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heme/themeOverride2.xml" ContentType="application/vnd.openxmlformats-officedocument.themeOverride+xml"/>
  <Override PartName="/ppt/charts/chart9.xml" ContentType="application/vnd.openxmlformats-officedocument.drawingml.chart+xml"/>
  <Override PartName="/ppt/theme/themeOverride3.xml" ContentType="application/vnd.openxmlformats-officedocument.themeOverr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6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theme/themeOverride4.xml" ContentType="application/vnd.openxmlformats-officedocument.themeOverride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5"/>
  </p:notesMasterIdLst>
  <p:sldIdLst>
    <p:sldId id="256" r:id="rId2"/>
    <p:sldId id="265" r:id="rId3"/>
    <p:sldId id="387" r:id="rId4"/>
    <p:sldId id="386" r:id="rId5"/>
    <p:sldId id="388" r:id="rId6"/>
    <p:sldId id="264" r:id="rId7"/>
    <p:sldId id="399" r:id="rId8"/>
    <p:sldId id="376" r:id="rId9"/>
    <p:sldId id="359" r:id="rId10"/>
    <p:sldId id="361" r:id="rId11"/>
    <p:sldId id="362" r:id="rId12"/>
    <p:sldId id="391" r:id="rId13"/>
    <p:sldId id="351" r:id="rId14"/>
    <p:sldId id="392" r:id="rId15"/>
    <p:sldId id="352" r:id="rId16"/>
    <p:sldId id="393" r:id="rId17"/>
    <p:sldId id="394" r:id="rId18"/>
    <p:sldId id="395" r:id="rId19"/>
    <p:sldId id="396" r:id="rId20"/>
    <p:sldId id="397" r:id="rId21"/>
    <p:sldId id="398" r:id="rId22"/>
    <p:sldId id="385" r:id="rId23"/>
    <p:sldId id="378" r:id="rId24"/>
    <p:sldId id="262" r:id="rId25"/>
    <p:sldId id="400" r:id="rId26"/>
    <p:sldId id="298" r:id="rId27"/>
    <p:sldId id="358" r:id="rId28"/>
    <p:sldId id="380" r:id="rId29"/>
    <p:sldId id="365" r:id="rId30"/>
    <p:sldId id="366" r:id="rId31"/>
    <p:sldId id="367" r:id="rId32"/>
    <p:sldId id="368" r:id="rId33"/>
    <p:sldId id="369" r:id="rId34"/>
    <p:sldId id="370" r:id="rId35"/>
    <p:sldId id="371" r:id="rId36"/>
    <p:sldId id="363" r:id="rId37"/>
    <p:sldId id="364" r:id="rId38"/>
    <p:sldId id="291" r:id="rId39"/>
    <p:sldId id="293" r:id="rId40"/>
    <p:sldId id="357" r:id="rId41"/>
    <p:sldId id="379" r:id="rId42"/>
    <p:sldId id="259" r:id="rId43"/>
    <p:sldId id="260" r:id="rId44"/>
    <p:sldId id="261" r:id="rId45"/>
    <p:sldId id="257" r:id="rId46"/>
    <p:sldId id="258" r:id="rId47"/>
    <p:sldId id="300" r:id="rId48"/>
    <p:sldId id="375" r:id="rId49"/>
    <p:sldId id="390" r:id="rId50"/>
    <p:sldId id="360" r:id="rId51"/>
    <p:sldId id="356" r:id="rId52"/>
    <p:sldId id="263" r:id="rId53"/>
    <p:sldId id="266" r:id="rId54"/>
    <p:sldId id="267" r:id="rId55"/>
    <p:sldId id="268" r:id="rId56"/>
    <p:sldId id="269" r:id="rId57"/>
    <p:sldId id="270" r:id="rId58"/>
    <p:sldId id="271" r:id="rId59"/>
    <p:sldId id="272" r:id="rId60"/>
    <p:sldId id="273" r:id="rId61"/>
    <p:sldId id="274" r:id="rId62"/>
    <p:sldId id="275" r:id="rId63"/>
    <p:sldId id="281" r:id="rId64"/>
    <p:sldId id="280" r:id="rId65"/>
    <p:sldId id="282" r:id="rId66"/>
    <p:sldId id="301" r:id="rId67"/>
    <p:sldId id="302" r:id="rId68"/>
    <p:sldId id="303" r:id="rId69"/>
    <p:sldId id="348" r:id="rId70"/>
    <p:sldId id="349" r:id="rId71"/>
    <p:sldId id="283" r:id="rId72"/>
    <p:sldId id="308" r:id="rId73"/>
    <p:sldId id="309" r:id="rId74"/>
    <p:sldId id="310" r:id="rId75"/>
    <p:sldId id="313" r:id="rId76"/>
    <p:sldId id="312" r:id="rId77"/>
    <p:sldId id="311" r:id="rId78"/>
    <p:sldId id="314" r:id="rId79"/>
    <p:sldId id="315" r:id="rId80"/>
    <p:sldId id="316" r:id="rId81"/>
    <p:sldId id="317" r:id="rId82"/>
    <p:sldId id="318" r:id="rId83"/>
    <p:sldId id="319" r:id="rId84"/>
    <p:sldId id="320" r:id="rId85"/>
    <p:sldId id="304" r:id="rId86"/>
    <p:sldId id="305" r:id="rId87"/>
    <p:sldId id="306" r:id="rId88"/>
    <p:sldId id="307" r:id="rId89"/>
    <p:sldId id="284" r:id="rId90"/>
    <p:sldId id="285" r:id="rId91"/>
    <p:sldId id="381" r:id="rId92"/>
    <p:sldId id="382" r:id="rId93"/>
    <p:sldId id="383" r:id="rId94"/>
    <p:sldId id="289" r:id="rId95"/>
    <p:sldId id="296" r:id="rId96"/>
    <p:sldId id="321" r:id="rId97"/>
    <p:sldId id="322" r:id="rId98"/>
    <p:sldId id="323" r:id="rId99"/>
    <p:sldId id="324" r:id="rId100"/>
    <p:sldId id="325" r:id="rId101"/>
    <p:sldId id="326" r:id="rId102"/>
    <p:sldId id="328" r:id="rId103"/>
    <p:sldId id="329" r:id="rId104"/>
    <p:sldId id="330" r:id="rId105"/>
    <p:sldId id="331" r:id="rId106"/>
    <p:sldId id="332" r:id="rId107"/>
    <p:sldId id="333" r:id="rId108"/>
    <p:sldId id="334" r:id="rId109"/>
    <p:sldId id="335" r:id="rId110"/>
    <p:sldId id="336" r:id="rId111"/>
    <p:sldId id="337" r:id="rId112"/>
    <p:sldId id="339" r:id="rId113"/>
    <p:sldId id="340" r:id="rId114"/>
    <p:sldId id="294" r:id="rId115"/>
    <p:sldId id="341" r:id="rId116"/>
    <p:sldId id="342" r:id="rId117"/>
    <p:sldId id="343" r:id="rId118"/>
    <p:sldId id="344" r:id="rId119"/>
    <p:sldId id="345" r:id="rId120"/>
    <p:sldId id="346" r:id="rId121"/>
    <p:sldId id="287" r:id="rId122"/>
    <p:sldId id="286" r:id="rId123"/>
    <p:sldId id="384" r:id="rId12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FFF00"/>
    <a:srgbClr val="33CC33"/>
    <a:srgbClr val="FF9999"/>
    <a:srgbClr val="953735"/>
    <a:srgbClr val="009900"/>
    <a:srgbClr val="00B050"/>
    <a:srgbClr val="FABCBC"/>
    <a:srgbClr val="F6828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28" autoAdjust="0"/>
    <p:restoredTop sz="97829" autoAdjust="0"/>
  </p:normalViewPr>
  <p:slideViewPr>
    <p:cSldViewPr>
      <p:cViewPr varScale="1">
        <p:scale>
          <a:sx n="108" d="100"/>
          <a:sy n="108" d="100"/>
        </p:scale>
        <p:origin x="-19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Downloads\&#1041;&#1102;&#1076;&#1078;&#1077;&#1090;%20&#1076;&#1083;&#1103;%20&#1075;&#1088;&#1072;&#1078;&#1076;&#1072;&#1085;%20&#1079;&#1072;&#1075;&#1086;&#1090;&#1086;&#1074;&#1082;&#1080;\&#1040;&#1085;&#1072;&#1083;&#1080;&#1090;&#1080;&#1095;&#1077;&#1089;&#1082;&#1080;&#1077;%20&#1090;&#1072;&#1073;&#1083;&#1080;&#1094;&#1099;.xlsx" TargetMode="Externa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7.xlsx"/><Relationship Id="rId1" Type="http://schemas.openxmlformats.org/officeDocument/2006/relationships/themeOverride" Target="../theme/themeOverride4.xm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2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b="1" i="0" u="none" strike="noStrike" baseline="0" dirty="0" smtClean="0">
                <a:effectLst/>
              </a:rPr>
              <a:t> Основные характеристики бюджета городского округа Серпухов на очередной финансовый год и плановый период, </a:t>
            </a:r>
            <a:r>
              <a:rPr lang="ru-RU" sz="1400" b="1" i="0" u="none" strike="noStrike" baseline="0" dirty="0" err="1" smtClean="0">
                <a:effectLst/>
              </a:rPr>
              <a:t>тыс.руб</a:t>
            </a:r>
            <a:r>
              <a:rPr lang="ru-RU" sz="1400" b="1" i="0" u="none" strike="noStrike" baseline="0" dirty="0" smtClean="0">
                <a:effectLst/>
              </a:rPr>
              <a:t>.</a:t>
            </a:r>
            <a:endParaRPr lang="ru-RU" sz="1400" dirty="0"/>
          </a:p>
        </c:rich>
      </c:tx>
      <c:layout>
        <c:manualLayout>
          <c:xMode val="edge"/>
          <c:yMode val="edge"/>
          <c:x val="0.11645216361229183"/>
          <c:y val="1.768173024780179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6010266415813068E-2"/>
          <c:y val="0.15966602413765019"/>
          <c:w val="0.67794845887626876"/>
          <c:h val="0.74462685400018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086419753086419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86419753086419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8314170905627944E-3"/>
                  <c:y val="-3.48135169170302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2592592592592587E-3"/>
                  <c:y val="6.25000000000000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2018 год</c:v>
                </c:pt>
                <c:pt idx="1">
                  <c:v>2019 год</c:v>
                </c:pt>
                <c:pt idx="2">
                  <c:v>2020 год </c:v>
                </c:pt>
                <c:pt idx="3">
                  <c:v>2021 год</c:v>
                </c:pt>
                <c:pt idx="4">
                  <c:v>2022 год</c:v>
                </c:pt>
                <c:pt idx="5">
                  <c:v>2023 год</c:v>
                </c:pt>
              </c:strCache>
            </c:strRef>
          </c:cat>
          <c:val>
            <c:numRef>
              <c:f>Лист1!$B$2:$B$7</c:f>
              <c:numCache>
                <c:formatCode>_(* #,##0.00_);_(* \(#,##0.00\);_(* "-"??_);_(@_)</c:formatCode>
                <c:ptCount val="6"/>
                <c:pt idx="0">
                  <c:v>6377867</c:v>
                </c:pt>
                <c:pt idx="1">
                  <c:v>5029562.0999999996</c:v>
                </c:pt>
                <c:pt idx="2">
                  <c:v>8418391.4000000004</c:v>
                </c:pt>
                <c:pt idx="3">
                  <c:v>7727462.5999999996</c:v>
                </c:pt>
                <c:pt idx="4">
                  <c:v>8961126.5</c:v>
                </c:pt>
                <c:pt idx="5">
                  <c:v>7599066.7999999998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0864197530864196E-3"/>
                  <c:y val="-6.25000000000000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345679012345678E-2"/>
                  <c:y val="-6.2500000000000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88888888888894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518518518518517E-2"/>
                  <c:y val="-1.5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2018 год</c:v>
                </c:pt>
                <c:pt idx="1">
                  <c:v>2019 год</c:v>
                </c:pt>
                <c:pt idx="2">
                  <c:v>2020 год </c:v>
                </c:pt>
                <c:pt idx="3">
                  <c:v>2021 год</c:v>
                </c:pt>
                <c:pt idx="4">
                  <c:v>2022 год</c:v>
                </c:pt>
                <c:pt idx="5">
                  <c:v>2023 год</c:v>
                </c:pt>
              </c:strCache>
            </c:strRef>
          </c:cat>
          <c:val>
            <c:numRef>
              <c:f>Лист1!$C$2:$C$7</c:f>
              <c:numCache>
                <c:formatCode>_(* #,##0.00_);_(* \(#,##0.00\);_(* "-"??_);_(@_)</c:formatCode>
                <c:ptCount val="6"/>
                <c:pt idx="0">
                  <c:v>6145861.9000000004</c:v>
                </c:pt>
                <c:pt idx="1">
                  <c:v>5370024.7000000002</c:v>
                </c:pt>
                <c:pt idx="2">
                  <c:v>8985478.9000000004</c:v>
                </c:pt>
                <c:pt idx="3">
                  <c:v>7771462.5999999996</c:v>
                </c:pt>
                <c:pt idx="4">
                  <c:v>8660966.3000000007</c:v>
                </c:pt>
                <c:pt idx="5">
                  <c:v>7645810.5999999996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Профицит/Дефицит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5430883639545056E-3"/>
                  <c:y val="-9.37475393700787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7159278701273452E-3"/>
                  <c:y val="6.25000000000000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71604938271604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6295081170409256E-3"/>
                  <c:y val="-3.12450787401574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2018 год</c:v>
                </c:pt>
                <c:pt idx="1">
                  <c:v>2019 год</c:v>
                </c:pt>
                <c:pt idx="2">
                  <c:v>2020 год </c:v>
                </c:pt>
                <c:pt idx="3">
                  <c:v>2021 год</c:v>
                </c:pt>
                <c:pt idx="4">
                  <c:v>2022 год</c:v>
                </c:pt>
                <c:pt idx="5">
                  <c:v>2023 год</c:v>
                </c:pt>
              </c:strCache>
            </c:strRef>
          </c:cat>
          <c:val>
            <c:numRef>
              <c:f>Лист1!$D$2:$D$7</c:f>
              <c:numCache>
                <c:formatCode>_(* #,##0.00_);_(* \(#,##0.00\);_(* "-"??_);_(@_)</c:formatCode>
                <c:ptCount val="6"/>
                <c:pt idx="0">
                  <c:v>232005.1</c:v>
                </c:pt>
                <c:pt idx="1">
                  <c:v>-340462.6</c:v>
                </c:pt>
                <c:pt idx="2">
                  <c:v>-567087.5</c:v>
                </c:pt>
                <c:pt idx="3">
                  <c:v>-44000</c:v>
                </c:pt>
                <c:pt idx="4">
                  <c:v>213411.1</c:v>
                </c:pt>
                <c:pt idx="5">
                  <c:v>-200000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axId val="26866816"/>
        <c:axId val="26840448"/>
      </c:barChart>
      <c:valAx>
        <c:axId val="26840448"/>
        <c:scaling>
          <c:orientation val="minMax"/>
        </c:scaling>
        <c:delete val="0"/>
        <c:axPos val="b"/>
        <c:numFmt formatCode="_(* #,##0_);_(* \(#,##0\);_(* &quot;-&quot;_);_(@_)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26866816"/>
        <c:crosses val="autoZero"/>
        <c:crossBetween val="between"/>
      </c:valAx>
      <c:catAx>
        <c:axId val="2686681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26840448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78614161614753908"/>
          <c:y val="9.983749979406123E-2"/>
          <c:w val="0.21090853134508628"/>
          <c:h val="0.20262357893535099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600" dirty="0" smtClean="0"/>
              <a:t>Инвестиции</a:t>
            </a:r>
            <a:r>
              <a:rPr lang="ru-RU" sz="1600" baseline="0" dirty="0" smtClean="0"/>
              <a:t> по источникам финансирования</a:t>
            </a:r>
            <a:endParaRPr lang="ru-RU" sz="1600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591887819578108E-2"/>
          <c:y val="0.1297211712172342"/>
          <c:w val="0.5932805968698357"/>
          <c:h val="0.8702788287827657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Лист1!$A$2:$A$6</c:f>
              <c:strCache>
                <c:ptCount val="5"/>
                <c:pt idx="0">
                  <c:v>Собственные средства предприятий</c:v>
                </c:pt>
                <c:pt idx="1">
                  <c:v>Привлеченные средства- федеральный бюджет</c:v>
                </c:pt>
                <c:pt idx="2">
                  <c:v>Привлеченные средства- областной бюджет</c:v>
                </c:pt>
                <c:pt idx="3">
                  <c:v>Привлеченные средства- местный бюджет</c:v>
                </c:pt>
                <c:pt idx="4">
                  <c:v>Прочие источники (заемные средства)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3294.3</c:v>
                </c:pt>
                <c:pt idx="1">
                  <c:v>22.5</c:v>
                </c:pt>
                <c:pt idx="2">
                  <c:v>91.1</c:v>
                </c:pt>
                <c:pt idx="3">
                  <c:v>1217.8</c:v>
                </c:pt>
                <c:pt idx="4">
                  <c:v>2311.8000000000002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760567757977616"/>
          <c:y val="0.13216307200730346"/>
          <c:w val="0.33859842519685041"/>
          <c:h val="0.79949154611487516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dirty="0" smtClean="0"/>
              <a:t>Инвестиции</a:t>
            </a:r>
            <a:r>
              <a:rPr lang="ru-RU" sz="1600" baseline="0" dirty="0" smtClean="0"/>
              <a:t> по видам экономической деятельности</a:t>
            </a:r>
            <a:endParaRPr lang="ru-RU" sz="1600" dirty="0"/>
          </a:p>
        </c:rich>
      </c:tx>
      <c:layout>
        <c:manualLayout>
          <c:xMode val="edge"/>
          <c:yMode val="edge"/>
          <c:x val="0.10375712734184091"/>
          <c:y val="0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7881889763779527E-2"/>
          <c:y val="0.13954320613769433"/>
          <c:w val="0.53645844269466314"/>
          <c:h val="0.7915546133656370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Оптовая и розничная торговля</c:v>
                </c:pt>
                <c:pt idx="1">
                  <c:v>Сфера промышленного производства</c:v>
                </c:pt>
                <c:pt idx="2">
                  <c:v>Строительство</c:v>
                </c:pt>
                <c:pt idx="3">
                  <c:v>Социальная сфера</c:v>
                </c:pt>
                <c:pt idx="4">
                  <c:v>Другие виды экономической деятельности</c:v>
                </c:pt>
                <c:pt idx="5">
                  <c:v>Сфера жилищно-коммунального хозяйства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196.9</c:v>
                </c:pt>
                <c:pt idx="1">
                  <c:v>1726.4</c:v>
                </c:pt>
                <c:pt idx="2">
                  <c:v>14.5</c:v>
                </c:pt>
                <c:pt idx="3">
                  <c:v>1352.5</c:v>
                </c:pt>
                <c:pt idx="4">
                  <c:v>2834.3</c:v>
                </c:pt>
                <c:pt idx="5">
                  <c:v>812.9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607135826771654"/>
          <c:y val="7.6765260111716818E-2"/>
          <c:w val="0.32678641732283464"/>
          <c:h val="0.91624520492630734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4301770608104736E-2"/>
          <c:y val="6.2499690460742982E-2"/>
          <c:w val="0.49701528700901937"/>
          <c:h val="0.7761603123268791"/>
        </c:manualLayout>
      </c:layout>
      <c:pie3D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'Структура доходов'!$A$35:$A$37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'Структура доходов'!$B$35:$B$37</c:f>
              <c:numCache>
                <c:formatCode>General</c:formatCode>
                <c:ptCount val="3"/>
                <c:pt idx="0">
                  <c:v>3002520.6</c:v>
                </c:pt>
                <c:pt idx="1">
                  <c:v>392599.7</c:v>
                </c:pt>
                <c:pt idx="2">
                  <c:v>5060299.9000000004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1886340294419713E-2"/>
          <c:y val="0.10013419693506055"/>
          <c:w val="0.50872903115371448"/>
          <c:h val="0.75672085344170692"/>
        </c:manualLayout>
      </c:layout>
      <c:pie3D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'Структура доходов'!$A$50:$A$52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'Структура доходов'!$B$50:$B$52</c:f>
              <c:numCache>
                <c:formatCode>0.00</c:formatCode>
                <c:ptCount val="3"/>
                <c:pt idx="0">
                  <c:v>3153274</c:v>
                </c:pt>
                <c:pt idx="1">
                  <c:v>250353.5</c:v>
                </c:pt>
                <c:pt idx="2">
                  <c:v>4331337.0999999996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'Структура доходов'!$A$64:$A$66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'Структура доходов'!$B$64:$B$66</c:f>
              <c:numCache>
                <c:formatCode>0.00</c:formatCode>
                <c:ptCount val="3"/>
                <c:pt idx="0">
                  <c:v>3427947</c:v>
                </c:pt>
                <c:pt idx="1">
                  <c:v>251292.4</c:v>
                </c:pt>
                <c:pt idx="2">
                  <c:v>5281887.0999999996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Lbls>
            <c:dLbl>
              <c:idx val="0"/>
              <c:layout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/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'Структура доходов'!$A$73:$A$75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'Структура доходов'!$B$73:$B$75</c:f>
              <c:numCache>
                <c:formatCode>0.00</c:formatCode>
                <c:ptCount val="3"/>
                <c:pt idx="0">
                  <c:v>2618990</c:v>
                </c:pt>
                <c:pt idx="1">
                  <c:v>245709.4</c:v>
                </c:pt>
                <c:pt idx="2">
                  <c:v>4734367.4000000004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3557581618087211E-2"/>
          <c:y val="4.1921902619315443E-2"/>
          <c:w val="0.72591078358794892"/>
          <c:h val="0.673021586587390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 на душу населения на 2020 год (тыс.руб.)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-1.9943019943019943E-2"/>
                  <c:y val="7.93650793650793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7543859649122806E-2"/>
                  <c:y val="3.40136054421768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424501424501424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7.1225071225071226E-3"/>
                  <c:y val="-7.93650793650793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9.9715099715099714E-3"/>
                  <c:y val="-3.9682539682539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1396011396011397E-2"/>
                  <c:y val="-1.19047619047619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г.о.Серпухов</c:v>
                </c:pt>
                <c:pt idx="1">
                  <c:v>г.о.Электросталь</c:v>
                </c:pt>
                <c:pt idx="2">
                  <c:v>г.о.Воскресенск</c:v>
                </c:pt>
                <c:pt idx="3">
                  <c:v>г.о.Ленинский</c:v>
                </c:pt>
                <c:pt idx="4">
                  <c:v>г.о. Домодедово</c:v>
                </c:pt>
                <c:pt idx="5">
                  <c:v>г.о. Коломенский</c:v>
                </c:pt>
                <c:pt idx="6">
                  <c:v>г.о.Пушкинский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20.312000000000001</c:v>
                </c:pt>
                <c:pt idx="1">
                  <c:v>15.914999999999999</c:v>
                </c:pt>
                <c:pt idx="2">
                  <c:v>20.626000000000001</c:v>
                </c:pt>
                <c:pt idx="3">
                  <c:v>24.192</c:v>
                </c:pt>
                <c:pt idx="4">
                  <c:v>23.687000000000001</c:v>
                </c:pt>
                <c:pt idx="5">
                  <c:v>23.032</c:v>
                </c:pt>
                <c:pt idx="6">
                  <c:v>19.626999999999999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и неналоговые доходы на душу населения на 2021 год (тыс.руб.)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1.9005847953216373E-2"/>
                  <c:y val="6.80272108843537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695906432748511E-2"/>
                  <c:y val="3.40136054421767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8490028490028491E-3"/>
                  <c:y val="-3.5714285714285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958184714090226E-2"/>
                  <c:y val="-3.96825396825395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4619883040935672E-2"/>
                  <c:y val="-3.40136054421774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6081871345029239E-2"/>
                  <c:y val="1.0204081632653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8.5470085470085479E-3"/>
                  <c:y val="-7.93650793650793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г.о.Серпухов</c:v>
                </c:pt>
                <c:pt idx="1">
                  <c:v>г.о.Электросталь</c:v>
                </c:pt>
                <c:pt idx="2">
                  <c:v>г.о.Воскресенск</c:v>
                </c:pt>
                <c:pt idx="3">
                  <c:v>г.о.Ленинский</c:v>
                </c:pt>
                <c:pt idx="4">
                  <c:v>г.о. Домодедово</c:v>
                </c:pt>
                <c:pt idx="5">
                  <c:v>г.о. Коломенский</c:v>
                </c:pt>
                <c:pt idx="6">
                  <c:v>г.о.Пушкинский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21.184999999999999</c:v>
                </c:pt>
                <c:pt idx="1">
                  <c:v>15.29</c:v>
                </c:pt>
                <c:pt idx="2">
                  <c:v>23.59</c:v>
                </c:pt>
                <c:pt idx="3">
                  <c:v>24.98</c:v>
                </c:pt>
                <c:pt idx="4">
                  <c:v>25.308</c:v>
                </c:pt>
                <c:pt idx="5">
                  <c:v>26.05</c:v>
                </c:pt>
                <c:pt idx="6">
                  <c:v>20.843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404992"/>
        <c:axId val="94407296"/>
      </c:barChart>
      <c:catAx>
        <c:axId val="944049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94407296"/>
        <c:crosses val="autoZero"/>
        <c:auto val="1"/>
        <c:lblAlgn val="ctr"/>
        <c:lblOffset val="100"/>
        <c:noMultiLvlLbl val="0"/>
      </c:catAx>
      <c:valAx>
        <c:axId val="944072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944049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721986674742571"/>
          <c:y val="4.6801649793775775E-2"/>
          <c:w val="0.2227801332525742"/>
          <c:h val="0.69449256342957133"/>
        </c:manualLayout>
      </c:layout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dirty="0" smtClean="0"/>
              <a:t>Структура</a:t>
            </a:r>
            <a:r>
              <a:rPr lang="ru-RU" sz="1600" baseline="0" dirty="0" smtClean="0"/>
              <a:t> налоговых поступлений в бюджет городского округа Серпухов в 2021 году, %</a:t>
            </a:r>
            <a:endParaRPr lang="en-US" sz="1600" dirty="0"/>
          </a:p>
        </c:rich>
      </c:tx>
      <c:layout>
        <c:manualLayout>
          <c:xMode val="edge"/>
          <c:yMode val="edge"/>
          <c:x val="0.13818241469816273"/>
          <c:y val="0"/>
        </c:manualLayout>
      </c:layout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explosion val="25"/>
          <c:dPt>
            <c:idx val="0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Pt>
            <c:idx val="6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7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8"/>
            <c:bubble3D val="0"/>
            <c:spPr>
              <a:solidFill>
                <a:srgbClr val="993366"/>
              </a:solidFill>
              <a:ln>
                <a:solidFill>
                  <a:schemeClr val="tx1"/>
                </a:solidFill>
              </a:ln>
            </c:spPr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Налог на доходы физических лиц</c:v>
                </c:pt>
                <c:pt idx="1">
                  <c:v>Налоги на товары (работы, услуги), реализуемые на территории Российской Федерации</c:v>
                </c:pt>
                <c:pt idx="2">
                  <c:v>Налог, взимаемый в связи с применением упрощенной системы налогообложения</c:v>
                </c:pt>
                <c:pt idx="3">
                  <c:v>Единый налог на вмененный доход для отдельных видов деятельности</c:v>
                </c:pt>
                <c:pt idx="4">
                  <c:v>Единый сельскохозяйственный налог</c:v>
                </c:pt>
                <c:pt idx="5">
                  <c:v>Налог,взимаемый в связи с применением патентной системы налогообложения</c:v>
                </c:pt>
                <c:pt idx="6">
                  <c:v>Налог на имущество физических лиц</c:v>
                </c:pt>
                <c:pt idx="7">
                  <c:v>Земельный налог</c:v>
                </c:pt>
                <c:pt idx="8">
                  <c:v>Государственная пошлина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2150224</c:v>
                </c:pt>
                <c:pt idx="1">
                  <c:v>75610</c:v>
                </c:pt>
                <c:pt idx="2">
                  <c:v>374959</c:v>
                </c:pt>
                <c:pt idx="3">
                  <c:v>23204</c:v>
                </c:pt>
                <c:pt idx="4">
                  <c:v>0</c:v>
                </c:pt>
                <c:pt idx="5">
                  <c:v>69961</c:v>
                </c:pt>
                <c:pt idx="6">
                  <c:v>143672</c:v>
                </c:pt>
                <c:pt idx="7">
                  <c:v>286656</c:v>
                </c:pt>
                <c:pt idx="8">
                  <c:v>28988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397343651009143"/>
          <c:y val="9.465246255982708E-2"/>
          <c:w val="0.33740587383473619"/>
          <c:h val="0.8929499768411302"/>
        </c:manualLayout>
      </c:layout>
      <c:overlay val="0"/>
      <c:txPr>
        <a:bodyPr/>
        <a:lstStyle/>
        <a:p>
          <a:pPr rtl="0">
            <a:lnSpc>
              <a:spcPct val="100000"/>
            </a:lnSpc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 smtClean="0"/>
              <a:t>Поступление налога на доходы физических</a:t>
            </a:r>
            <a:r>
              <a:rPr lang="ru-RU" sz="1400" baseline="0" dirty="0" smtClean="0"/>
              <a:t> лиц в бюджет городского округа Серпухов в 2021-2023 гг. </a:t>
            </a:r>
            <a:endParaRPr lang="ru-RU" sz="14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тыс.руб.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2021</c:v>
                </c:pt>
                <c:pt idx="1">
                  <c:v>2022 прогноз</c:v>
                </c:pt>
                <c:pt idx="2">
                  <c:v>2023 прогноз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2150224</c:v>
                </c:pt>
                <c:pt idx="1">
                  <c:v>2397858</c:v>
                </c:pt>
                <c:pt idx="2">
                  <c:v>1527588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071360"/>
        <c:axId val="129215104"/>
      </c:barChart>
      <c:catAx>
        <c:axId val="129071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29215104"/>
        <c:crosses val="autoZero"/>
        <c:auto val="1"/>
        <c:lblAlgn val="ctr"/>
        <c:lblOffset val="100"/>
        <c:noMultiLvlLbl val="0"/>
      </c:catAx>
      <c:valAx>
        <c:axId val="129215104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290713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dirty="0" smtClean="0"/>
              <a:t>Поступления доходов от уплаты</a:t>
            </a:r>
            <a:r>
              <a:rPr lang="ru-RU" sz="1600" baseline="0" dirty="0" smtClean="0"/>
              <a:t> акцизов в бюджет городского округа Серпухов в 2021-2023 гг.</a:t>
            </a:r>
            <a:endParaRPr lang="ru-RU" sz="160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1093164067600424"/>
          <c:y val="0.18427437337710403"/>
          <c:w val="0.71819715769203285"/>
          <c:h val="0.709584910471225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тыс.руб.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0833333333333333E-3"/>
                  <c:y val="-2.8125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2021</c:v>
                </c:pt>
                <c:pt idx="1">
                  <c:v>2022 прогноз</c:v>
                </c:pt>
                <c:pt idx="2">
                  <c:v>2023 прогноз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75610</c:v>
                </c:pt>
                <c:pt idx="1">
                  <c:v>72710</c:v>
                </c:pt>
                <c:pt idx="2">
                  <c:v>72128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0012672"/>
        <c:axId val="130228224"/>
      </c:barChart>
      <c:catAx>
        <c:axId val="130012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30228224"/>
        <c:crosses val="autoZero"/>
        <c:auto val="1"/>
        <c:lblAlgn val="ctr"/>
        <c:lblOffset val="100"/>
        <c:noMultiLvlLbl val="0"/>
      </c:catAx>
      <c:valAx>
        <c:axId val="130228224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30012672"/>
        <c:crosses val="autoZero"/>
        <c:crossBetween val="between"/>
        <c:majorUnit val="10000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400" dirty="0"/>
              <a:t>Численность постоянного</a:t>
            </a:r>
            <a:r>
              <a:rPr lang="ru-RU" sz="1400" baseline="0" dirty="0"/>
              <a:t> населения городского округа Серпухов на конец года, чел.</a:t>
            </a:r>
            <a:endParaRPr lang="ru-RU" sz="1400" dirty="0"/>
          </a:p>
        </c:rich>
      </c:tx>
      <c:layout>
        <c:manualLayout>
          <c:xMode val="edge"/>
          <c:yMode val="edge"/>
          <c:x val="0.12699172218857258"/>
          <c:y val="8.6709174801411937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4.8083091915403352E-2"/>
          <c:y val="3.5478036943495272E-2"/>
          <c:w val="0.84287757824350462"/>
          <c:h val="0.901498935274600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'Диаграммы СЭР'!$G$3:$I$3</c:f>
              <c:strCache>
                <c:ptCount val="1"/>
                <c:pt idx="0">
                  <c:v>консервативный</c:v>
                </c:pt>
              </c:strCache>
            </c:strRef>
          </c:tx>
          <c:spPr>
            <a:solidFill>
              <a:srgbClr val="8064A2">
                <a:lumMod val="75000"/>
              </a:srgbClr>
            </a:solidFill>
            <a:ln>
              <a:solidFill>
                <a:sysClr val="windowText" lastClr="00000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4F81BD">
                  <a:lumMod val="75000"/>
                </a:srgbClr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4F81BD">
                  <a:lumMod val="75000"/>
                </a:srgbClr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4F81BD">
                  <a:lumMod val="75000"/>
                </a:srgbClr>
              </a:solidFill>
              <a:ln>
                <a:solidFill>
                  <a:sysClr val="windowText" lastClr="000000"/>
                </a:solidFill>
              </a:ln>
            </c:spPr>
          </c:dPt>
          <c:dLbls>
            <c:dLbl>
              <c:idx val="0"/>
              <c:layout>
                <c:manualLayout>
                  <c:x val="-1.709401709401709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1396011396011423E-2"/>
                  <c:y val="6.41054438645790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4245014245014245E-2"/>
                  <c:y val="3.2052721932289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424501424501424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7094017094017096E-2"/>
                  <c:y val="-6.41054438645790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'Диаграммы СЭР'!$A$2:$F$2</c:f>
              <c:strCache>
                <c:ptCount val="6"/>
                <c:pt idx="0">
                  <c:v>2018 отчет</c:v>
                </c:pt>
                <c:pt idx="1">
                  <c:v>2019 отчет</c:v>
                </c:pt>
                <c:pt idx="2">
                  <c:v>2020 оценка</c:v>
                </c:pt>
                <c:pt idx="3">
                  <c:v>2021 прогноз</c:v>
                </c:pt>
                <c:pt idx="4">
                  <c:v>2022 прогноз</c:v>
                </c:pt>
                <c:pt idx="5">
                  <c:v>2023 прогноз</c:v>
                </c:pt>
              </c:strCache>
            </c:strRef>
          </c:cat>
          <c:val>
            <c:numRef>
              <c:f>'Диаграммы СЭР'!$A$3:$F$3</c:f>
              <c:numCache>
                <c:formatCode>General</c:formatCode>
                <c:ptCount val="6"/>
                <c:pt idx="0">
                  <c:v>160448</c:v>
                </c:pt>
                <c:pt idx="1">
                  <c:v>161802</c:v>
                </c:pt>
                <c:pt idx="2">
                  <c:v>161140</c:v>
                </c:pt>
                <c:pt idx="3">
                  <c:v>160648</c:v>
                </c:pt>
                <c:pt idx="4">
                  <c:v>160211</c:v>
                </c:pt>
                <c:pt idx="5">
                  <c:v>159713</c:v>
                </c:pt>
              </c:numCache>
            </c:numRef>
          </c:val>
        </c:ser>
        <c:ser>
          <c:idx val="1"/>
          <c:order val="1"/>
          <c:tx>
            <c:strRef>
              <c:f>'Диаграммы СЭР'!$G$4:$I$4</c:f>
              <c:strCache>
                <c:ptCount val="1"/>
                <c:pt idx="0">
                  <c:v>базовый</c:v>
                </c:pt>
              </c:strCache>
            </c:strRef>
          </c:tx>
          <c:spPr>
            <a:solidFill>
              <a:srgbClr val="C0504D">
                <a:lumMod val="60000"/>
                <a:lumOff val="40000"/>
              </a:srgbClr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dLbl>
              <c:idx val="1"/>
              <c:layout>
                <c:manualLayout>
                  <c:x val="7.1225071225071226E-3"/>
                  <c:y val="6.41054438645790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7094017094017096E-2"/>
                  <c:y val="-6.41054438645790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'Диаграммы СЭР'!$A$2:$F$2</c:f>
              <c:strCache>
                <c:ptCount val="6"/>
                <c:pt idx="0">
                  <c:v>2018 отчет</c:v>
                </c:pt>
                <c:pt idx="1">
                  <c:v>2019 отчет</c:v>
                </c:pt>
                <c:pt idx="2">
                  <c:v>2020 оценка</c:v>
                </c:pt>
                <c:pt idx="3">
                  <c:v>2021 прогноз</c:v>
                </c:pt>
                <c:pt idx="4">
                  <c:v>2022 прогноз</c:v>
                </c:pt>
                <c:pt idx="5">
                  <c:v>2023 прогноз</c:v>
                </c:pt>
              </c:strCache>
            </c:strRef>
          </c:cat>
          <c:val>
            <c:numRef>
              <c:f>'Диаграммы СЭР'!$A$4:$F$4</c:f>
              <c:numCache>
                <c:formatCode>General</c:formatCode>
                <c:ptCount val="6"/>
                <c:pt idx="3">
                  <c:v>160763</c:v>
                </c:pt>
                <c:pt idx="4">
                  <c:v>160573</c:v>
                </c:pt>
                <c:pt idx="5">
                  <c:v>160319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329280"/>
        <c:axId val="27330816"/>
      </c:barChart>
      <c:catAx>
        <c:axId val="27329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7330816"/>
        <c:crosses val="autoZero"/>
        <c:auto val="1"/>
        <c:lblAlgn val="ctr"/>
        <c:lblOffset val="100"/>
        <c:noMultiLvlLbl val="0"/>
      </c:catAx>
      <c:valAx>
        <c:axId val="27330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7329280"/>
        <c:crosses val="autoZero"/>
        <c:crossBetween val="between"/>
        <c:majorUnit val="5000"/>
      </c:valAx>
    </c:plotArea>
    <c:legend>
      <c:legendPos val="r"/>
      <c:layout>
        <c:manualLayout>
          <c:xMode val="edge"/>
          <c:yMode val="edge"/>
          <c:x val="0.86786392085604691"/>
          <c:y val="0.21446501483258634"/>
          <c:w val="0.12501357202144603"/>
          <c:h val="0.12055838829215643"/>
        </c:manualLayout>
      </c:layout>
      <c:overlay val="0"/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 smtClean="0"/>
              <a:t>Поступления</a:t>
            </a:r>
            <a:r>
              <a:rPr lang="ru-RU" sz="1400" baseline="0" dirty="0" smtClean="0"/>
              <a:t> налога, взимаемого в связи с применением упрощенной системы налогообложения в бюджет городского округа Серпухов в 2021-2023 гг.</a:t>
            </a:r>
            <a:endParaRPr lang="ru-RU" sz="14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тыс.руб.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2021</c:v>
                </c:pt>
                <c:pt idx="1">
                  <c:v>2022 прогноз</c:v>
                </c:pt>
                <c:pt idx="2">
                  <c:v>2023 прогноз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374959</c:v>
                </c:pt>
                <c:pt idx="1">
                  <c:v>415920</c:v>
                </c:pt>
                <c:pt idx="2">
                  <c:v>466005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780224"/>
        <c:axId val="133781760"/>
      </c:barChart>
      <c:catAx>
        <c:axId val="133780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3781760"/>
        <c:crosses val="autoZero"/>
        <c:auto val="1"/>
        <c:lblAlgn val="ctr"/>
        <c:lblOffset val="100"/>
        <c:noMultiLvlLbl val="0"/>
      </c:catAx>
      <c:valAx>
        <c:axId val="133781760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337802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dirty="0" smtClean="0"/>
              <a:t>Поступления ЕНВД в бюджет городского</a:t>
            </a:r>
            <a:r>
              <a:rPr lang="ru-RU" sz="1800" baseline="0" dirty="0" smtClean="0"/>
              <a:t> округа Серпухов в 2021-2023 гг.</a:t>
            </a:r>
            <a:endParaRPr lang="ru-RU" sz="1800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тыс.руб.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23204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342144"/>
        <c:axId val="134343680"/>
      </c:lineChart>
      <c:catAx>
        <c:axId val="134342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4343680"/>
        <c:crosses val="autoZero"/>
        <c:auto val="1"/>
        <c:lblAlgn val="ctr"/>
        <c:lblOffset val="100"/>
        <c:noMultiLvlLbl val="0"/>
      </c:catAx>
      <c:valAx>
        <c:axId val="134343680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343421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 smtClean="0"/>
              <a:t>Поступления</a:t>
            </a:r>
            <a:r>
              <a:rPr lang="ru-RU" sz="1400" baseline="0" dirty="0" smtClean="0"/>
              <a:t> ЕСХН в бюджет городского округа Серпухов в 2021-2023гг</a:t>
            </a:r>
            <a:r>
              <a:rPr lang="ru-RU" baseline="0" dirty="0" smtClean="0"/>
              <a:t>.</a:t>
            </a:r>
            <a:endParaRPr lang="ru-RU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тыс.руб.</c:v>
                </c:pt>
              </c:strCache>
            </c:strRef>
          </c:tx>
          <c:marker>
            <c:symbol val="diamond"/>
            <c:size val="5"/>
          </c:marke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0</c:v>
                </c:pt>
                <c:pt idx="1">
                  <c:v>256</c:v>
                </c:pt>
                <c:pt idx="2">
                  <c:v>555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0977280"/>
        <c:axId val="120978816"/>
      </c:lineChart>
      <c:catAx>
        <c:axId val="120977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0978816"/>
        <c:crosses val="autoZero"/>
        <c:auto val="1"/>
        <c:lblAlgn val="ctr"/>
        <c:lblOffset val="100"/>
        <c:noMultiLvlLbl val="0"/>
      </c:catAx>
      <c:valAx>
        <c:axId val="120978816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209772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dirty="0" smtClean="0"/>
              <a:t>Поступления</a:t>
            </a:r>
            <a:r>
              <a:rPr lang="ru-RU" sz="1600" baseline="0" dirty="0" smtClean="0"/>
              <a:t> налога, взимаемого в связи с применением патентной системы налогообложения в бюджет городского округа Серпухов 2021-2023 гг.</a:t>
            </a:r>
            <a:endParaRPr lang="ru-RU" sz="1600" dirty="0"/>
          </a:p>
        </c:rich>
      </c:tx>
      <c:layout>
        <c:manualLayout>
          <c:xMode val="edge"/>
          <c:yMode val="edge"/>
          <c:x val="0.11722600553309215"/>
          <c:y val="1.7241379310344827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тыс.руб.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69961</c:v>
                </c:pt>
                <c:pt idx="1">
                  <c:v>73690</c:v>
                </c:pt>
                <c:pt idx="2">
                  <c:v>76439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8026496"/>
        <c:axId val="128028032"/>
      </c:barChart>
      <c:catAx>
        <c:axId val="128026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8028032"/>
        <c:crosses val="autoZero"/>
        <c:auto val="1"/>
        <c:lblAlgn val="ctr"/>
        <c:lblOffset val="100"/>
        <c:noMultiLvlLbl val="0"/>
      </c:catAx>
      <c:valAx>
        <c:axId val="128028032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28026496"/>
        <c:crosses val="autoZero"/>
        <c:crossBetween val="between"/>
        <c:majorUnit val="15000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dirty="0" smtClean="0"/>
              <a:t>Поступлени</a:t>
            </a:r>
            <a:r>
              <a:rPr lang="ru-RU" sz="1600" baseline="0" dirty="0" smtClean="0"/>
              <a:t>я налога на имущество физических лиц в бюджет городского округа Серпухов в 2021-2023гг., </a:t>
            </a:r>
            <a:r>
              <a:rPr lang="ru-RU" sz="1600" baseline="0" dirty="0" err="1" smtClean="0"/>
              <a:t>тыс.руб</a:t>
            </a:r>
            <a:r>
              <a:rPr lang="ru-RU" sz="1600" baseline="0" dirty="0" smtClean="0"/>
              <a:t>.</a:t>
            </a:r>
            <a:endParaRPr lang="ru-RU" sz="1600" dirty="0"/>
          </a:p>
        </c:rich>
      </c:tx>
      <c:layout>
        <c:manualLayout>
          <c:xMode val="edge"/>
          <c:yMode val="edge"/>
          <c:x val="0.10179256194670581"/>
          <c:y val="1.6576481590109278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тыс.руб.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143672</c:v>
                </c:pt>
                <c:pt idx="1">
                  <c:v>150873</c:v>
                </c:pt>
                <c:pt idx="2">
                  <c:v>158429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1556864"/>
        <c:axId val="151558400"/>
      </c:barChart>
      <c:catAx>
        <c:axId val="151556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51558400"/>
        <c:crosses val="autoZero"/>
        <c:auto val="1"/>
        <c:lblAlgn val="ctr"/>
        <c:lblOffset val="100"/>
        <c:noMultiLvlLbl val="0"/>
      </c:catAx>
      <c:valAx>
        <c:axId val="151558400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515568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dirty="0" smtClean="0"/>
              <a:t>Поступления земельного</a:t>
            </a:r>
            <a:r>
              <a:rPr lang="ru-RU" sz="1600" baseline="0" dirty="0" smtClean="0"/>
              <a:t> налога в бюджет городского округа Серпухов в 2021-2023 гг., </a:t>
            </a:r>
            <a:r>
              <a:rPr lang="ru-RU" sz="1600" baseline="0" dirty="0" err="1" smtClean="0"/>
              <a:t>тыс.руб</a:t>
            </a:r>
            <a:r>
              <a:rPr lang="ru-RU" sz="1600" baseline="0" dirty="0" smtClean="0"/>
              <a:t>.</a:t>
            </a:r>
            <a:endParaRPr lang="ru-RU" sz="1600" dirty="0"/>
          </a:p>
        </c:rich>
      </c:tx>
      <c:layout>
        <c:manualLayout>
          <c:xMode val="edge"/>
          <c:yMode val="edge"/>
          <c:x val="0.10112068965517242"/>
          <c:y val="1.8596491998749496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тыс.руб.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286656</c:v>
                </c:pt>
                <c:pt idx="1">
                  <c:v>286492</c:v>
                </c:pt>
                <c:pt idx="2">
                  <c:v>286492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1582976"/>
        <c:axId val="151465984"/>
      </c:barChart>
      <c:catAx>
        <c:axId val="151582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51465984"/>
        <c:crosses val="autoZero"/>
        <c:auto val="1"/>
        <c:lblAlgn val="ctr"/>
        <c:lblOffset val="100"/>
        <c:noMultiLvlLbl val="0"/>
      </c:catAx>
      <c:valAx>
        <c:axId val="151465984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51582976"/>
        <c:crosses val="autoZero"/>
        <c:crossBetween val="between"/>
        <c:majorUnit val="1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909574346684924"/>
          <c:y val="5.6210875984251958E-2"/>
          <c:w val="0.6566332306287801"/>
          <c:h val="0.82534645669291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4302</c:v>
                </c:pt>
                <c:pt idx="1">
                  <c:v>2069</c:v>
                </c:pt>
                <c:pt idx="2">
                  <c:v>2934</c:v>
                </c:pt>
                <c:pt idx="3">
                  <c:v>425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dLbl>
              <c:idx val="1"/>
              <c:layout>
                <c:manualLayout>
                  <c:x val="-2.753623188405797E-2"/>
                  <c:y val="6.25000000000000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6086956521739129E-2"/>
                  <c:y val="2.1874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2675913.9</c:v>
                </c:pt>
                <c:pt idx="1">
                  <c:v>1967151.9</c:v>
                </c:pt>
                <c:pt idx="2">
                  <c:v>2930028.1</c:v>
                </c:pt>
                <c:pt idx="3">
                  <c:v>2349038.4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4.6376811594202899E-2"/>
                  <c:y val="1.25000000000000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4492753623188406E-3"/>
                  <c:y val="-2.8125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8985507246376812E-2"/>
                  <c:y val="-1.8749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9130434782608699E-2"/>
                  <c:y val="-1.25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2469874</c:v>
                </c:pt>
                <c:pt idx="1">
                  <c:v>2353991</c:v>
                </c:pt>
                <c:pt idx="2">
                  <c:v>2348425</c:v>
                </c:pt>
                <c:pt idx="3">
                  <c:v>2384404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Лист1!$E$2:$E$5</c:f>
              <c:numCache>
                <c:formatCode>#,##0.0</c:formatCode>
                <c:ptCount val="4"/>
                <c:pt idx="0">
                  <c:v>1639</c:v>
                </c:pt>
                <c:pt idx="1">
                  <c:v>1000</c:v>
                </c:pt>
                <c:pt idx="2">
                  <c:v>500</c:v>
                </c:pt>
                <c:pt idx="3">
                  <c:v>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806592"/>
        <c:axId val="120643968"/>
      </c:barChart>
      <c:catAx>
        <c:axId val="119806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20643968"/>
        <c:crosses val="autoZero"/>
        <c:auto val="1"/>
        <c:lblAlgn val="ctr"/>
        <c:lblOffset val="100"/>
        <c:noMultiLvlLbl val="0"/>
      </c:catAx>
      <c:valAx>
        <c:axId val="120643968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19806592"/>
        <c:crosses val="autoZero"/>
        <c:crossBetween val="between"/>
        <c:majorUnit val="500000"/>
      </c:valAx>
    </c:plotArea>
    <c:legend>
      <c:legendPos val="r"/>
      <c:layout>
        <c:manualLayout>
          <c:xMode val="edge"/>
          <c:yMode val="edge"/>
          <c:x val="0.79859055118110234"/>
          <c:y val="2.1810039370078749E-2"/>
          <c:w val="0.19706162273194111"/>
          <c:h val="0.89700492125984255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c:style val="18"/>
  <c:chart>
    <c:autoTitleDeleted val="1"/>
    <c:view3D>
      <c:rotX val="3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441971927422111E-2"/>
          <c:y val="0.26531116592353665"/>
          <c:w val="0.66050736049298187"/>
          <c:h val="0.65010055971919178"/>
        </c:manualLayout>
      </c:layout>
      <c:pie3DChart>
        <c:varyColors val="1"/>
        <c:ser>
          <c:idx val="0"/>
          <c:order val="0"/>
          <c:dLbls>
            <c:delete val="1"/>
          </c:dLbls>
          <c:cat>
            <c:numRef>
              <c:f>'[3.xlsx]Сводное уведомление об изменени'!$B$3:$B$13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cat>
          <c:val>
            <c:numRef>
              <c:f>'[3.xlsx]Сводное уведомление об изменени'!$D$3:$D$13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'[3.xlsx]Сводное уведомление об изменени'!$D$3:$D$13</c:f>
              <c:strCache>
                <c:ptCount val="1"/>
                <c:pt idx="0">
                  <c:v>#ССЫЛКА! #ССЫЛКА! #ССЫЛКА! #ССЫЛКА! #ССЫЛКА! #ССЫЛКА! #ССЫЛКА! #ССЫЛКА! #ССЫЛКА! #ССЫЛКА! #ССЫЛКА!</c:v>
                </c:pt>
              </c:strCache>
            </c:strRef>
          </c:tx>
          <c:dLbls>
            <c:showLegendKey val="1"/>
            <c:showVal val="1"/>
            <c:showCatName val="1"/>
            <c:showSerName val="1"/>
            <c:showPercent val="1"/>
            <c:showBubbleSize val="1"/>
            <c:showLeaderLines val="1"/>
          </c:dLbls>
          <c:cat>
            <c:numRef>
              <c:f>'[3.xlsx]Сводное уведомление об изменени'!$B$3:$B$13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cat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dLbls>
          <c:showLegendKey val="1"/>
          <c:showVal val="1"/>
          <c:showCatName val="1"/>
          <c:showSerName val="1"/>
          <c:showPercent val="1"/>
          <c:showBubbleSize val="1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1"/>
  </c:chart>
  <c:externalData r:id="rId1">
    <c:autoUpdate val="1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600" dirty="0" smtClean="0"/>
              <a:t>Структура</a:t>
            </a:r>
            <a:r>
              <a:rPr lang="ru-RU" sz="1600" baseline="0" dirty="0" smtClean="0"/>
              <a:t> </a:t>
            </a:r>
            <a:r>
              <a:rPr lang="ru-RU" sz="1600" dirty="0" smtClean="0"/>
              <a:t>расходов </a:t>
            </a:r>
            <a:r>
              <a:rPr lang="ru-RU" sz="1600" dirty="0"/>
              <a:t>городского округа Серпухов по разделам и подразделам классификации </a:t>
            </a:r>
            <a:r>
              <a:rPr lang="ru-RU" sz="1600" dirty="0" smtClean="0"/>
              <a:t>расходов на 2021</a:t>
            </a:r>
            <a:r>
              <a:rPr lang="ru-RU" sz="1600" baseline="0" dirty="0" smtClean="0"/>
              <a:t> год</a:t>
            </a:r>
            <a:r>
              <a:rPr lang="ru-RU" sz="1600" dirty="0" smtClean="0"/>
              <a:t>, %</a:t>
            </a:r>
            <a:endParaRPr lang="ru-RU" sz="1600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ln>
              <a:solidFill>
                <a:sysClr val="windowText" lastClr="000000"/>
              </a:solidFill>
            </a:ln>
          </c:spPr>
          <c:explosion val="25"/>
          <c:dPt>
            <c:idx val="0"/>
            <c:bubble3D val="0"/>
            <c:spPr>
              <a:solidFill>
                <a:srgbClr val="4BACC6">
                  <a:lumMod val="60000"/>
                  <a:lumOff val="40000"/>
                </a:srgbClr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2"/>
            <c:bubble3D val="0"/>
            <c:spPr>
              <a:solidFill>
                <a:srgbClr val="FF5050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4"/>
            <c:bubble3D val="0"/>
            <c:spPr>
              <a:solidFill>
                <a:srgbClr val="1F497D">
                  <a:lumMod val="60000"/>
                  <a:lumOff val="40000"/>
                </a:srgbClr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6"/>
            <c:bubble3D val="0"/>
            <c:spPr>
              <a:solidFill>
                <a:srgbClr val="FFFF99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8"/>
            <c:bubble3D val="0"/>
            <c:spPr>
              <a:solidFill>
                <a:srgbClr val="CC00CC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9"/>
            <c:bubble3D val="0"/>
            <c:spPr>
              <a:solidFill>
                <a:srgbClr val="FFFF00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10"/>
            <c:bubble3D val="0"/>
            <c:spPr>
              <a:solidFill>
                <a:srgbClr val="00B050"/>
              </a:solidFill>
              <a:ln>
                <a:solidFill>
                  <a:sysClr val="windowText" lastClr="000000"/>
                </a:solidFill>
              </a:ln>
            </c:spPr>
          </c:dPt>
          <c:cat>
            <c:strRef>
              <c:f>'C:\Users\User\Desktop\Downloads\Бюджет для граждан заготовки\[Расходы бюджета по разделам и подразделам.xlsx]Лист1'!$B$3:$B$13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 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'C:\Users\User\Desktop\Downloads\Бюджет для граждан заготовки\[Расходы бюджета по разделам и подразделам.xlsx]Лист1'!$D$3:$D$13</c:f>
              <c:numCache>
                <c:formatCode>General</c:formatCode>
                <c:ptCount val="11"/>
                <c:pt idx="0">
                  <c:v>675549.7</c:v>
                </c:pt>
                <c:pt idx="1">
                  <c:v>156</c:v>
                </c:pt>
                <c:pt idx="2">
                  <c:v>83861.600000000006</c:v>
                </c:pt>
                <c:pt idx="3">
                  <c:v>668220.9</c:v>
                </c:pt>
                <c:pt idx="4">
                  <c:v>665657.80000000005</c:v>
                </c:pt>
                <c:pt idx="5">
                  <c:v>1064808.7</c:v>
                </c:pt>
                <c:pt idx="6">
                  <c:v>3775679.8</c:v>
                </c:pt>
                <c:pt idx="7">
                  <c:v>313927.7</c:v>
                </c:pt>
                <c:pt idx="8">
                  <c:v>208702.6</c:v>
                </c:pt>
                <c:pt idx="9">
                  <c:v>257437.8</c:v>
                </c:pt>
                <c:pt idx="10">
                  <c:v>57460</c:v>
                </c:pt>
              </c:numCache>
            </c:numRef>
          </c:val>
        </c:ser>
        <c:ser>
          <c:idx val="1"/>
          <c:order val="1"/>
          <c:tx>
            <c:strRef>
              <c:f>'C:\Users\User\Desktop\Downloads\Бюджет для граждан заготовки\[Расходы бюджета по разделам и подразделам.xlsx]Лист1'!$D$3:$D$13</c:f>
              <c:strCache>
                <c:ptCount val="1"/>
                <c:pt idx="0">
                  <c:v>675549,7 156 83861,6 668220,9 665657,8 1064808,7 3775679,8 313927,7 208702,6 257437,8 57460</c:v>
                </c:pt>
              </c:strCache>
            </c:strRef>
          </c:tx>
          <c:explosion val="25"/>
          <c:cat>
            <c:strRef>
              <c:f>'C:\Users\User\Desktop\Downloads\Бюджет для граждан заготовки\[Расходы бюджета по разделам и подразделам.xlsx]Лист1'!$B$3:$B$13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 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ОБСЛУЖИВАНИЕ ГОСУДАРСТВЕННОГО И МУНИЦИПАЛЬНОГО ДОЛГА</c:v>
                </c:pt>
              </c:strCache>
            </c:strRef>
          </c:cat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8816289199910485"/>
          <c:y val="9.6622395092179722E-2"/>
          <c:w val="0.25139245308424901"/>
          <c:h val="0.89121304114094169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200" b="1" i="0" u="none" strike="noStrike" baseline="0" dirty="0" smtClean="0">
                <a:effectLst/>
              </a:rPr>
              <a:t>Структура расходов бюджета городского округа Серпухов в разрезе муниципальных программ на 2021 год, %</a:t>
            </a:r>
            <a:endParaRPr lang="ru-RU" sz="1200" dirty="0"/>
          </a:p>
        </c:rich>
      </c:tx>
      <c:layout>
        <c:manualLayout>
          <c:xMode val="edge"/>
          <c:yMode val="edge"/>
          <c:x val="9.3888587202461769E-3"/>
          <c:y val="0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88371562250371E-2"/>
          <c:y val="0.16630781568970546"/>
          <c:w val="0.54312598425196845"/>
          <c:h val="0.75638436862058911"/>
        </c:manualLayout>
      </c:layout>
      <c:pie3D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explosion val="25"/>
          <c:dPt>
            <c:idx val="6"/>
            <c:bubble3D val="0"/>
            <c:spPr>
              <a:solidFill>
                <a:srgbClr val="FFFF99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c:spPr>
          </c:dPt>
          <c:dPt>
            <c:idx val="7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14"/>
            <c:bubble3D val="0"/>
            <c:spPr>
              <a:solidFill>
                <a:srgbClr val="6600FF"/>
              </a:solidFill>
              <a:ln>
                <a:solidFill>
                  <a:schemeClr val="tx1"/>
                </a:solidFill>
              </a:ln>
            </c:spPr>
          </c:dPt>
          <c:dPt>
            <c:idx val="16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'Р-ды б-та в муницип.программах'!$B$3:$B$22</c:f>
              <c:strCache>
                <c:ptCount val="20"/>
                <c:pt idx="0">
                  <c:v>МП "Здравоохранение"</c:v>
                </c:pt>
                <c:pt idx="1">
                  <c:v>МП "Культура"</c:v>
                </c:pt>
                <c:pt idx="2">
                  <c:v>МП "Образование"</c:v>
                </c:pt>
                <c:pt idx="3">
                  <c:v>МП "Социальная защита"</c:v>
                </c:pt>
                <c:pt idx="4">
                  <c:v>МП "Спорт"</c:v>
                </c:pt>
                <c:pt idx="5">
                  <c:v>МП "Развитие сельского хозяйства"</c:v>
                </c:pt>
                <c:pt idx="6">
                  <c:v>МП "Экология и окружающая среда"</c:v>
                </c:pt>
                <c:pt idx="7">
                  <c:v>МП "Безопасность и обеспечение безопасности жизнедеятельности населения"</c:v>
                </c:pt>
                <c:pt idx="8">
                  <c:v>МП "Жилище"</c:v>
                </c:pt>
                <c:pt idx="9">
                  <c:v>МП "Развитие инженерной инфраструктуры и энергоэффективности"</c:v>
                </c:pt>
                <c:pt idx="10">
                  <c:v>МП "Предпринимательство"</c:v>
                </c:pt>
                <c:pt idx="11">
                  <c:v>МП "Управление имуществом и муниципальными финансами"</c:v>
                </c:pt>
                <c:pt idx="12">
                  <c:v>МП "Развитие институтов гражданского общества, повышение эффективности местного самоуправления и реализации молодежной политики" </c:v>
                </c:pt>
                <c:pt idx="13">
                  <c:v>МП "Развитие и функционирование дорожно- транспортного комплекса"</c:v>
                </c:pt>
                <c:pt idx="14">
                  <c:v>МП "Цифровое муниципальное образование"</c:v>
                </c:pt>
                <c:pt idx="15">
                  <c:v>МП "Архитектура и градостроительство"</c:v>
                </c:pt>
                <c:pt idx="16">
                  <c:v>МП "Формирование современной комфортной городской среды"</c:v>
                </c:pt>
                <c:pt idx="17">
                  <c:v>МП "Строительство объектов социальной инфраструктуры"</c:v>
                </c:pt>
                <c:pt idx="18">
                  <c:v>МП "Переселение граждан из аварийного жилищного фонда"</c:v>
                </c:pt>
                <c:pt idx="19">
                  <c:v>Непрограммные расходы</c:v>
                </c:pt>
              </c:strCache>
            </c:strRef>
          </c:cat>
          <c:val>
            <c:numRef>
              <c:f>'Р-ды б-та в муницип.программах'!$D$3:$D$22</c:f>
              <c:numCache>
                <c:formatCode>0.00</c:formatCode>
                <c:ptCount val="20"/>
                <c:pt idx="0">
                  <c:v>5500</c:v>
                </c:pt>
                <c:pt idx="1">
                  <c:v>488753.4</c:v>
                </c:pt>
                <c:pt idx="2">
                  <c:v>3082993.1</c:v>
                </c:pt>
                <c:pt idx="3">
                  <c:v>121191.7</c:v>
                </c:pt>
                <c:pt idx="4">
                  <c:v>252746.9</c:v>
                </c:pt>
                <c:pt idx="5">
                  <c:v>7208.5</c:v>
                </c:pt>
                <c:pt idx="6">
                  <c:v>1062243.7</c:v>
                </c:pt>
                <c:pt idx="7">
                  <c:v>143626.29999999999</c:v>
                </c:pt>
                <c:pt idx="8">
                  <c:v>58233.8</c:v>
                </c:pt>
                <c:pt idx="9">
                  <c:v>18727</c:v>
                </c:pt>
                <c:pt idx="10">
                  <c:v>14251.2</c:v>
                </c:pt>
                <c:pt idx="11">
                  <c:v>633477.1</c:v>
                </c:pt>
                <c:pt idx="12">
                  <c:v>85598.9</c:v>
                </c:pt>
                <c:pt idx="13">
                  <c:v>514672.9</c:v>
                </c:pt>
                <c:pt idx="14">
                  <c:v>104665.2</c:v>
                </c:pt>
                <c:pt idx="15">
                  <c:v>2389</c:v>
                </c:pt>
                <c:pt idx="16">
                  <c:v>587125.6</c:v>
                </c:pt>
                <c:pt idx="17">
                  <c:v>558958.6</c:v>
                </c:pt>
                <c:pt idx="18">
                  <c:v>1553.8</c:v>
                </c:pt>
                <c:pt idx="19">
                  <c:v>27545.9</c:v>
                </c:pt>
              </c:numCache>
            </c:numRef>
          </c:val>
        </c:ser>
        <c:ser>
          <c:idx val="1"/>
          <c:order val="1"/>
          <c:tx>
            <c:strRef>
              <c:f>'Р-ды б-та в муницип.программах'!$D$3:$D$22</c:f>
              <c:strCache>
                <c:ptCount val="1"/>
                <c:pt idx="0">
                  <c:v>5500,00 488753,40 3082993,10 121191,70 252746,90 7208,50 1062243,70 143626,30 58233,80 18727,00 14251,20 633477,10 85598,90 514672,90 104665,20 2389,00 587125,60 558958,60 1553,80 27545,90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ser>
          <c:idx val="2"/>
          <c:order val="2"/>
          <c:tx>
            <c:strRef>
              <c:f>'Р-ды б-та в муницип.программах'!$B$2</c:f>
              <c:strCache>
                <c:ptCount val="1"/>
                <c:pt idx="0">
                  <c:v>Наименование программ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'Р-ды б-та в муницип.программах'!$A$3:$A$23</c:f>
              <c:strCache>
                <c:ptCount val="21"/>
                <c:pt idx="0">
                  <c:v>0100000000</c:v>
                </c:pt>
                <c:pt idx="1">
                  <c:v>0200000000</c:v>
                </c:pt>
                <c:pt idx="2">
                  <c:v>0300000000</c:v>
                </c:pt>
                <c:pt idx="3">
                  <c:v>0400000000</c:v>
                </c:pt>
                <c:pt idx="4">
                  <c:v>0500000000</c:v>
                </c:pt>
                <c:pt idx="5">
                  <c:v>0600000000</c:v>
                </c:pt>
                <c:pt idx="6">
                  <c:v>0700000000</c:v>
                </c:pt>
                <c:pt idx="7">
                  <c:v>0800000000</c:v>
                </c:pt>
                <c:pt idx="8">
                  <c:v>0900000000</c:v>
                </c:pt>
                <c:pt idx="9">
                  <c:v>1000000000</c:v>
                </c:pt>
                <c:pt idx="10">
                  <c:v>1100000000</c:v>
                </c:pt>
                <c:pt idx="11">
                  <c:v>1200000000</c:v>
                </c:pt>
                <c:pt idx="12">
                  <c:v>1300000000</c:v>
                </c:pt>
                <c:pt idx="13">
                  <c:v>1400000000</c:v>
                </c:pt>
                <c:pt idx="14">
                  <c:v>1500000000</c:v>
                </c:pt>
                <c:pt idx="15">
                  <c:v>1600000000</c:v>
                </c:pt>
                <c:pt idx="16">
                  <c:v>1700000000</c:v>
                </c:pt>
                <c:pt idx="17">
                  <c:v>1800000000</c:v>
                </c:pt>
                <c:pt idx="18">
                  <c:v>1900000000</c:v>
                </c:pt>
                <c:pt idx="19">
                  <c:v>9900000000</c:v>
                </c:pt>
                <c:pt idx="20">
                  <c:v>ИТОГО:</c:v>
                </c:pt>
              </c:strCache>
            </c:strRef>
          </c:cat>
          <c:val>
            <c:numRef>
              <c:f>'Р-ды б-та в муницип.программах'!$B$3:$B$23</c:f>
              <c:numCache>
                <c:formatCode>General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</c:ser>
        <c:ser>
          <c:idx val="3"/>
          <c:order val="3"/>
          <c:tx>
            <c:strRef>
              <c:f>'Р-ды б-та в муницип.программах'!$C$2</c:f>
              <c:strCache>
                <c:ptCount val="1"/>
                <c:pt idx="0">
                  <c:v>Факт за отчетный год 2020 г.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'Р-ды б-та в муницип.программах'!$A$3:$A$23</c:f>
              <c:strCache>
                <c:ptCount val="21"/>
                <c:pt idx="0">
                  <c:v>0100000000</c:v>
                </c:pt>
                <c:pt idx="1">
                  <c:v>0200000000</c:v>
                </c:pt>
                <c:pt idx="2">
                  <c:v>0300000000</c:v>
                </c:pt>
                <c:pt idx="3">
                  <c:v>0400000000</c:v>
                </c:pt>
                <c:pt idx="4">
                  <c:v>0500000000</c:v>
                </c:pt>
                <c:pt idx="5">
                  <c:v>0600000000</c:v>
                </c:pt>
                <c:pt idx="6">
                  <c:v>0700000000</c:v>
                </c:pt>
                <c:pt idx="7">
                  <c:v>0800000000</c:v>
                </c:pt>
                <c:pt idx="8">
                  <c:v>0900000000</c:v>
                </c:pt>
                <c:pt idx="9">
                  <c:v>1000000000</c:v>
                </c:pt>
                <c:pt idx="10">
                  <c:v>1100000000</c:v>
                </c:pt>
                <c:pt idx="11">
                  <c:v>1200000000</c:v>
                </c:pt>
                <c:pt idx="12">
                  <c:v>1300000000</c:v>
                </c:pt>
                <c:pt idx="13">
                  <c:v>1400000000</c:v>
                </c:pt>
                <c:pt idx="14">
                  <c:v>1500000000</c:v>
                </c:pt>
                <c:pt idx="15">
                  <c:v>1600000000</c:v>
                </c:pt>
                <c:pt idx="16">
                  <c:v>1700000000</c:v>
                </c:pt>
                <c:pt idx="17">
                  <c:v>1800000000</c:v>
                </c:pt>
                <c:pt idx="18">
                  <c:v>1900000000</c:v>
                </c:pt>
                <c:pt idx="19">
                  <c:v>9900000000</c:v>
                </c:pt>
                <c:pt idx="20">
                  <c:v>ИТОГО:</c:v>
                </c:pt>
              </c:strCache>
            </c:strRef>
          </c:cat>
          <c:val>
            <c:numRef>
              <c:f>'Р-ды б-та в муницип.программах'!$C$3:$C$23</c:f>
              <c:numCache>
                <c:formatCode>General</c:formatCode>
                <c:ptCount val="21"/>
                <c:pt idx="0">
                  <c:v>6444.3</c:v>
                </c:pt>
                <c:pt idx="1">
                  <c:v>327223.59999999998</c:v>
                </c:pt>
                <c:pt idx="2">
                  <c:v>3343113.6</c:v>
                </c:pt>
                <c:pt idx="3">
                  <c:v>123956.9</c:v>
                </c:pt>
                <c:pt idx="4">
                  <c:v>207828.9</c:v>
                </c:pt>
                <c:pt idx="5">
                  <c:v>15465.9</c:v>
                </c:pt>
                <c:pt idx="6">
                  <c:v>124788.4</c:v>
                </c:pt>
                <c:pt idx="7">
                  <c:v>124549.3</c:v>
                </c:pt>
                <c:pt idx="8">
                  <c:v>41194.5</c:v>
                </c:pt>
                <c:pt idx="9">
                  <c:v>101060.8</c:v>
                </c:pt>
                <c:pt idx="10">
                  <c:v>14251.2</c:v>
                </c:pt>
                <c:pt idx="11">
                  <c:v>616750.30000000005</c:v>
                </c:pt>
                <c:pt idx="12">
                  <c:v>105474.3</c:v>
                </c:pt>
                <c:pt idx="13">
                  <c:v>675977.3</c:v>
                </c:pt>
                <c:pt idx="14">
                  <c:v>94900</c:v>
                </c:pt>
                <c:pt idx="15">
                  <c:v>4371</c:v>
                </c:pt>
                <c:pt idx="16">
                  <c:v>959308.9</c:v>
                </c:pt>
                <c:pt idx="17">
                  <c:v>1817088.9</c:v>
                </c:pt>
                <c:pt idx="18">
                  <c:v>207762.6</c:v>
                </c:pt>
                <c:pt idx="19">
                  <c:v>73968</c:v>
                </c:pt>
                <c:pt idx="20" formatCode="0.00">
                  <c:v>8985478.6999999993</c:v>
                </c:pt>
              </c:numCache>
            </c:numRef>
          </c:val>
        </c:ser>
        <c:ser>
          <c:idx val="4"/>
          <c:order val="4"/>
          <c:tx>
            <c:strRef>
              <c:f>'Р-ды б-та в муницип.программах'!$D$2</c:f>
              <c:strCache>
                <c:ptCount val="1"/>
                <c:pt idx="0">
                  <c:v>Уточненный план на текущий год 2021 г.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'Р-ды б-та в муницип.программах'!$A$3:$A$23</c:f>
              <c:strCache>
                <c:ptCount val="21"/>
                <c:pt idx="0">
                  <c:v>0100000000</c:v>
                </c:pt>
                <c:pt idx="1">
                  <c:v>0200000000</c:v>
                </c:pt>
                <c:pt idx="2">
                  <c:v>0300000000</c:v>
                </c:pt>
                <c:pt idx="3">
                  <c:v>0400000000</c:v>
                </c:pt>
                <c:pt idx="4">
                  <c:v>0500000000</c:v>
                </c:pt>
                <c:pt idx="5">
                  <c:v>0600000000</c:v>
                </c:pt>
                <c:pt idx="6">
                  <c:v>0700000000</c:v>
                </c:pt>
                <c:pt idx="7">
                  <c:v>0800000000</c:v>
                </c:pt>
                <c:pt idx="8">
                  <c:v>0900000000</c:v>
                </c:pt>
                <c:pt idx="9">
                  <c:v>1000000000</c:v>
                </c:pt>
                <c:pt idx="10">
                  <c:v>1100000000</c:v>
                </c:pt>
                <c:pt idx="11">
                  <c:v>1200000000</c:v>
                </c:pt>
                <c:pt idx="12">
                  <c:v>1300000000</c:v>
                </c:pt>
                <c:pt idx="13">
                  <c:v>1400000000</c:v>
                </c:pt>
                <c:pt idx="14">
                  <c:v>1500000000</c:v>
                </c:pt>
                <c:pt idx="15">
                  <c:v>1600000000</c:v>
                </c:pt>
                <c:pt idx="16">
                  <c:v>1700000000</c:v>
                </c:pt>
                <c:pt idx="17">
                  <c:v>1800000000</c:v>
                </c:pt>
                <c:pt idx="18">
                  <c:v>1900000000</c:v>
                </c:pt>
                <c:pt idx="19">
                  <c:v>9900000000</c:v>
                </c:pt>
                <c:pt idx="20">
                  <c:v>ИТОГО:</c:v>
                </c:pt>
              </c:strCache>
            </c:strRef>
          </c:cat>
          <c:val>
            <c:numRef>
              <c:f>'Р-ды б-та в муницип.программах'!$D$3:$D$23</c:f>
              <c:numCache>
                <c:formatCode>0.00</c:formatCode>
                <c:ptCount val="21"/>
                <c:pt idx="0">
                  <c:v>5500</c:v>
                </c:pt>
                <c:pt idx="1">
                  <c:v>488753.4</c:v>
                </c:pt>
                <c:pt idx="2">
                  <c:v>3082993.1</c:v>
                </c:pt>
                <c:pt idx="3">
                  <c:v>121191.7</c:v>
                </c:pt>
                <c:pt idx="4">
                  <c:v>252746.9</c:v>
                </c:pt>
                <c:pt idx="5">
                  <c:v>7208.5</c:v>
                </c:pt>
                <c:pt idx="6">
                  <c:v>1062243.7</c:v>
                </c:pt>
                <c:pt idx="7">
                  <c:v>143626.29999999999</c:v>
                </c:pt>
                <c:pt idx="8">
                  <c:v>58233.8</c:v>
                </c:pt>
                <c:pt idx="9">
                  <c:v>18727</c:v>
                </c:pt>
                <c:pt idx="10">
                  <c:v>14251.2</c:v>
                </c:pt>
                <c:pt idx="11">
                  <c:v>633477.1</c:v>
                </c:pt>
                <c:pt idx="12">
                  <c:v>85598.9</c:v>
                </c:pt>
                <c:pt idx="13">
                  <c:v>514672.9</c:v>
                </c:pt>
                <c:pt idx="14">
                  <c:v>104665.2</c:v>
                </c:pt>
                <c:pt idx="15">
                  <c:v>2389</c:v>
                </c:pt>
                <c:pt idx="16">
                  <c:v>587125.6</c:v>
                </c:pt>
                <c:pt idx="17">
                  <c:v>558958.6</c:v>
                </c:pt>
                <c:pt idx="18">
                  <c:v>1553.8</c:v>
                </c:pt>
                <c:pt idx="19">
                  <c:v>27545.9</c:v>
                </c:pt>
                <c:pt idx="20">
                  <c:v>7771462.5999999996</c:v>
                </c:pt>
              </c:numCache>
            </c:numRef>
          </c:val>
        </c:ser>
        <c:ser>
          <c:idx val="5"/>
          <c:order val="5"/>
          <c:tx>
            <c:strRef>
              <c:f>'Р-ды б-та в муницип.программах'!$E$2</c:f>
              <c:strCache>
                <c:ptCount val="1"/>
                <c:pt idx="0">
                  <c:v>Прогноз на очередной год 2022 г.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'Р-ды б-та в муницип.программах'!$A$3:$A$23</c:f>
              <c:strCache>
                <c:ptCount val="21"/>
                <c:pt idx="0">
                  <c:v>0100000000</c:v>
                </c:pt>
                <c:pt idx="1">
                  <c:v>0200000000</c:v>
                </c:pt>
                <c:pt idx="2">
                  <c:v>0300000000</c:v>
                </c:pt>
                <c:pt idx="3">
                  <c:v>0400000000</c:v>
                </c:pt>
                <c:pt idx="4">
                  <c:v>0500000000</c:v>
                </c:pt>
                <c:pt idx="5">
                  <c:v>0600000000</c:v>
                </c:pt>
                <c:pt idx="6">
                  <c:v>0700000000</c:v>
                </c:pt>
                <c:pt idx="7">
                  <c:v>0800000000</c:v>
                </c:pt>
                <c:pt idx="8">
                  <c:v>0900000000</c:v>
                </c:pt>
                <c:pt idx="9">
                  <c:v>1000000000</c:v>
                </c:pt>
                <c:pt idx="10">
                  <c:v>1100000000</c:v>
                </c:pt>
                <c:pt idx="11">
                  <c:v>1200000000</c:v>
                </c:pt>
                <c:pt idx="12">
                  <c:v>1300000000</c:v>
                </c:pt>
                <c:pt idx="13">
                  <c:v>1400000000</c:v>
                </c:pt>
                <c:pt idx="14">
                  <c:v>1500000000</c:v>
                </c:pt>
                <c:pt idx="15">
                  <c:v>1600000000</c:v>
                </c:pt>
                <c:pt idx="16">
                  <c:v>1700000000</c:v>
                </c:pt>
                <c:pt idx="17">
                  <c:v>1800000000</c:v>
                </c:pt>
                <c:pt idx="18">
                  <c:v>1900000000</c:v>
                </c:pt>
                <c:pt idx="19">
                  <c:v>9900000000</c:v>
                </c:pt>
                <c:pt idx="20">
                  <c:v>ИТОГО:</c:v>
                </c:pt>
              </c:strCache>
            </c:strRef>
          </c:cat>
          <c:val>
            <c:numRef>
              <c:f>'Р-ды б-та в муницип.программах'!$E$3:$E$23</c:f>
              <c:numCache>
                <c:formatCode>0.00</c:formatCode>
                <c:ptCount val="21"/>
                <c:pt idx="0">
                  <c:v>5500</c:v>
                </c:pt>
                <c:pt idx="1">
                  <c:v>491140.3</c:v>
                </c:pt>
                <c:pt idx="2">
                  <c:v>3064253.5</c:v>
                </c:pt>
                <c:pt idx="3">
                  <c:v>124862.39999999999</c:v>
                </c:pt>
                <c:pt idx="4">
                  <c:v>229015.3</c:v>
                </c:pt>
                <c:pt idx="5">
                  <c:v>6469</c:v>
                </c:pt>
                <c:pt idx="6">
                  <c:v>2350153.9</c:v>
                </c:pt>
                <c:pt idx="7">
                  <c:v>131401.29999999999</c:v>
                </c:pt>
                <c:pt idx="8">
                  <c:v>44031</c:v>
                </c:pt>
                <c:pt idx="9">
                  <c:v>90606.7</c:v>
                </c:pt>
                <c:pt idx="10">
                  <c:v>14393.3</c:v>
                </c:pt>
                <c:pt idx="11">
                  <c:v>640105.69999999995</c:v>
                </c:pt>
                <c:pt idx="12">
                  <c:v>83429.7</c:v>
                </c:pt>
                <c:pt idx="13">
                  <c:v>435640.8</c:v>
                </c:pt>
                <c:pt idx="14">
                  <c:v>104138.5</c:v>
                </c:pt>
                <c:pt idx="15">
                  <c:v>2389</c:v>
                </c:pt>
                <c:pt idx="16">
                  <c:v>377828.5</c:v>
                </c:pt>
                <c:pt idx="17">
                  <c:v>442416.1</c:v>
                </c:pt>
                <c:pt idx="18">
                  <c:v>0</c:v>
                </c:pt>
                <c:pt idx="19">
                  <c:v>23221.4</c:v>
                </c:pt>
                <c:pt idx="20">
                  <c:v>8660996.4000000004</c:v>
                </c:pt>
              </c:numCache>
            </c:numRef>
          </c:val>
        </c:ser>
        <c:ser>
          <c:idx val="6"/>
          <c:order val="6"/>
          <c:tx>
            <c:strRef>
              <c:f>'Р-ды б-та в муницип.программах'!$F$2</c:f>
              <c:strCache>
                <c:ptCount val="1"/>
                <c:pt idx="0">
                  <c:v>Прогноз на первый год планового периода 2023 г.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'Р-ды б-та в муницип.программах'!$A$3:$A$23</c:f>
              <c:strCache>
                <c:ptCount val="21"/>
                <c:pt idx="0">
                  <c:v>0100000000</c:v>
                </c:pt>
                <c:pt idx="1">
                  <c:v>0200000000</c:v>
                </c:pt>
                <c:pt idx="2">
                  <c:v>0300000000</c:v>
                </c:pt>
                <c:pt idx="3">
                  <c:v>0400000000</c:v>
                </c:pt>
                <c:pt idx="4">
                  <c:v>0500000000</c:v>
                </c:pt>
                <c:pt idx="5">
                  <c:v>0600000000</c:v>
                </c:pt>
                <c:pt idx="6">
                  <c:v>0700000000</c:v>
                </c:pt>
                <c:pt idx="7">
                  <c:v>0800000000</c:v>
                </c:pt>
                <c:pt idx="8">
                  <c:v>0900000000</c:v>
                </c:pt>
                <c:pt idx="9">
                  <c:v>1000000000</c:v>
                </c:pt>
                <c:pt idx="10">
                  <c:v>1100000000</c:v>
                </c:pt>
                <c:pt idx="11">
                  <c:v>1200000000</c:v>
                </c:pt>
                <c:pt idx="12">
                  <c:v>1300000000</c:v>
                </c:pt>
                <c:pt idx="13">
                  <c:v>1400000000</c:v>
                </c:pt>
                <c:pt idx="14">
                  <c:v>1500000000</c:v>
                </c:pt>
                <c:pt idx="15">
                  <c:v>1600000000</c:v>
                </c:pt>
                <c:pt idx="16">
                  <c:v>1700000000</c:v>
                </c:pt>
                <c:pt idx="17">
                  <c:v>1800000000</c:v>
                </c:pt>
                <c:pt idx="18">
                  <c:v>1900000000</c:v>
                </c:pt>
                <c:pt idx="19">
                  <c:v>9900000000</c:v>
                </c:pt>
                <c:pt idx="20">
                  <c:v>ИТОГО:</c:v>
                </c:pt>
              </c:strCache>
            </c:strRef>
          </c:cat>
          <c:val>
            <c:numRef>
              <c:f>'Р-ды б-та в муницип.программах'!$F$3:$F$23</c:f>
              <c:numCache>
                <c:formatCode>0.00</c:formatCode>
                <c:ptCount val="21"/>
                <c:pt idx="0">
                  <c:v>2350</c:v>
                </c:pt>
                <c:pt idx="1">
                  <c:v>495275.3</c:v>
                </c:pt>
                <c:pt idx="2">
                  <c:v>3026232.7</c:v>
                </c:pt>
                <c:pt idx="3">
                  <c:v>127802</c:v>
                </c:pt>
                <c:pt idx="4">
                  <c:v>237422.8</c:v>
                </c:pt>
                <c:pt idx="5">
                  <c:v>6469</c:v>
                </c:pt>
                <c:pt idx="6">
                  <c:v>1714862.9</c:v>
                </c:pt>
                <c:pt idx="7">
                  <c:v>117480.7</c:v>
                </c:pt>
                <c:pt idx="8">
                  <c:v>86250</c:v>
                </c:pt>
                <c:pt idx="9">
                  <c:v>70981.899999999994</c:v>
                </c:pt>
                <c:pt idx="10">
                  <c:v>14536.8</c:v>
                </c:pt>
                <c:pt idx="11">
                  <c:v>537314.4</c:v>
                </c:pt>
                <c:pt idx="12">
                  <c:v>83423.199999999997</c:v>
                </c:pt>
                <c:pt idx="13">
                  <c:v>310065.3</c:v>
                </c:pt>
                <c:pt idx="14">
                  <c:v>95931</c:v>
                </c:pt>
                <c:pt idx="15">
                  <c:v>2389</c:v>
                </c:pt>
                <c:pt idx="16">
                  <c:v>231622.9</c:v>
                </c:pt>
                <c:pt idx="17">
                  <c:v>462002.1</c:v>
                </c:pt>
                <c:pt idx="18">
                  <c:v>0</c:v>
                </c:pt>
                <c:pt idx="19">
                  <c:v>23398.6</c:v>
                </c:pt>
                <c:pt idx="20">
                  <c:v>7645810.5999999996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egendEntry>
        <c:idx val="20"/>
        <c:delete val="1"/>
      </c:legendEntry>
      <c:layout>
        <c:manualLayout>
          <c:xMode val="edge"/>
          <c:yMode val="edge"/>
          <c:x val="0.57390057923794013"/>
          <c:y val="3.648775153105862E-2"/>
          <c:w val="0.42608695652173911"/>
          <c:h val="0.95676523767862354"/>
        </c:manualLayout>
      </c:layout>
      <c:overlay val="0"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400" b="1" i="0" dirty="0">
                <a:effectLst/>
              </a:rPr>
              <a:t>Объем отгруженных товаров собственного производства, выполненных работ и услуг собственными силами по промышленным видам деятельности, </a:t>
            </a:r>
            <a:r>
              <a:rPr lang="ru-RU" sz="1400" b="1" i="0" dirty="0" err="1">
                <a:effectLst/>
              </a:rPr>
              <a:t>млн.руб</a:t>
            </a:r>
            <a:r>
              <a:rPr lang="ru-RU" sz="1400" b="1" i="0" dirty="0">
                <a:effectLst/>
              </a:rPr>
              <a:t>.</a:t>
            </a:r>
            <a:endParaRPr lang="ru-RU" sz="1400" b="1" dirty="0">
              <a:effectLst/>
            </a:endParaRPr>
          </a:p>
        </c:rich>
      </c:tx>
      <c:layout>
        <c:manualLayout>
          <c:xMode val="edge"/>
          <c:yMode val="edge"/>
          <c:x val="0.13392760086405128"/>
          <c:y val="2.1888249545729856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0576498734118411E-2"/>
          <c:y val="0.19333661417322837"/>
          <c:w val="0.87785194992218885"/>
          <c:h val="0.740477314163343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'График СЭР2'!$G$4:$I$4</c:f>
              <c:strCache>
                <c:ptCount val="1"/>
                <c:pt idx="0">
                  <c:v>консервативный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-1.3274336283185841E-2"/>
                  <c:y val="9.61538461538461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2448377581120944E-2"/>
                  <c:y val="6.410256410256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0648967551622419E-2"/>
                  <c:y val="9.61538461538461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5073746312684365E-2"/>
                  <c:y val="-1.2820512820512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7699115044247787E-2"/>
                  <c:y val="9.61538461538464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'График СЭР2'!$A$2:$F$3</c:f>
              <c:strCache>
                <c:ptCount val="6"/>
                <c:pt idx="0">
                  <c:v>2018 отчет</c:v>
                </c:pt>
                <c:pt idx="1">
                  <c:v>2019 отчет</c:v>
                </c:pt>
                <c:pt idx="2">
                  <c:v>2020 оценка</c:v>
                </c:pt>
                <c:pt idx="3">
                  <c:v>2021 прогноз</c:v>
                </c:pt>
                <c:pt idx="4">
                  <c:v>2022 прогноз</c:v>
                </c:pt>
                <c:pt idx="5">
                  <c:v>2023 прогноз</c:v>
                </c:pt>
              </c:strCache>
            </c:strRef>
          </c:cat>
          <c:val>
            <c:numRef>
              <c:f>'График СЭР2'!$A$4:$F$4</c:f>
              <c:numCache>
                <c:formatCode>General</c:formatCode>
                <c:ptCount val="6"/>
                <c:pt idx="0">
                  <c:v>65673</c:v>
                </c:pt>
                <c:pt idx="1">
                  <c:v>71928.399999999994</c:v>
                </c:pt>
                <c:pt idx="2">
                  <c:v>72533.5</c:v>
                </c:pt>
                <c:pt idx="3">
                  <c:v>76070</c:v>
                </c:pt>
                <c:pt idx="4">
                  <c:v>79781.100000000006</c:v>
                </c:pt>
                <c:pt idx="5">
                  <c:v>83674.7</c:v>
                </c:pt>
              </c:numCache>
            </c:numRef>
          </c:val>
        </c:ser>
        <c:ser>
          <c:idx val="1"/>
          <c:order val="1"/>
          <c:tx>
            <c:strRef>
              <c:f>'График СЭР2'!$G$5:$I$5</c:f>
              <c:strCache>
                <c:ptCount val="1"/>
                <c:pt idx="0">
                  <c:v>базовый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3"/>
              <c:layout>
                <c:manualLayout>
                  <c:x val="4.4247787610619468E-3"/>
                  <c:y val="-1.2820765192812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849557522123893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0648967551622419E-2"/>
                  <c:y val="1.60256410256410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'График СЭР2'!$A$2:$F$3</c:f>
              <c:strCache>
                <c:ptCount val="6"/>
                <c:pt idx="0">
                  <c:v>2018 отчет</c:v>
                </c:pt>
                <c:pt idx="1">
                  <c:v>2019 отчет</c:v>
                </c:pt>
                <c:pt idx="2">
                  <c:v>2020 оценка</c:v>
                </c:pt>
                <c:pt idx="3">
                  <c:v>2021 прогноз</c:v>
                </c:pt>
                <c:pt idx="4">
                  <c:v>2022 прогноз</c:v>
                </c:pt>
                <c:pt idx="5">
                  <c:v>2023 прогноз</c:v>
                </c:pt>
              </c:strCache>
            </c:strRef>
          </c:cat>
          <c:val>
            <c:numRef>
              <c:f>'График СЭР2'!$A$5:$F$5</c:f>
              <c:numCache>
                <c:formatCode>General</c:formatCode>
                <c:ptCount val="6"/>
                <c:pt idx="3">
                  <c:v>76219.199999999997</c:v>
                </c:pt>
                <c:pt idx="4">
                  <c:v>80095.899999999994</c:v>
                </c:pt>
                <c:pt idx="5">
                  <c:v>85043.199999999997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070272"/>
        <c:axId val="96088448"/>
      </c:barChart>
      <c:catAx>
        <c:axId val="96070272"/>
        <c:scaling>
          <c:orientation val="minMax"/>
        </c:scaling>
        <c:delete val="0"/>
        <c:axPos val="b"/>
        <c:majorTickMark val="out"/>
        <c:minorTickMark val="none"/>
        <c:tickLblPos val="nextTo"/>
        <c:crossAx val="96088448"/>
        <c:crosses val="autoZero"/>
        <c:auto val="1"/>
        <c:lblAlgn val="ctr"/>
        <c:lblOffset val="100"/>
        <c:noMultiLvlLbl val="0"/>
      </c:catAx>
      <c:valAx>
        <c:axId val="960884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60702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876175876245564"/>
          <c:y val="7.8548354532606515E-2"/>
          <c:w val="0.12943883120804589"/>
          <c:h val="0.1159161114476075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489796587926509"/>
          <c:y val="5.3085875984251976E-2"/>
          <c:w val="0.81468536745406828"/>
          <c:h val="0.825346456692913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1.2500000000000001E-2"/>
                  <c:y val="-3.12500000000000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 01.01.2022</c:v>
                </c:pt>
                <c:pt idx="1">
                  <c:v>На 01.01.2023</c:v>
                </c:pt>
                <c:pt idx="2">
                  <c:v>На 01.01.2024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948338.2</c:v>
                </c:pt>
                <c:pt idx="1">
                  <c:v>734927.1</c:v>
                </c:pt>
                <c:pt idx="2">
                  <c:v>934927.1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6880128"/>
        <c:axId val="76886016"/>
      </c:lineChart>
      <c:catAx>
        <c:axId val="76880128"/>
        <c:scaling>
          <c:orientation val="minMax"/>
        </c:scaling>
        <c:delete val="0"/>
        <c:axPos val="b"/>
        <c:majorTickMark val="out"/>
        <c:minorTickMark val="none"/>
        <c:tickLblPos val="nextTo"/>
        <c:crossAx val="76886016"/>
        <c:crosses val="autoZero"/>
        <c:auto val="1"/>
        <c:lblAlgn val="ctr"/>
        <c:lblOffset val="100"/>
        <c:noMultiLvlLbl val="0"/>
      </c:catAx>
      <c:valAx>
        <c:axId val="768860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68801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/>
              <a:t>Протяженность автомобильных дорог общего пользования с твердым типом покрытия местного значения, километр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0713484532382171E-2"/>
          <c:y val="0.20564381559900652"/>
          <c:w val="0.9225350517082801"/>
          <c:h val="0.728423846229110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'График СЭР 3'!$G$3:$H$3</c:f>
              <c:strCache>
                <c:ptCount val="1"/>
                <c:pt idx="0">
                  <c:v>консервативный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3"/>
              <c:layout>
                <c:manualLayout>
                  <c:x val="-2.2792022792022793E-2"/>
                  <c:y val="3.4231925880063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851851851851851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4216524216524215E-2"/>
                  <c:y val="1.36927703520254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'График СЭР 3'!$A$1:$F$1</c:f>
              <c:strCache>
                <c:ptCount val="6"/>
                <c:pt idx="0">
                  <c:v>2018 отчет</c:v>
                </c:pt>
                <c:pt idx="1">
                  <c:v>2019 отчет</c:v>
                </c:pt>
                <c:pt idx="2">
                  <c:v>2020 оценка</c:v>
                </c:pt>
                <c:pt idx="3">
                  <c:v>2021 прогноз</c:v>
                </c:pt>
                <c:pt idx="4">
                  <c:v>2022 прогноз</c:v>
                </c:pt>
                <c:pt idx="5">
                  <c:v>2023 прогноз</c:v>
                </c:pt>
              </c:strCache>
            </c:strRef>
          </c:cat>
          <c:val>
            <c:numRef>
              <c:f>'График СЭР 3'!$A$2:$F$2</c:f>
              <c:numCache>
                <c:formatCode>0.00</c:formatCode>
                <c:ptCount val="6"/>
                <c:pt idx="0">
                  <c:v>334</c:v>
                </c:pt>
                <c:pt idx="1">
                  <c:v>346</c:v>
                </c:pt>
                <c:pt idx="2">
                  <c:v>347.63</c:v>
                </c:pt>
                <c:pt idx="3">
                  <c:v>359.63</c:v>
                </c:pt>
                <c:pt idx="4">
                  <c:v>371.63</c:v>
                </c:pt>
                <c:pt idx="5">
                  <c:v>383.63</c:v>
                </c:pt>
              </c:numCache>
            </c:numRef>
          </c:val>
        </c:ser>
        <c:ser>
          <c:idx val="1"/>
          <c:order val="1"/>
          <c:tx>
            <c:strRef>
              <c:f>'График СЭР 3'!$G$2:$H$2</c:f>
              <c:strCache>
                <c:ptCount val="1"/>
                <c:pt idx="0">
                  <c:v>базовый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'График СЭР 3'!$A$1:$F$1</c:f>
              <c:strCache>
                <c:ptCount val="6"/>
                <c:pt idx="0">
                  <c:v>2018 отчет</c:v>
                </c:pt>
                <c:pt idx="1">
                  <c:v>2019 отчет</c:v>
                </c:pt>
                <c:pt idx="2">
                  <c:v>2020 оценка</c:v>
                </c:pt>
                <c:pt idx="3">
                  <c:v>2021 прогноз</c:v>
                </c:pt>
                <c:pt idx="4">
                  <c:v>2022 прогноз</c:v>
                </c:pt>
                <c:pt idx="5">
                  <c:v>2023 прогноз</c:v>
                </c:pt>
              </c:strCache>
            </c:strRef>
          </c:cat>
          <c:val>
            <c:numRef>
              <c:f>'График СЭР 3'!$A$3:$F$3</c:f>
              <c:numCache>
                <c:formatCode>General</c:formatCode>
                <c:ptCount val="6"/>
                <c:pt idx="3" formatCode="0.00">
                  <c:v>359.89</c:v>
                </c:pt>
                <c:pt idx="4" formatCode="0.00">
                  <c:v>371.83</c:v>
                </c:pt>
                <c:pt idx="5" formatCode="0.00">
                  <c:v>383.83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193152"/>
        <c:axId val="96203136"/>
      </c:barChart>
      <c:catAx>
        <c:axId val="96193152"/>
        <c:scaling>
          <c:orientation val="minMax"/>
        </c:scaling>
        <c:delete val="0"/>
        <c:axPos val="b"/>
        <c:majorTickMark val="out"/>
        <c:minorTickMark val="none"/>
        <c:tickLblPos val="nextTo"/>
        <c:crossAx val="96203136"/>
        <c:crosses val="autoZero"/>
        <c:auto val="1"/>
        <c:lblAlgn val="ctr"/>
        <c:lblOffset val="100"/>
        <c:noMultiLvlLbl val="0"/>
      </c:catAx>
      <c:valAx>
        <c:axId val="96203136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96193152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.85504340803553414"/>
          <c:y val="6.1532673965607257E-2"/>
          <c:w val="0.12501357202144603"/>
          <c:h val="0.12380259014384687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b="1" i="0" u="none" strike="noStrike" baseline="0" dirty="0">
                <a:effectLst/>
              </a:rPr>
              <a:t>Число малых и средних предприятий, включая </a:t>
            </a:r>
            <a:r>
              <a:rPr lang="ru-RU" sz="1400" b="1" i="0" u="none" strike="noStrike" baseline="0" dirty="0" err="1">
                <a:effectLst/>
              </a:rPr>
              <a:t>микропредприятия</a:t>
            </a:r>
            <a:r>
              <a:rPr lang="ru-RU" sz="1400" b="1" i="0" u="none" strike="noStrike" baseline="0" dirty="0">
                <a:effectLst/>
              </a:rPr>
              <a:t> (на конец года), единица</a:t>
            </a:r>
            <a:r>
              <a:rPr lang="ru-RU" sz="1400" b="1" i="0" u="none" strike="noStrike" baseline="0" dirty="0"/>
              <a:t> </a:t>
            </a:r>
            <a:endParaRPr lang="ru-RU" sz="1400" b="1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5677051238160454E-2"/>
          <c:y val="0.15495432061376943"/>
          <c:w val="0.85395446764806571"/>
          <c:h val="0.780777559055118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'График СЭР 4'!$G$2:$I$2</c:f>
              <c:strCache>
                <c:ptCount val="1"/>
                <c:pt idx="0">
                  <c:v>консервативный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dPt>
          <c:dLbls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'График СЭР 4'!$A$1:$F$1</c:f>
              <c:strCache>
                <c:ptCount val="6"/>
                <c:pt idx="0">
                  <c:v>2018 отчет</c:v>
                </c:pt>
                <c:pt idx="1">
                  <c:v>2019 отчет</c:v>
                </c:pt>
                <c:pt idx="2">
                  <c:v>2020 оценка</c:v>
                </c:pt>
                <c:pt idx="3">
                  <c:v>2021 прогноз</c:v>
                </c:pt>
                <c:pt idx="4">
                  <c:v>2022 прогноз</c:v>
                </c:pt>
                <c:pt idx="5">
                  <c:v>2023 прогноз</c:v>
                </c:pt>
              </c:strCache>
            </c:strRef>
          </c:cat>
          <c:val>
            <c:numRef>
              <c:f>'График СЭР 4'!$A$2:$F$2</c:f>
              <c:numCache>
                <c:formatCode>General</c:formatCode>
                <c:ptCount val="6"/>
                <c:pt idx="0">
                  <c:v>2530</c:v>
                </c:pt>
                <c:pt idx="1">
                  <c:v>2472</c:v>
                </c:pt>
                <c:pt idx="2">
                  <c:v>2340</c:v>
                </c:pt>
                <c:pt idx="3">
                  <c:v>2350</c:v>
                </c:pt>
                <c:pt idx="4">
                  <c:v>2371</c:v>
                </c:pt>
                <c:pt idx="5">
                  <c:v>2412</c:v>
                </c:pt>
              </c:numCache>
            </c:numRef>
          </c:val>
        </c:ser>
        <c:ser>
          <c:idx val="1"/>
          <c:order val="1"/>
          <c:tx>
            <c:strRef>
              <c:f>'График СЭР 4'!$G$3:$I$3</c:f>
              <c:strCache>
                <c:ptCount val="1"/>
                <c:pt idx="0">
                  <c:v>базовый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'График СЭР 4'!$A$1:$F$1</c:f>
              <c:strCache>
                <c:ptCount val="6"/>
                <c:pt idx="0">
                  <c:v>2018 отчет</c:v>
                </c:pt>
                <c:pt idx="1">
                  <c:v>2019 отчет</c:v>
                </c:pt>
                <c:pt idx="2">
                  <c:v>2020 оценка</c:v>
                </c:pt>
                <c:pt idx="3">
                  <c:v>2021 прогноз</c:v>
                </c:pt>
                <c:pt idx="4">
                  <c:v>2022 прогноз</c:v>
                </c:pt>
                <c:pt idx="5">
                  <c:v>2023 прогноз</c:v>
                </c:pt>
              </c:strCache>
            </c:strRef>
          </c:cat>
          <c:val>
            <c:numRef>
              <c:f>'График СЭР 4'!$A$3:$F$3</c:f>
              <c:numCache>
                <c:formatCode>General</c:formatCode>
                <c:ptCount val="6"/>
                <c:pt idx="3">
                  <c:v>2370</c:v>
                </c:pt>
                <c:pt idx="4">
                  <c:v>2410</c:v>
                </c:pt>
                <c:pt idx="5">
                  <c:v>2470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1028608"/>
        <c:axId val="101030144"/>
      </c:barChart>
      <c:catAx>
        <c:axId val="101028608"/>
        <c:scaling>
          <c:orientation val="minMax"/>
        </c:scaling>
        <c:delete val="0"/>
        <c:axPos val="b"/>
        <c:majorTickMark val="out"/>
        <c:minorTickMark val="none"/>
        <c:tickLblPos val="nextTo"/>
        <c:crossAx val="101030144"/>
        <c:crosses val="autoZero"/>
        <c:auto val="1"/>
        <c:lblAlgn val="ctr"/>
        <c:lblOffset val="100"/>
        <c:noMultiLvlLbl val="0"/>
      </c:catAx>
      <c:valAx>
        <c:axId val="1010301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1028608"/>
        <c:crosses val="autoZero"/>
        <c:crossBetween val="between"/>
        <c:majorUnit val="500"/>
      </c:valAx>
    </c:plotArea>
    <c:legend>
      <c:legendPos val="r"/>
      <c:layout>
        <c:manualLayout>
          <c:xMode val="edge"/>
          <c:yMode val="edge"/>
          <c:x val="0.85252242382745647"/>
          <c:y val="0.17470220068645265"/>
          <c:w val="0.12718772110007989"/>
          <c:h val="0.1159161114476075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/>
              <a:t>Инвестиции в основной капитал за счет всех источников финансирования в ценах соответствующих лет,</a:t>
            </a:r>
            <a:r>
              <a:rPr lang="ru-RU" sz="1400" baseline="0" dirty="0"/>
              <a:t> </a:t>
            </a:r>
            <a:r>
              <a:rPr lang="ru-RU" sz="1400" baseline="0" dirty="0" err="1"/>
              <a:t>млн.руб</a:t>
            </a:r>
            <a:r>
              <a:rPr lang="ru-RU" sz="1400" baseline="0" dirty="0"/>
              <a:t>.</a:t>
            </a:r>
            <a:endParaRPr lang="ru-RU" sz="140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2299429445847055E-2"/>
          <c:y val="0.14401928124369071"/>
          <c:w val="0.90027453900382604"/>
          <c:h val="0.79965334855908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'График СЭР 5'!$G$2:$H$2</c:f>
              <c:strCache>
                <c:ptCount val="1"/>
                <c:pt idx="0">
                  <c:v>консервативный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0"/>
                  <c:y val="-2.69814502529510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2.47329960652051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7372423261537956E-2"/>
                  <c:y val="6.74536256323773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7372423261537956E-2"/>
                  <c:y val="-4.122118391804112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'График СЭР 5'!$A$1:$F$1</c:f>
              <c:strCache>
                <c:ptCount val="6"/>
                <c:pt idx="0">
                  <c:v>2018 отчет</c:v>
                </c:pt>
                <c:pt idx="1">
                  <c:v>2019 отчет</c:v>
                </c:pt>
                <c:pt idx="2">
                  <c:v>2020 оценка</c:v>
                </c:pt>
                <c:pt idx="3">
                  <c:v>2021 прогноз</c:v>
                </c:pt>
                <c:pt idx="4">
                  <c:v>2022 прогноз</c:v>
                </c:pt>
                <c:pt idx="5">
                  <c:v>2023 прогноз</c:v>
                </c:pt>
              </c:strCache>
            </c:strRef>
          </c:cat>
          <c:val>
            <c:numRef>
              <c:f>'График СЭР 5'!$A$2:$F$2</c:f>
              <c:numCache>
                <c:formatCode>General</c:formatCode>
                <c:ptCount val="6"/>
                <c:pt idx="0">
                  <c:v>11559.55</c:v>
                </c:pt>
                <c:pt idx="1">
                  <c:v>11680.24</c:v>
                </c:pt>
                <c:pt idx="2">
                  <c:v>9450</c:v>
                </c:pt>
                <c:pt idx="3">
                  <c:v>10078.99</c:v>
                </c:pt>
                <c:pt idx="4">
                  <c:v>10678.59</c:v>
                </c:pt>
                <c:pt idx="5">
                  <c:v>11303.08</c:v>
                </c:pt>
              </c:numCache>
            </c:numRef>
          </c:val>
        </c:ser>
        <c:ser>
          <c:idx val="1"/>
          <c:order val="1"/>
          <c:tx>
            <c:strRef>
              <c:f>'График СЭР 5'!$G$3:$H$3</c:f>
              <c:strCache>
                <c:ptCount val="1"/>
                <c:pt idx="0">
                  <c:v>базовый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3"/>
              <c:layout>
                <c:manualLayout>
                  <c:x val="1.592472132307646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4477019384614964E-2"/>
                  <c:y val="-4.49690837549184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8820125199999455E-2"/>
                  <c:y val="-8.99381675098369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'График СЭР 5'!$A$1:$F$1</c:f>
              <c:strCache>
                <c:ptCount val="6"/>
                <c:pt idx="0">
                  <c:v>2018 отчет</c:v>
                </c:pt>
                <c:pt idx="1">
                  <c:v>2019 отчет</c:v>
                </c:pt>
                <c:pt idx="2">
                  <c:v>2020 оценка</c:v>
                </c:pt>
                <c:pt idx="3">
                  <c:v>2021 прогноз</c:v>
                </c:pt>
                <c:pt idx="4">
                  <c:v>2022 прогноз</c:v>
                </c:pt>
                <c:pt idx="5">
                  <c:v>2023 прогноз</c:v>
                </c:pt>
              </c:strCache>
            </c:strRef>
          </c:cat>
          <c:val>
            <c:numRef>
              <c:f>'График СЭР 5'!$A$3:$F$3</c:f>
              <c:numCache>
                <c:formatCode>General</c:formatCode>
                <c:ptCount val="6"/>
                <c:pt idx="3">
                  <c:v>10140.200000000001</c:v>
                </c:pt>
                <c:pt idx="4">
                  <c:v>10849.84</c:v>
                </c:pt>
                <c:pt idx="5">
                  <c:v>11598.05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987904"/>
        <c:axId val="111296896"/>
      </c:barChart>
      <c:catAx>
        <c:axId val="110987904"/>
        <c:scaling>
          <c:orientation val="minMax"/>
        </c:scaling>
        <c:delete val="0"/>
        <c:axPos val="b"/>
        <c:majorTickMark val="out"/>
        <c:minorTickMark val="none"/>
        <c:tickLblPos val="nextTo"/>
        <c:crossAx val="111296896"/>
        <c:crosses val="autoZero"/>
        <c:auto val="1"/>
        <c:lblAlgn val="ctr"/>
        <c:lblOffset val="100"/>
        <c:noMultiLvlLbl val="0"/>
      </c:catAx>
      <c:valAx>
        <c:axId val="1112968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09879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860725601890632"/>
          <c:y val="2.0856046840298809E-2"/>
          <c:w val="0.12704963816570922"/>
          <c:h val="0.11591611144760751"/>
        </c:manualLayout>
      </c:layout>
      <c:overlay val="0"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/>
              <a:t>Уровень обеспеченности населения жильем (на конец года), </a:t>
            </a:r>
            <a:r>
              <a:rPr lang="ru-RU" sz="1400" dirty="0" err="1"/>
              <a:t>кв.м</a:t>
            </a:r>
            <a:r>
              <a:rPr lang="ru-RU" sz="1400" dirty="0"/>
              <a:t>. на человека</a:t>
            </a:r>
          </a:p>
        </c:rich>
      </c:tx>
      <c:layout>
        <c:manualLayout>
          <c:xMode val="edge"/>
          <c:yMode val="edge"/>
          <c:x val="0.235037512999554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6209385464747943E-2"/>
          <c:y val="0.1440430770895906"/>
          <c:w val="0.87051022716987947"/>
          <c:h val="0.787050896988391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'График СЭР 7'!$G$2:$I$2</c:f>
              <c:strCache>
                <c:ptCount val="1"/>
                <c:pt idx="0">
                  <c:v>консервативный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3"/>
              <c:layout>
                <c:manualLayout>
                  <c:x val="-1.5812242219722536E-2"/>
                  <c:y val="3.090077657818545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9.2953224596925392E-3"/>
                  <c:y val="1.03092783505154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1093105549306337E-2"/>
                  <c:y val="-6.1774494683009982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'График СЭР 7'!$A$1:$F$1</c:f>
              <c:strCache>
                <c:ptCount val="6"/>
                <c:pt idx="0">
                  <c:v>2018 отчет</c:v>
                </c:pt>
                <c:pt idx="1">
                  <c:v>2019 отчет</c:v>
                </c:pt>
                <c:pt idx="2">
                  <c:v>2020 оценка</c:v>
                </c:pt>
                <c:pt idx="3">
                  <c:v>2021 прогноз</c:v>
                </c:pt>
                <c:pt idx="4">
                  <c:v>2022 прогноз</c:v>
                </c:pt>
                <c:pt idx="5">
                  <c:v>2023 прогноз</c:v>
                </c:pt>
              </c:strCache>
            </c:strRef>
          </c:cat>
          <c:val>
            <c:numRef>
              <c:f>'График СЭР 7'!$A$2:$F$2</c:f>
              <c:numCache>
                <c:formatCode>General</c:formatCode>
                <c:ptCount val="6"/>
                <c:pt idx="0">
                  <c:v>29.68</c:v>
                </c:pt>
                <c:pt idx="1">
                  <c:v>30.18</c:v>
                </c:pt>
                <c:pt idx="2">
                  <c:v>30.99</c:v>
                </c:pt>
                <c:pt idx="3">
                  <c:v>31.57</c:v>
                </c:pt>
                <c:pt idx="4">
                  <c:v>32.11</c:v>
                </c:pt>
                <c:pt idx="5">
                  <c:v>32.729999999999997</c:v>
                </c:pt>
              </c:numCache>
            </c:numRef>
          </c:val>
        </c:ser>
        <c:ser>
          <c:idx val="1"/>
          <c:order val="1"/>
          <c:tx>
            <c:strRef>
              <c:f>'График СЭР 7'!$G$3:$I$3</c:f>
              <c:strCache>
                <c:ptCount val="1"/>
                <c:pt idx="0">
                  <c:v>базовый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4"/>
              <c:layout>
                <c:manualLayout>
                  <c:x val="3.3354424446944133E-3"/>
                  <c:y val="-6.87285223367697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'График СЭР 7'!$A$1:$F$1</c:f>
              <c:strCache>
                <c:ptCount val="6"/>
                <c:pt idx="0">
                  <c:v>2018 отчет</c:v>
                </c:pt>
                <c:pt idx="1">
                  <c:v>2019 отчет</c:v>
                </c:pt>
                <c:pt idx="2">
                  <c:v>2020 оценка</c:v>
                </c:pt>
                <c:pt idx="3">
                  <c:v>2021 прогноз</c:v>
                </c:pt>
                <c:pt idx="4">
                  <c:v>2022 прогноз</c:v>
                </c:pt>
                <c:pt idx="5">
                  <c:v>2023 прогноз</c:v>
                </c:pt>
              </c:strCache>
            </c:strRef>
          </c:cat>
          <c:val>
            <c:numRef>
              <c:f>'График СЭР 7'!$A$3:$F$3</c:f>
              <c:numCache>
                <c:formatCode>General</c:formatCode>
                <c:ptCount val="6"/>
                <c:pt idx="3">
                  <c:v>31.61</c:v>
                </c:pt>
                <c:pt idx="4">
                  <c:v>32.14</c:v>
                </c:pt>
                <c:pt idx="5">
                  <c:v>32.78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1254912"/>
        <c:axId val="111264896"/>
      </c:barChart>
      <c:catAx>
        <c:axId val="111254912"/>
        <c:scaling>
          <c:orientation val="minMax"/>
        </c:scaling>
        <c:delete val="0"/>
        <c:axPos val="b"/>
        <c:majorTickMark val="out"/>
        <c:minorTickMark val="none"/>
        <c:tickLblPos val="nextTo"/>
        <c:crossAx val="111264896"/>
        <c:crosses val="autoZero"/>
        <c:auto val="1"/>
        <c:lblAlgn val="ctr"/>
        <c:lblOffset val="100"/>
        <c:noMultiLvlLbl val="0"/>
      </c:catAx>
      <c:valAx>
        <c:axId val="1112648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12549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982306091048979"/>
          <c:y val="5.1539586032758544E-2"/>
          <c:w val="0.22868268621594715"/>
          <c:h val="0.14240606000199343"/>
        </c:manualLayout>
      </c:layout>
      <c:overlay val="0"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200" b="1" i="0" dirty="0">
                <a:effectLst/>
              </a:rPr>
              <a:t>Среднемесячная номинальная начисленная заработная плата работников (по полному кругу организаций), руб.</a:t>
            </a:r>
            <a:endParaRPr lang="ru-RU" sz="1200" b="1" dirty="0">
              <a:effectLst/>
            </a:endParaRPr>
          </a:p>
        </c:rich>
      </c:tx>
      <c:layout>
        <c:manualLayout>
          <c:xMode val="edge"/>
          <c:yMode val="edge"/>
          <c:x val="7.4485235843797376E-2"/>
          <c:y val="2.328966165195220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8103124595074291E-2"/>
          <c:y val="0.20719200163112847"/>
          <c:w val="0.91154933991460019"/>
          <c:h val="0.724668482383861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'График СЭР 8'!$G$2</c:f>
              <c:strCache>
                <c:ptCount val="1"/>
                <c:pt idx="0">
                  <c:v>консервативный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4F81BD">
                  <a:lumMod val="75000"/>
                </a:srgbClr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4F81BD">
                  <a:lumMod val="75000"/>
                </a:srgbClr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4F81BD">
                  <a:lumMod val="75000"/>
                </a:srgbClr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3"/>
              <c:layout>
                <c:manualLayout>
                  <c:x val="-3.5208572522005356E-2"/>
                  <c:y val="6.17999152319272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5308075009567547E-2"/>
                  <c:y val="6.17999152319272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'График СЭР 8'!$A$1:$F$1</c:f>
              <c:strCache>
                <c:ptCount val="6"/>
                <c:pt idx="0">
                  <c:v>2018 отчет</c:v>
                </c:pt>
                <c:pt idx="1">
                  <c:v>2019 отчет</c:v>
                </c:pt>
                <c:pt idx="2">
                  <c:v>2020 оценка</c:v>
                </c:pt>
                <c:pt idx="3">
                  <c:v>2021 прогноз</c:v>
                </c:pt>
                <c:pt idx="4">
                  <c:v>2022 прогноз</c:v>
                </c:pt>
                <c:pt idx="5">
                  <c:v>2023 прогноз</c:v>
                </c:pt>
              </c:strCache>
            </c:strRef>
          </c:cat>
          <c:val>
            <c:numRef>
              <c:f>'График СЭР 8'!$A$2:$F$2</c:f>
              <c:numCache>
                <c:formatCode>#,##0.00</c:formatCode>
                <c:ptCount val="6"/>
                <c:pt idx="0">
                  <c:v>40430.6</c:v>
                </c:pt>
                <c:pt idx="1">
                  <c:v>43517.3</c:v>
                </c:pt>
                <c:pt idx="2">
                  <c:v>44506.400000000001</c:v>
                </c:pt>
                <c:pt idx="3">
                  <c:v>45721.1</c:v>
                </c:pt>
                <c:pt idx="4">
                  <c:v>47198.3</c:v>
                </c:pt>
                <c:pt idx="5">
                  <c:v>48763.8</c:v>
                </c:pt>
              </c:numCache>
            </c:numRef>
          </c:val>
        </c:ser>
        <c:ser>
          <c:idx val="1"/>
          <c:order val="1"/>
          <c:tx>
            <c:strRef>
              <c:f>'График СЭР 8'!$G$3</c:f>
              <c:strCache>
                <c:ptCount val="1"/>
                <c:pt idx="0">
                  <c:v>базовый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4"/>
              <c:layout>
                <c:manualLayout>
                  <c:x val="2.1431305013394564E-2"/>
                  <c:y val="6.17999152319272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2146716448044566E-2"/>
                  <c:y val="-3.08999576159636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'График СЭР 8'!$A$1:$F$1</c:f>
              <c:strCache>
                <c:ptCount val="6"/>
                <c:pt idx="0">
                  <c:v>2018 отчет</c:v>
                </c:pt>
                <c:pt idx="1">
                  <c:v>2019 отчет</c:v>
                </c:pt>
                <c:pt idx="2">
                  <c:v>2020 оценка</c:v>
                </c:pt>
                <c:pt idx="3">
                  <c:v>2021 прогноз</c:v>
                </c:pt>
                <c:pt idx="4">
                  <c:v>2022 прогноз</c:v>
                </c:pt>
                <c:pt idx="5">
                  <c:v>2023 прогноз</c:v>
                </c:pt>
              </c:strCache>
            </c:strRef>
          </c:cat>
          <c:val>
            <c:numRef>
              <c:f>'График СЭР 8'!$A$3:$F$3</c:f>
              <c:numCache>
                <c:formatCode>General</c:formatCode>
                <c:ptCount val="6"/>
                <c:pt idx="3">
                  <c:v>45959.8</c:v>
                </c:pt>
                <c:pt idx="4">
                  <c:v>47802</c:v>
                </c:pt>
                <c:pt idx="5">
                  <c:v>49602.8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1079424"/>
        <c:axId val="111080960"/>
      </c:barChart>
      <c:catAx>
        <c:axId val="111079424"/>
        <c:scaling>
          <c:orientation val="minMax"/>
        </c:scaling>
        <c:delete val="0"/>
        <c:axPos val="b"/>
        <c:majorTickMark val="out"/>
        <c:minorTickMark val="none"/>
        <c:tickLblPos val="nextTo"/>
        <c:crossAx val="111080960"/>
        <c:crosses val="autoZero"/>
        <c:auto val="1"/>
        <c:lblAlgn val="ctr"/>
        <c:lblOffset val="100"/>
        <c:noMultiLvlLbl val="0"/>
      </c:catAx>
      <c:valAx>
        <c:axId val="111080960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1110794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187978942356668"/>
          <c:y val="7.7882004983895498E-2"/>
          <c:w val="0.1343429430678226"/>
          <c:h val="0.11175225143903779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ru-RU" sz="1400"/>
              <a:t>Оборот розничной</a:t>
            </a:r>
            <a:r>
              <a:rPr lang="ru-RU" sz="1400" baseline="0"/>
              <a:t> торговли в ценах соответствующих лет, млн.руб.</a:t>
            </a:r>
            <a:endParaRPr lang="ru-RU" sz="1400"/>
          </a:p>
        </c:rich>
      </c:tx>
      <c:layout>
        <c:manualLayout>
          <c:xMode val="edge"/>
          <c:yMode val="edge"/>
          <c:x val="0.19750274805392914"/>
          <c:y val="2.047344712127750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9161556414741282E-2"/>
          <c:y val="9.1578969205603405E-2"/>
          <c:w val="0.79576229601734561"/>
          <c:h val="0.846736460138249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'График СЭР 9'!$G$2</c:f>
              <c:strCache>
                <c:ptCount val="1"/>
                <c:pt idx="0">
                  <c:v>консервативный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dPt>
          <c:dLbls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'График СЭР 9'!$A$1:$F$1</c:f>
              <c:strCache>
                <c:ptCount val="6"/>
                <c:pt idx="0">
                  <c:v>2018 отчет</c:v>
                </c:pt>
                <c:pt idx="1">
                  <c:v>2019 отчет</c:v>
                </c:pt>
                <c:pt idx="2">
                  <c:v>2020 оценка</c:v>
                </c:pt>
                <c:pt idx="3">
                  <c:v>2021 прогноз</c:v>
                </c:pt>
                <c:pt idx="4">
                  <c:v>2022 прогноз</c:v>
                </c:pt>
                <c:pt idx="5">
                  <c:v>2023 прогноз</c:v>
                </c:pt>
              </c:strCache>
            </c:strRef>
          </c:cat>
          <c:val>
            <c:numRef>
              <c:f>'График СЭР 9'!$A$2:$F$2</c:f>
              <c:numCache>
                <c:formatCode>#,##0.00</c:formatCode>
                <c:ptCount val="6"/>
                <c:pt idx="0">
                  <c:v>28407.599999999999</c:v>
                </c:pt>
                <c:pt idx="1">
                  <c:v>30388.6</c:v>
                </c:pt>
                <c:pt idx="2">
                  <c:v>32248.9</c:v>
                </c:pt>
                <c:pt idx="3">
                  <c:v>34111.5</c:v>
                </c:pt>
                <c:pt idx="4">
                  <c:v>36505.1</c:v>
                </c:pt>
                <c:pt idx="5">
                  <c:v>39483.9</c:v>
                </c:pt>
              </c:numCache>
            </c:numRef>
          </c:val>
        </c:ser>
        <c:ser>
          <c:idx val="1"/>
          <c:order val="1"/>
          <c:tx>
            <c:strRef>
              <c:f>'График СЭР 9'!$G$3</c:f>
              <c:strCache>
                <c:ptCount val="1"/>
                <c:pt idx="0">
                  <c:v>базовый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3"/>
              <c:layout>
                <c:manualLayout>
                  <c:x val="2.2222220061998633E-2"/>
                  <c:y val="-7.38688612504311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962962674933141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5802465655442241E-2"/>
                  <c:y val="2.46229537501437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'График СЭР 9'!$A$1:$F$1</c:f>
              <c:strCache>
                <c:ptCount val="6"/>
                <c:pt idx="0">
                  <c:v>2018 отчет</c:v>
                </c:pt>
                <c:pt idx="1">
                  <c:v>2019 отчет</c:v>
                </c:pt>
                <c:pt idx="2">
                  <c:v>2020 оценка</c:v>
                </c:pt>
                <c:pt idx="3">
                  <c:v>2021 прогноз</c:v>
                </c:pt>
                <c:pt idx="4">
                  <c:v>2022 прогноз</c:v>
                </c:pt>
                <c:pt idx="5">
                  <c:v>2023 прогноз</c:v>
                </c:pt>
              </c:strCache>
            </c:strRef>
          </c:cat>
          <c:val>
            <c:numRef>
              <c:f>'График СЭР 9'!$A$3:$F$3</c:f>
              <c:numCache>
                <c:formatCode>General</c:formatCode>
                <c:ptCount val="6"/>
                <c:pt idx="3">
                  <c:v>34344.699999999997</c:v>
                </c:pt>
                <c:pt idx="4">
                  <c:v>36933.1</c:v>
                </c:pt>
                <c:pt idx="5">
                  <c:v>40138.9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1859584"/>
        <c:axId val="111861120"/>
      </c:barChart>
      <c:catAx>
        <c:axId val="111859584"/>
        <c:scaling>
          <c:orientation val="minMax"/>
        </c:scaling>
        <c:delete val="0"/>
        <c:axPos val="b"/>
        <c:majorTickMark val="out"/>
        <c:minorTickMark val="none"/>
        <c:tickLblPos val="nextTo"/>
        <c:crossAx val="111861120"/>
        <c:crosses val="autoZero"/>
        <c:auto val="1"/>
        <c:lblAlgn val="ctr"/>
        <c:lblOffset val="100"/>
        <c:noMultiLvlLbl val="0"/>
      </c:catAx>
      <c:valAx>
        <c:axId val="111861120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1118595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976411602395843"/>
          <c:y val="0.34671863304005973"/>
          <c:w val="0.10834508521968647"/>
          <c:h val="0.20165485637151406"/>
        </c:manualLayout>
      </c:layout>
      <c:overlay val="0"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D2D149-0DAC-4A03-B960-D5614FE3D299}" type="doc">
      <dgm:prSet loTypeId="urn:microsoft.com/office/officeart/2005/8/layout/orgChart1" loCatId="hierarchy" qsTypeId="urn:microsoft.com/office/officeart/2005/8/quickstyle/simple3" qsCatId="simple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F85B155E-41DB-4A42-AD6F-C673D65B8D69}" type="pres">
      <dgm:prSet presAssocID="{26D2D149-0DAC-4A03-B960-D5614FE3D29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FF818EC1-406F-4FE6-ACBF-2285C0A21F85}" type="presOf" srcId="{26D2D149-0DAC-4A03-B960-D5614FE3D299}" destId="{F85B155E-41DB-4A42-AD6F-C673D65B8D69}" srcOrd="0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A6A60F-FF52-43D0-B330-285FA8D8CB8A}" type="doc">
      <dgm:prSet loTypeId="urn:microsoft.com/office/officeart/2005/8/layout/hierarchy2" loCatId="hierarchy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4FD34CD6-78C8-46F1-9BA2-6101DA7D4817}">
      <dgm:prSet phldrT="[Текст]" custT="1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Доходы бюджета</a:t>
          </a:r>
          <a:endParaRPr lang="ru-RU" sz="1600" b="1" dirty="0">
            <a:solidFill>
              <a:schemeClr val="tx1"/>
            </a:solidFill>
          </a:endParaRPr>
        </a:p>
      </dgm:t>
    </dgm:pt>
    <dgm:pt modelId="{925D46D1-6A13-49AB-8F7C-636726241C6F}" type="parTrans" cxnId="{B7D17CD7-D4D3-4E27-83AE-AA29CEF0E174}">
      <dgm:prSet/>
      <dgm:spPr/>
      <dgm:t>
        <a:bodyPr/>
        <a:lstStyle/>
        <a:p>
          <a:endParaRPr lang="ru-RU" sz="1200" b="1">
            <a:solidFill>
              <a:schemeClr val="tx1"/>
            </a:solidFill>
          </a:endParaRPr>
        </a:p>
      </dgm:t>
    </dgm:pt>
    <dgm:pt modelId="{806912CB-F1EC-42E0-B3A6-47B8EDC5095B}" type="sibTrans" cxnId="{B7D17CD7-D4D3-4E27-83AE-AA29CEF0E174}">
      <dgm:prSet/>
      <dgm:spPr/>
      <dgm:t>
        <a:bodyPr/>
        <a:lstStyle/>
        <a:p>
          <a:endParaRPr lang="ru-RU" sz="1200" b="1">
            <a:solidFill>
              <a:schemeClr val="tx1"/>
            </a:solidFill>
          </a:endParaRPr>
        </a:p>
      </dgm:t>
    </dgm:pt>
    <dgm:pt modelId="{83377FDF-A9C0-44BD-86E5-AB013E906905}">
      <dgm:prSet phldrT="[Текст]" custT="1"/>
      <dgm:spPr>
        <a:solidFill>
          <a:schemeClr val="accent4">
            <a:lumMod val="60000"/>
            <a:lumOff val="40000"/>
            <a:alpha val="7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Налоговые доходы</a:t>
          </a:r>
          <a:endParaRPr lang="ru-RU" sz="1400" b="1" dirty="0">
            <a:solidFill>
              <a:schemeClr val="tx1"/>
            </a:solidFill>
          </a:endParaRPr>
        </a:p>
      </dgm:t>
    </dgm:pt>
    <dgm:pt modelId="{65FFD4AB-F7A5-4C6A-9D1E-4CB819CDDEAE}" type="parTrans" cxnId="{6C5F3231-AA7F-49C0-8C85-C5E42A0A5AB0}">
      <dgm:prSet custT="1"/>
      <dgm:spPr>
        <a:ln>
          <a:solidFill>
            <a:srgbClr val="7030A0"/>
          </a:solidFill>
        </a:ln>
      </dgm:spPr>
      <dgm:t>
        <a:bodyPr/>
        <a:lstStyle/>
        <a:p>
          <a:endParaRPr lang="ru-RU" sz="1200" b="1">
            <a:solidFill>
              <a:schemeClr val="tx1"/>
            </a:solidFill>
          </a:endParaRPr>
        </a:p>
      </dgm:t>
    </dgm:pt>
    <dgm:pt modelId="{208D2E82-A226-413E-846E-8B5F2A70BC1A}" type="sibTrans" cxnId="{6C5F3231-AA7F-49C0-8C85-C5E42A0A5AB0}">
      <dgm:prSet/>
      <dgm:spPr/>
      <dgm:t>
        <a:bodyPr/>
        <a:lstStyle/>
        <a:p>
          <a:endParaRPr lang="ru-RU" sz="1200" b="1">
            <a:solidFill>
              <a:schemeClr val="tx1"/>
            </a:solidFill>
          </a:endParaRPr>
        </a:p>
      </dgm:t>
    </dgm:pt>
    <dgm:pt modelId="{CD03A734-C00D-445F-A0DF-86E51F386839}">
      <dgm:prSet phldrT="[Текст]" custT="1"/>
      <dgm:spPr>
        <a:solidFill>
          <a:schemeClr val="accent4">
            <a:lumMod val="60000"/>
            <a:lumOff val="40000"/>
            <a:alpha val="5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Налоги на имущество</a:t>
          </a:r>
          <a:endParaRPr lang="ru-RU" sz="1200" b="1" dirty="0">
            <a:solidFill>
              <a:schemeClr val="tx1"/>
            </a:solidFill>
          </a:endParaRPr>
        </a:p>
      </dgm:t>
    </dgm:pt>
    <dgm:pt modelId="{B3D326EE-F617-414A-9892-F89067CEEE99}" type="parTrans" cxnId="{B24EA0BE-7946-4FDF-9F78-9D2E7B2495DC}">
      <dgm:prSet custT="1"/>
      <dgm:spPr>
        <a:ln>
          <a:solidFill>
            <a:srgbClr val="7030A0"/>
          </a:solidFill>
        </a:ln>
      </dgm:spPr>
      <dgm:t>
        <a:bodyPr/>
        <a:lstStyle/>
        <a:p>
          <a:endParaRPr lang="ru-RU" sz="1200" b="1">
            <a:solidFill>
              <a:schemeClr val="tx1"/>
            </a:solidFill>
          </a:endParaRPr>
        </a:p>
      </dgm:t>
    </dgm:pt>
    <dgm:pt modelId="{3FD9CE4D-153E-475D-B219-51718D1D2934}" type="sibTrans" cxnId="{B24EA0BE-7946-4FDF-9F78-9D2E7B2495DC}">
      <dgm:prSet/>
      <dgm:spPr/>
      <dgm:t>
        <a:bodyPr/>
        <a:lstStyle/>
        <a:p>
          <a:endParaRPr lang="ru-RU" sz="1200" b="1">
            <a:solidFill>
              <a:schemeClr val="tx1"/>
            </a:solidFill>
          </a:endParaRPr>
        </a:p>
      </dgm:t>
    </dgm:pt>
    <dgm:pt modelId="{158F9F18-9527-47E7-82A9-894BFBCAD708}">
      <dgm:prSet phldrT="[Текст]" custT="1"/>
      <dgm:spPr>
        <a:solidFill>
          <a:schemeClr val="accent4">
            <a:lumMod val="60000"/>
            <a:lumOff val="40000"/>
            <a:alpha val="5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Государственная пошлина</a:t>
          </a:r>
          <a:endParaRPr lang="ru-RU" sz="1200" b="1" dirty="0">
            <a:solidFill>
              <a:schemeClr val="tx1"/>
            </a:solidFill>
          </a:endParaRPr>
        </a:p>
      </dgm:t>
    </dgm:pt>
    <dgm:pt modelId="{D9625B1B-D6D9-45CC-B41C-5959E1B8CD96}" type="parTrans" cxnId="{CD4E08E7-51B4-4628-AEA5-F1BD55609F05}">
      <dgm:prSet custT="1"/>
      <dgm:spPr>
        <a:ln>
          <a:solidFill>
            <a:srgbClr val="7030A0"/>
          </a:solidFill>
        </a:ln>
      </dgm:spPr>
      <dgm:t>
        <a:bodyPr/>
        <a:lstStyle/>
        <a:p>
          <a:endParaRPr lang="ru-RU" sz="1200" b="1">
            <a:solidFill>
              <a:schemeClr val="tx1"/>
            </a:solidFill>
          </a:endParaRPr>
        </a:p>
      </dgm:t>
    </dgm:pt>
    <dgm:pt modelId="{7A929F52-6553-4E23-98F4-3B8DAA122F44}" type="sibTrans" cxnId="{CD4E08E7-51B4-4628-AEA5-F1BD55609F05}">
      <dgm:prSet/>
      <dgm:spPr/>
      <dgm:t>
        <a:bodyPr/>
        <a:lstStyle/>
        <a:p>
          <a:endParaRPr lang="ru-RU" sz="1200" b="1">
            <a:solidFill>
              <a:schemeClr val="tx1"/>
            </a:solidFill>
          </a:endParaRPr>
        </a:p>
      </dgm:t>
    </dgm:pt>
    <dgm:pt modelId="{F8765090-79A3-4B36-90D4-BBA88CDCF21D}">
      <dgm:prSet phldrT="[Текст]" custT="1"/>
      <dgm:spPr>
        <a:solidFill>
          <a:schemeClr val="accent5">
            <a:lumMod val="75000"/>
            <a:alpha val="7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Безвозмездные поступления</a:t>
          </a:r>
          <a:endParaRPr lang="ru-RU" sz="1400" b="1" dirty="0">
            <a:solidFill>
              <a:schemeClr val="tx1"/>
            </a:solidFill>
          </a:endParaRPr>
        </a:p>
      </dgm:t>
    </dgm:pt>
    <dgm:pt modelId="{9D226BD7-B43D-4B96-9E6C-833606BD054C}" type="parTrans" cxnId="{5FE55075-D4AB-465E-B1F1-849A08341BCD}">
      <dgm:prSet custT="1"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ru-RU" sz="1200" b="1">
            <a:solidFill>
              <a:schemeClr val="tx1"/>
            </a:solidFill>
          </a:endParaRPr>
        </a:p>
      </dgm:t>
    </dgm:pt>
    <dgm:pt modelId="{9D6EBA66-B9A4-4702-B208-24F261E2933F}" type="sibTrans" cxnId="{5FE55075-D4AB-465E-B1F1-849A08341BCD}">
      <dgm:prSet/>
      <dgm:spPr/>
      <dgm:t>
        <a:bodyPr/>
        <a:lstStyle/>
        <a:p>
          <a:endParaRPr lang="ru-RU" sz="1200" b="1">
            <a:solidFill>
              <a:schemeClr val="tx1"/>
            </a:solidFill>
          </a:endParaRPr>
        </a:p>
      </dgm:t>
    </dgm:pt>
    <dgm:pt modelId="{364EFC88-CCF6-45E7-A9F8-8921B8C147C5}">
      <dgm:prSet phldrT="[Текст]" custT="1"/>
      <dgm:spPr>
        <a:solidFill>
          <a:schemeClr val="accent5">
            <a:lumMod val="75000"/>
            <a:alpha val="5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Дотации</a:t>
          </a:r>
          <a:endParaRPr lang="ru-RU" sz="1200" b="1" dirty="0">
            <a:solidFill>
              <a:schemeClr val="tx1"/>
            </a:solidFill>
          </a:endParaRPr>
        </a:p>
      </dgm:t>
    </dgm:pt>
    <dgm:pt modelId="{411ADAC8-4506-4361-A3B1-37BD1901701D}" type="parTrans" cxnId="{C0C8D4FC-07C0-43B4-9A7C-AB7DABE87E50}">
      <dgm:prSet custT="1"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ru-RU" sz="1200" b="1">
            <a:solidFill>
              <a:schemeClr val="tx1"/>
            </a:solidFill>
          </a:endParaRPr>
        </a:p>
      </dgm:t>
    </dgm:pt>
    <dgm:pt modelId="{9E59747B-A66F-499B-9F0C-51A5AFCE3C68}" type="sibTrans" cxnId="{C0C8D4FC-07C0-43B4-9A7C-AB7DABE87E50}">
      <dgm:prSet/>
      <dgm:spPr/>
      <dgm:t>
        <a:bodyPr/>
        <a:lstStyle/>
        <a:p>
          <a:endParaRPr lang="ru-RU" sz="1200" b="1">
            <a:solidFill>
              <a:schemeClr val="tx1"/>
            </a:solidFill>
          </a:endParaRPr>
        </a:p>
      </dgm:t>
    </dgm:pt>
    <dgm:pt modelId="{1C9FC9FB-8C55-4606-B7D7-4FC5DEDFF48E}">
      <dgm:prSet custT="1"/>
      <dgm:spPr>
        <a:solidFill>
          <a:schemeClr val="accent3">
            <a:lumMod val="75000"/>
            <a:alpha val="7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Неналоговые доходы</a:t>
          </a:r>
          <a:endParaRPr lang="ru-RU" sz="1400" b="1" dirty="0">
            <a:solidFill>
              <a:schemeClr val="tx1"/>
            </a:solidFill>
          </a:endParaRPr>
        </a:p>
      </dgm:t>
    </dgm:pt>
    <dgm:pt modelId="{109F1F4A-FC17-4239-B4A7-1979C73DB341}" type="parTrans" cxnId="{1735FF6D-19E6-4DEC-8840-35F45E352598}">
      <dgm:prSet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ru-RU" sz="1200" b="1">
            <a:solidFill>
              <a:schemeClr val="tx1"/>
            </a:solidFill>
          </a:endParaRPr>
        </a:p>
      </dgm:t>
    </dgm:pt>
    <dgm:pt modelId="{A15AADDC-A911-4089-B773-6FA73A58E2F8}" type="sibTrans" cxnId="{1735FF6D-19E6-4DEC-8840-35F45E352598}">
      <dgm:prSet/>
      <dgm:spPr/>
      <dgm:t>
        <a:bodyPr/>
        <a:lstStyle/>
        <a:p>
          <a:endParaRPr lang="ru-RU" sz="1200" b="1">
            <a:solidFill>
              <a:schemeClr val="tx1"/>
            </a:solidFill>
          </a:endParaRPr>
        </a:p>
      </dgm:t>
    </dgm:pt>
    <dgm:pt modelId="{80E0B3E6-4034-479C-AE5F-C9791DBB1044}">
      <dgm:prSet custT="1"/>
      <dgm:spPr>
        <a:solidFill>
          <a:schemeClr val="accent4">
            <a:lumMod val="60000"/>
            <a:lumOff val="40000"/>
            <a:alpha val="5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Налоги на совокупный доход</a:t>
          </a:r>
          <a:endParaRPr lang="ru-RU" sz="1200" b="1" dirty="0">
            <a:solidFill>
              <a:schemeClr val="tx1"/>
            </a:solidFill>
          </a:endParaRPr>
        </a:p>
      </dgm:t>
    </dgm:pt>
    <dgm:pt modelId="{0FAA11DB-CD65-4D7B-94EE-8DC386B2FE7F}" type="parTrans" cxnId="{28E3A2BE-212B-4C4E-9BEA-554B91B70C44}">
      <dgm:prSet custT="1"/>
      <dgm:spPr>
        <a:ln>
          <a:solidFill>
            <a:srgbClr val="7030A0"/>
          </a:solidFill>
        </a:ln>
      </dgm:spPr>
      <dgm:t>
        <a:bodyPr/>
        <a:lstStyle/>
        <a:p>
          <a:endParaRPr lang="ru-RU" sz="1200" b="1">
            <a:solidFill>
              <a:schemeClr val="tx1"/>
            </a:solidFill>
          </a:endParaRPr>
        </a:p>
      </dgm:t>
    </dgm:pt>
    <dgm:pt modelId="{A4AEB006-F2CA-41D2-B756-FEA9EE74C17F}" type="sibTrans" cxnId="{28E3A2BE-212B-4C4E-9BEA-554B91B70C44}">
      <dgm:prSet/>
      <dgm:spPr/>
      <dgm:t>
        <a:bodyPr/>
        <a:lstStyle/>
        <a:p>
          <a:endParaRPr lang="ru-RU" sz="1200" b="1">
            <a:solidFill>
              <a:schemeClr val="tx1"/>
            </a:solidFill>
          </a:endParaRPr>
        </a:p>
      </dgm:t>
    </dgm:pt>
    <dgm:pt modelId="{CEEBFFFE-6CE6-43F8-BA21-2CA268495AC3}">
      <dgm:prSet custT="1"/>
      <dgm:spPr>
        <a:solidFill>
          <a:schemeClr val="accent4">
            <a:lumMod val="60000"/>
            <a:lumOff val="40000"/>
            <a:alpha val="5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Налоги на товары (работы, услуги), реализуемые на территории Российской Федерации</a:t>
          </a:r>
          <a:endParaRPr lang="ru-RU" sz="1200" b="1" dirty="0">
            <a:solidFill>
              <a:schemeClr val="tx1"/>
            </a:solidFill>
          </a:endParaRPr>
        </a:p>
      </dgm:t>
    </dgm:pt>
    <dgm:pt modelId="{6ED3E534-CA66-446C-8A04-03AF402C56F8}" type="parTrans" cxnId="{16F398F2-3B2E-4003-B6DD-66CE0E862EBB}">
      <dgm:prSet custT="1"/>
      <dgm:spPr>
        <a:ln>
          <a:solidFill>
            <a:srgbClr val="7030A0"/>
          </a:solidFill>
        </a:ln>
      </dgm:spPr>
      <dgm:t>
        <a:bodyPr/>
        <a:lstStyle/>
        <a:p>
          <a:endParaRPr lang="ru-RU" sz="1200" b="1">
            <a:solidFill>
              <a:schemeClr val="tx1"/>
            </a:solidFill>
          </a:endParaRPr>
        </a:p>
      </dgm:t>
    </dgm:pt>
    <dgm:pt modelId="{40029467-7C6F-419C-A91B-502074D78AE0}" type="sibTrans" cxnId="{16F398F2-3B2E-4003-B6DD-66CE0E862EBB}">
      <dgm:prSet/>
      <dgm:spPr/>
      <dgm:t>
        <a:bodyPr/>
        <a:lstStyle/>
        <a:p>
          <a:endParaRPr lang="ru-RU" sz="1200" b="1">
            <a:solidFill>
              <a:schemeClr val="tx1"/>
            </a:solidFill>
          </a:endParaRPr>
        </a:p>
      </dgm:t>
    </dgm:pt>
    <dgm:pt modelId="{A2B79FB3-A38F-45CD-91D0-B760DFAEA861}">
      <dgm:prSet custT="1"/>
      <dgm:spPr>
        <a:solidFill>
          <a:schemeClr val="accent4">
            <a:lumMod val="60000"/>
            <a:lumOff val="40000"/>
            <a:alpha val="5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Налоги на прибыль, доходы</a:t>
          </a:r>
          <a:endParaRPr lang="ru-RU" sz="1200" b="1" dirty="0">
            <a:solidFill>
              <a:schemeClr val="tx1"/>
            </a:solidFill>
          </a:endParaRPr>
        </a:p>
      </dgm:t>
    </dgm:pt>
    <dgm:pt modelId="{FC68B8F4-04A9-475F-9096-6A6632AA3CF6}" type="parTrans" cxnId="{219FB2E6-2E3E-43FB-9768-1BF432DE3F5B}">
      <dgm:prSet custT="1"/>
      <dgm:spPr>
        <a:ln>
          <a:solidFill>
            <a:srgbClr val="7030A0"/>
          </a:solidFill>
        </a:ln>
      </dgm:spPr>
      <dgm:t>
        <a:bodyPr/>
        <a:lstStyle/>
        <a:p>
          <a:endParaRPr lang="ru-RU" sz="1200" b="1">
            <a:solidFill>
              <a:schemeClr val="tx1"/>
            </a:solidFill>
          </a:endParaRPr>
        </a:p>
      </dgm:t>
    </dgm:pt>
    <dgm:pt modelId="{AF1A532B-CE99-48DA-BC73-CF51E9F56AAA}" type="sibTrans" cxnId="{219FB2E6-2E3E-43FB-9768-1BF432DE3F5B}">
      <dgm:prSet/>
      <dgm:spPr/>
      <dgm:t>
        <a:bodyPr/>
        <a:lstStyle/>
        <a:p>
          <a:endParaRPr lang="ru-RU" sz="1200" b="1">
            <a:solidFill>
              <a:schemeClr val="tx1"/>
            </a:solidFill>
          </a:endParaRPr>
        </a:p>
      </dgm:t>
    </dgm:pt>
    <dgm:pt modelId="{792FC44F-C4EF-419C-ACA9-883C76DB911A}">
      <dgm:prSet custT="1"/>
      <dgm:spPr>
        <a:solidFill>
          <a:schemeClr val="accent3">
            <a:lumMod val="75000"/>
            <a:alpha val="5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Доходы от использования имущества, находящегося в государственной и муниципальной собственности</a:t>
          </a:r>
          <a:endParaRPr lang="ru-RU" sz="1200" b="1" dirty="0">
            <a:solidFill>
              <a:schemeClr val="tx1"/>
            </a:solidFill>
          </a:endParaRPr>
        </a:p>
      </dgm:t>
    </dgm:pt>
    <dgm:pt modelId="{7A8B050F-8316-404C-AC4B-89D15B1E4C5F}" type="parTrans" cxnId="{FC9D70ED-A374-438B-BADC-917AC55BF8C9}">
      <dgm:prSet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ru-RU" sz="1200" b="1">
            <a:solidFill>
              <a:schemeClr val="tx1"/>
            </a:solidFill>
          </a:endParaRPr>
        </a:p>
      </dgm:t>
    </dgm:pt>
    <dgm:pt modelId="{BC7E2468-4A46-4925-BE06-6B4C3E604A45}" type="sibTrans" cxnId="{FC9D70ED-A374-438B-BADC-917AC55BF8C9}">
      <dgm:prSet/>
      <dgm:spPr/>
      <dgm:t>
        <a:bodyPr/>
        <a:lstStyle/>
        <a:p>
          <a:endParaRPr lang="ru-RU" sz="1200" b="1">
            <a:solidFill>
              <a:schemeClr val="tx1"/>
            </a:solidFill>
          </a:endParaRPr>
        </a:p>
      </dgm:t>
    </dgm:pt>
    <dgm:pt modelId="{A5BA9173-5ECA-4C3E-8BB0-B12AFC170EB7}">
      <dgm:prSet custT="1"/>
      <dgm:spPr>
        <a:solidFill>
          <a:schemeClr val="accent3">
            <a:lumMod val="75000"/>
            <a:alpha val="5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Платежи при пользовании природными ресурсами</a:t>
          </a:r>
          <a:endParaRPr lang="ru-RU" sz="1200" b="1" dirty="0">
            <a:solidFill>
              <a:schemeClr val="tx1"/>
            </a:solidFill>
          </a:endParaRPr>
        </a:p>
      </dgm:t>
    </dgm:pt>
    <dgm:pt modelId="{D668543F-E79B-45E9-AE82-43BB9ACC1F4B}" type="parTrans" cxnId="{05506774-C287-440A-8355-1036957B8942}">
      <dgm:prSet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ru-RU" sz="1200" b="1">
            <a:solidFill>
              <a:schemeClr val="tx1"/>
            </a:solidFill>
          </a:endParaRPr>
        </a:p>
      </dgm:t>
    </dgm:pt>
    <dgm:pt modelId="{A7B960F9-0355-40EC-A310-3E409FC47EB1}" type="sibTrans" cxnId="{05506774-C287-440A-8355-1036957B8942}">
      <dgm:prSet/>
      <dgm:spPr/>
      <dgm:t>
        <a:bodyPr/>
        <a:lstStyle/>
        <a:p>
          <a:endParaRPr lang="ru-RU" sz="1200" b="1">
            <a:solidFill>
              <a:schemeClr val="tx1"/>
            </a:solidFill>
          </a:endParaRPr>
        </a:p>
      </dgm:t>
    </dgm:pt>
    <dgm:pt modelId="{E70796CE-B085-4142-9E85-48F01455FE12}">
      <dgm:prSet custT="1"/>
      <dgm:spPr>
        <a:solidFill>
          <a:schemeClr val="accent3">
            <a:lumMod val="75000"/>
            <a:alpha val="5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Доходы от оказания платных услуг (работ) и компенсации затрат государства</a:t>
          </a:r>
          <a:endParaRPr lang="ru-RU" sz="1200" b="1" dirty="0">
            <a:solidFill>
              <a:schemeClr val="tx1"/>
            </a:solidFill>
          </a:endParaRPr>
        </a:p>
      </dgm:t>
    </dgm:pt>
    <dgm:pt modelId="{7D20FAC9-B4D2-4F25-9FF6-7DF0EC0F548B}" type="parTrans" cxnId="{175EE182-AEB1-4C4A-816A-8575C74A669D}">
      <dgm:prSet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ru-RU" sz="1200" b="1">
            <a:solidFill>
              <a:schemeClr val="tx1"/>
            </a:solidFill>
          </a:endParaRPr>
        </a:p>
      </dgm:t>
    </dgm:pt>
    <dgm:pt modelId="{92A061A9-87AF-4163-B433-3DA29296A8DD}" type="sibTrans" cxnId="{175EE182-AEB1-4C4A-816A-8575C74A669D}">
      <dgm:prSet/>
      <dgm:spPr/>
      <dgm:t>
        <a:bodyPr/>
        <a:lstStyle/>
        <a:p>
          <a:endParaRPr lang="ru-RU" sz="1200" b="1">
            <a:solidFill>
              <a:schemeClr val="tx1"/>
            </a:solidFill>
          </a:endParaRPr>
        </a:p>
      </dgm:t>
    </dgm:pt>
    <dgm:pt modelId="{A28CE0F0-3601-4EB3-B925-5D412ADF794D}">
      <dgm:prSet custT="1"/>
      <dgm:spPr>
        <a:solidFill>
          <a:schemeClr val="accent3">
            <a:lumMod val="75000"/>
            <a:alpha val="5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Доходы от продажи материальных и нематериальных активов</a:t>
          </a:r>
          <a:endParaRPr lang="ru-RU" sz="1200" b="1" dirty="0">
            <a:solidFill>
              <a:schemeClr val="tx1"/>
            </a:solidFill>
          </a:endParaRPr>
        </a:p>
      </dgm:t>
    </dgm:pt>
    <dgm:pt modelId="{9F1464FB-B9A7-4B62-A5A2-A9FD5E471D37}" type="parTrans" cxnId="{4C79FC9D-A54A-4837-AAF5-3773BC66AD12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7CAB05CE-6888-49D9-B048-1DB6BE1B4815}" type="sibTrans" cxnId="{4C79FC9D-A54A-4837-AAF5-3773BC66AD12}">
      <dgm:prSet/>
      <dgm:spPr/>
      <dgm:t>
        <a:bodyPr/>
        <a:lstStyle/>
        <a:p>
          <a:endParaRPr lang="ru-RU"/>
        </a:p>
      </dgm:t>
    </dgm:pt>
    <dgm:pt modelId="{E13988B0-AC9D-4845-8DBA-4FD0D07213B2}">
      <dgm:prSet custT="1"/>
      <dgm:spPr>
        <a:solidFill>
          <a:schemeClr val="accent3">
            <a:lumMod val="75000"/>
            <a:alpha val="5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Штрафы, санкции, возмещение ущерба</a:t>
          </a:r>
          <a:endParaRPr lang="ru-RU" sz="1200" b="1" dirty="0">
            <a:solidFill>
              <a:schemeClr val="tx1"/>
            </a:solidFill>
          </a:endParaRPr>
        </a:p>
      </dgm:t>
    </dgm:pt>
    <dgm:pt modelId="{99BE5B99-BC17-4740-BB5C-80B72C30BDDC}" type="parTrans" cxnId="{73BF94D8-5F03-41CF-95D0-D51F16BD1381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86260EBB-D5CA-4690-A2EA-879FE7DA04D4}" type="sibTrans" cxnId="{73BF94D8-5F03-41CF-95D0-D51F16BD1381}">
      <dgm:prSet/>
      <dgm:spPr/>
      <dgm:t>
        <a:bodyPr/>
        <a:lstStyle/>
        <a:p>
          <a:endParaRPr lang="ru-RU"/>
        </a:p>
      </dgm:t>
    </dgm:pt>
    <dgm:pt modelId="{8AF25946-257F-4424-BE4E-E9EF44549886}">
      <dgm:prSet custT="1"/>
      <dgm:spPr>
        <a:solidFill>
          <a:schemeClr val="accent5">
            <a:lumMod val="75000"/>
            <a:alpha val="5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Субсидии</a:t>
          </a:r>
          <a:endParaRPr lang="ru-RU" sz="1200" b="1" dirty="0">
            <a:solidFill>
              <a:schemeClr val="tx1"/>
            </a:solidFill>
          </a:endParaRPr>
        </a:p>
      </dgm:t>
    </dgm:pt>
    <dgm:pt modelId="{77019C40-03D1-4F78-890F-C747A22AEE2D}" type="parTrans" cxnId="{EA9788F2-0DE1-48B0-AE38-2A8D2B410D65}">
      <dgm:prSet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CA4CF3E9-AE94-4738-8663-BF680AC9DEEF}" type="sibTrans" cxnId="{EA9788F2-0DE1-48B0-AE38-2A8D2B410D65}">
      <dgm:prSet/>
      <dgm:spPr/>
      <dgm:t>
        <a:bodyPr/>
        <a:lstStyle/>
        <a:p>
          <a:endParaRPr lang="ru-RU"/>
        </a:p>
      </dgm:t>
    </dgm:pt>
    <dgm:pt modelId="{E6F3EFA5-29DC-4EE4-AA1D-225C871ABFE9}">
      <dgm:prSet custT="1"/>
      <dgm:spPr>
        <a:solidFill>
          <a:schemeClr val="accent5">
            <a:lumMod val="75000"/>
            <a:alpha val="5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Субвенции</a:t>
          </a:r>
          <a:endParaRPr lang="ru-RU" sz="1200" b="1" dirty="0">
            <a:solidFill>
              <a:schemeClr val="tx1"/>
            </a:solidFill>
          </a:endParaRPr>
        </a:p>
      </dgm:t>
    </dgm:pt>
    <dgm:pt modelId="{3B298DE8-EC5A-4A7F-AAEA-99DB9FBA1E76}" type="parTrans" cxnId="{1219BE19-EE52-468D-A72B-13C71EAC5111}">
      <dgm:prSet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155482DD-E643-4F4B-8F29-D56BDC034A8A}" type="sibTrans" cxnId="{1219BE19-EE52-468D-A72B-13C71EAC5111}">
      <dgm:prSet/>
      <dgm:spPr/>
      <dgm:t>
        <a:bodyPr/>
        <a:lstStyle/>
        <a:p>
          <a:endParaRPr lang="ru-RU"/>
        </a:p>
      </dgm:t>
    </dgm:pt>
    <dgm:pt modelId="{D1285CAC-22F2-4660-9A8A-6E1F388C19B3}">
      <dgm:prSet custT="1"/>
      <dgm:spPr>
        <a:solidFill>
          <a:schemeClr val="accent5">
            <a:lumMod val="75000"/>
            <a:alpha val="5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Иные межбюджетные трансферты</a:t>
          </a:r>
          <a:endParaRPr lang="ru-RU" sz="1200" b="1" dirty="0">
            <a:solidFill>
              <a:schemeClr val="tx1"/>
            </a:solidFill>
          </a:endParaRPr>
        </a:p>
      </dgm:t>
    </dgm:pt>
    <dgm:pt modelId="{2CD67DDB-0CAD-4A42-B4A5-8DECECC3D403}" type="parTrans" cxnId="{6DDF1D9B-B70B-4B38-BF49-8ED9C3597D6A}">
      <dgm:prSet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350DCA1B-7915-4DDF-8104-1D7486BD6CBE}" type="sibTrans" cxnId="{6DDF1D9B-B70B-4B38-BF49-8ED9C3597D6A}">
      <dgm:prSet/>
      <dgm:spPr/>
      <dgm:t>
        <a:bodyPr/>
        <a:lstStyle/>
        <a:p>
          <a:endParaRPr lang="ru-RU"/>
        </a:p>
      </dgm:t>
    </dgm:pt>
    <dgm:pt modelId="{997833D1-4C3F-411E-BE3F-AF5625EFB96C}">
      <dgm:prSet custT="1"/>
      <dgm:spPr>
        <a:solidFill>
          <a:schemeClr val="accent5">
            <a:lumMod val="75000"/>
            <a:alpha val="5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Прочие безвозмездные поступления</a:t>
          </a:r>
          <a:endParaRPr lang="ru-RU" sz="1200" b="1" dirty="0">
            <a:solidFill>
              <a:schemeClr val="tx1"/>
            </a:solidFill>
          </a:endParaRPr>
        </a:p>
      </dgm:t>
    </dgm:pt>
    <dgm:pt modelId="{74204C01-8F6E-487A-901C-B6BB918C21FA}" type="parTrans" cxnId="{0B5B08BA-5124-47E6-B21D-D54DAEE7918C}">
      <dgm:prSet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86A1D73D-DB78-409C-8F37-1BDC1D839E4B}" type="sibTrans" cxnId="{0B5B08BA-5124-47E6-B21D-D54DAEE7918C}">
      <dgm:prSet/>
      <dgm:spPr/>
      <dgm:t>
        <a:bodyPr/>
        <a:lstStyle/>
        <a:p>
          <a:endParaRPr lang="ru-RU"/>
        </a:p>
      </dgm:t>
    </dgm:pt>
    <dgm:pt modelId="{5B77540F-7A53-4D54-8D57-9951448B3522}" type="pres">
      <dgm:prSet presAssocID="{C1A6A60F-FF52-43D0-B330-285FA8D8CB8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9675F0-71E5-46DD-88C7-1B1B6C612E67}" type="pres">
      <dgm:prSet presAssocID="{4FD34CD6-78C8-46F1-9BA2-6101DA7D4817}" presName="root1" presStyleCnt="0"/>
      <dgm:spPr/>
    </dgm:pt>
    <dgm:pt modelId="{081860D1-DD82-42E3-A23D-646FCF327B39}" type="pres">
      <dgm:prSet presAssocID="{4FD34CD6-78C8-46F1-9BA2-6101DA7D4817}" presName="LevelOneTextNode" presStyleLbl="node0" presStyleIdx="0" presStyleCnt="1" custLinFactNeighborX="-2067" custLinFactNeighborY="-118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E63D63-66AF-411C-8239-3431420C5ED0}" type="pres">
      <dgm:prSet presAssocID="{4FD34CD6-78C8-46F1-9BA2-6101DA7D4817}" presName="level2hierChild" presStyleCnt="0"/>
      <dgm:spPr/>
    </dgm:pt>
    <dgm:pt modelId="{907772B5-62EC-471A-8353-E7209469E28B}" type="pres">
      <dgm:prSet presAssocID="{65FFD4AB-F7A5-4C6A-9D1E-4CB819CDDEAE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22A546A6-D671-4B2F-9769-67ECF16E0D6C}" type="pres">
      <dgm:prSet presAssocID="{65FFD4AB-F7A5-4C6A-9D1E-4CB819CDDEAE}" presName="connTx" presStyleLbl="parChTrans1D2" presStyleIdx="0" presStyleCnt="3"/>
      <dgm:spPr/>
      <dgm:t>
        <a:bodyPr/>
        <a:lstStyle/>
        <a:p>
          <a:endParaRPr lang="ru-RU"/>
        </a:p>
      </dgm:t>
    </dgm:pt>
    <dgm:pt modelId="{659B0651-E7B7-41EB-BC14-DA1FD872F5D2}" type="pres">
      <dgm:prSet presAssocID="{83377FDF-A9C0-44BD-86E5-AB013E906905}" presName="root2" presStyleCnt="0"/>
      <dgm:spPr/>
    </dgm:pt>
    <dgm:pt modelId="{E5DF2D6F-5401-42C2-9FF4-68926D08E789}" type="pres">
      <dgm:prSet presAssocID="{83377FDF-A9C0-44BD-86E5-AB013E906905}" presName="LevelTwoTextNode" presStyleLbl="node2" presStyleIdx="0" presStyleCnt="3" custLinFactNeighborX="-11559" custLinFactNeighborY="-604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3141EB9-8095-4C86-B109-F80954CF902F}" type="pres">
      <dgm:prSet presAssocID="{83377FDF-A9C0-44BD-86E5-AB013E906905}" presName="level3hierChild" presStyleCnt="0"/>
      <dgm:spPr/>
    </dgm:pt>
    <dgm:pt modelId="{2638F07B-8BD8-4344-A7E7-E451B0229A64}" type="pres">
      <dgm:prSet presAssocID="{FC68B8F4-04A9-475F-9096-6A6632AA3CF6}" presName="conn2-1" presStyleLbl="parChTrans1D3" presStyleIdx="0" presStyleCnt="15"/>
      <dgm:spPr/>
      <dgm:t>
        <a:bodyPr/>
        <a:lstStyle/>
        <a:p>
          <a:endParaRPr lang="ru-RU"/>
        </a:p>
      </dgm:t>
    </dgm:pt>
    <dgm:pt modelId="{E5A09DE0-C6A8-409D-B675-62A12E174FBA}" type="pres">
      <dgm:prSet presAssocID="{FC68B8F4-04A9-475F-9096-6A6632AA3CF6}" presName="connTx" presStyleLbl="parChTrans1D3" presStyleIdx="0" presStyleCnt="15"/>
      <dgm:spPr/>
      <dgm:t>
        <a:bodyPr/>
        <a:lstStyle/>
        <a:p>
          <a:endParaRPr lang="ru-RU"/>
        </a:p>
      </dgm:t>
    </dgm:pt>
    <dgm:pt modelId="{A3932298-52BA-4F8A-B862-BBC6B2695088}" type="pres">
      <dgm:prSet presAssocID="{A2B79FB3-A38F-45CD-91D0-B760DFAEA861}" presName="root2" presStyleCnt="0"/>
      <dgm:spPr/>
    </dgm:pt>
    <dgm:pt modelId="{91C39992-F037-40EA-9903-A17B66F287CA}" type="pres">
      <dgm:prSet presAssocID="{A2B79FB3-A38F-45CD-91D0-B760DFAEA861}" presName="LevelTwoTextNode" presStyleLbl="node3" presStyleIdx="0" presStyleCnt="15" custScaleX="125181" custScaleY="24983" custLinFactNeighborX="757" custLinFactNeighborY="86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D82E9E7-F29C-4E66-9941-920F61661CC4}" type="pres">
      <dgm:prSet presAssocID="{A2B79FB3-A38F-45CD-91D0-B760DFAEA861}" presName="level3hierChild" presStyleCnt="0"/>
      <dgm:spPr/>
    </dgm:pt>
    <dgm:pt modelId="{CF3B6779-F959-4B4A-8389-C88213709947}" type="pres">
      <dgm:prSet presAssocID="{6ED3E534-CA66-446C-8A04-03AF402C56F8}" presName="conn2-1" presStyleLbl="parChTrans1D3" presStyleIdx="1" presStyleCnt="15"/>
      <dgm:spPr/>
      <dgm:t>
        <a:bodyPr/>
        <a:lstStyle/>
        <a:p>
          <a:endParaRPr lang="ru-RU"/>
        </a:p>
      </dgm:t>
    </dgm:pt>
    <dgm:pt modelId="{EC23069F-C50D-410A-B612-C958EE337CC5}" type="pres">
      <dgm:prSet presAssocID="{6ED3E534-CA66-446C-8A04-03AF402C56F8}" presName="connTx" presStyleLbl="parChTrans1D3" presStyleIdx="1" presStyleCnt="15"/>
      <dgm:spPr/>
      <dgm:t>
        <a:bodyPr/>
        <a:lstStyle/>
        <a:p>
          <a:endParaRPr lang="ru-RU"/>
        </a:p>
      </dgm:t>
    </dgm:pt>
    <dgm:pt modelId="{6085AE21-9975-45F1-9DEB-F8A88B2F0315}" type="pres">
      <dgm:prSet presAssocID="{CEEBFFFE-6CE6-43F8-BA21-2CA268495AC3}" presName="root2" presStyleCnt="0"/>
      <dgm:spPr/>
    </dgm:pt>
    <dgm:pt modelId="{9FF5C475-3D36-4D73-8264-E35EEF273290}" type="pres">
      <dgm:prSet presAssocID="{CEEBFFFE-6CE6-43F8-BA21-2CA268495AC3}" presName="LevelTwoTextNode" presStyleLbl="node3" presStyleIdx="1" presStyleCnt="15" custScaleX="213419" custScaleY="51670" custLinFactNeighborX="757" custLinFactNeighborY="58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0A6181-E056-40A7-B034-F54C93AAA13B}" type="pres">
      <dgm:prSet presAssocID="{CEEBFFFE-6CE6-43F8-BA21-2CA268495AC3}" presName="level3hierChild" presStyleCnt="0"/>
      <dgm:spPr/>
    </dgm:pt>
    <dgm:pt modelId="{566908FF-9BC1-4704-B005-5F6F86F9FF61}" type="pres">
      <dgm:prSet presAssocID="{0FAA11DB-CD65-4D7B-94EE-8DC386B2FE7F}" presName="conn2-1" presStyleLbl="parChTrans1D3" presStyleIdx="2" presStyleCnt="15"/>
      <dgm:spPr/>
      <dgm:t>
        <a:bodyPr/>
        <a:lstStyle/>
        <a:p>
          <a:endParaRPr lang="ru-RU"/>
        </a:p>
      </dgm:t>
    </dgm:pt>
    <dgm:pt modelId="{8F63E140-00EA-4BEF-A157-439ED409F901}" type="pres">
      <dgm:prSet presAssocID="{0FAA11DB-CD65-4D7B-94EE-8DC386B2FE7F}" presName="connTx" presStyleLbl="parChTrans1D3" presStyleIdx="2" presStyleCnt="15"/>
      <dgm:spPr/>
      <dgm:t>
        <a:bodyPr/>
        <a:lstStyle/>
        <a:p>
          <a:endParaRPr lang="ru-RU"/>
        </a:p>
      </dgm:t>
    </dgm:pt>
    <dgm:pt modelId="{44E737F7-B9B8-4A9A-B375-80842D87E45F}" type="pres">
      <dgm:prSet presAssocID="{80E0B3E6-4034-479C-AE5F-C9791DBB1044}" presName="root2" presStyleCnt="0"/>
      <dgm:spPr/>
    </dgm:pt>
    <dgm:pt modelId="{23944937-138C-41D5-BBF1-1B0DF912009D}" type="pres">
      <dgm:prSet presAssocID="{80E0B3E6-4034-479C-AE5F-C9791DBB1044}" presName="LevelTwoTextNode" presStyleLbl="node3" presStyleIdx="2" presStyleCnt="15" custScaleX="125732" custScaleY="29212" custLinFactNeighborX="757" custLinFactNeighborY="42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59B3E5-A23C-49B6-B969-55463C4AD2B8}" type="pres">
      <dgm:prSet presAssocID="{80E0B3E6-4034-479C-AE5F-C9791DBB1044}" presName="level3hierChild" presStyleCnt="0"/>
      <dgm:spPr/>
    </dgm:pt>
    <dgm:pt modelId="{A7483D0B-0931-45CB-8BB4-89FE1B36859C}" type="pres">
      <dgm:prSet presAssocID="{B3D326EE-F617-414A-9892-F89067CEEE99}" presName="conn2-1" presStyleLbl="parChTrans1D3" presStyleIdx="3" presStyleCnt="15"/>
      <dgm:spPr/>
      <dgm:t>
        <a:bodyPr/>
        <a:lstStyle/>
        <a:p>
          <a:endParaRPr lang="ru-RU"/>
        </a:p>
      </dgm:t>
    </dgm:pt>
    <dgm:pt modelId="{9442AC76-407B-4931-8389-1992E31089FF}" type="pres">
      <dgm:prSet presAssocID="{B3D326EE-F617-414A-9892-F89067CEEE99}" presName="connTx" presStyleLbl="parChTrans1D3" presStyleIdx="3" presStyleCnt="15"/>
      <dgm:spPr/>
      <dgm:t>
        <a:bodyPr/>
        <a:lstStyle/>
        <a:p>
          <a:endParaRPr lang="ru-RU"/>
        </a:p>
      </dgm:t>
    </dgm:pt>
    <dgm:pt modelId="{AC5B6826-E211-468C-815C-1C0E73ED9BFF}" type="pres">
      <dgm:prSet presAssocID="{CD03A734-C00D-445F-A0DF-86E51F386839}" presName="root2" presStyleCnt="0"/>
      <dgm:spPr/>
    </dgm:pt>
    <dgm:pt modelId="{3EC7321B-7E92-4518-BD58-DD53A4AF5176}" type="pres">
      <dgm:prSet presAssocID="{CD03A734-C00D-445F-A0DF-86E51F386839}" presName="LevelTwoTextNode" presStyleLbl="node3" presStyleIdx="3" presStyleCnt="15" custScaleX="124014" custScaleY="28318" custLinFactNeighborX="757" custLinFactNeighborY="-27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F985003-4710-4911-9305-78B138BE4F8C}" type="pres">
      <dgm:prSet presAssocID="{CD03A734-C00D-445F-A0DF-86E51F386839}" presName="level3hierChild" presStyleCnt="0"/>
      <dgm:spPr/>
    </dgm:pt>
    <dgm:pt modelId="{92C91A4B-D82D-4276-9ED5-A5599C215F20}" type="pres">
      <dgm:prSet presAssocID="{D9625B1B-D6D9-45CC-B41C-5959E1B8CD96}" presName="conn2-1" presStyleLbl="parChTrans1D3" presStyleIdx="4" presStyleCnt="15"/>
      <dgm:spPr/>
      <dgm:t>
        <a:bodyPr/>
        <a:lstStyle/>
        <a:p>
          <a:endParaRPr lang="ru-RU"/>
        </a:p>
      </dgm:t>
    </dgm:pt>
    <dgm:pt modelId="{F4C966B0-1008-41CE-A30F-0A7C7572BF4B}" type="pres">
      <dgm:prSet presAssocID="{D9625B1B-D6D9-45CC-B41C-5959E1B8CD96}" presName="connTx" presStyleLbl="parChTrans1D3" presStyleIdx="4" presStyleCnt="15"/>
      <dgm:spPr/>
      <dgm:t>
        <a:bodyPr/>
        <a:lstStyle/>
        <a:p>
          <a:endParaRPr lang="ru-RU"/>
        </a:p>
      </dgm:t>
    </dgm:pt>
    <dgm:pt modelId="{0DBB5D51-C077-4732-BF58-2CB56C01AEA3}" type="pres">
      <dgm:prSet presAssocID="{158F9F18-9527-47E7-82A9-894BFBCAD708}" presName="root2" presStyleCnt="0"/>
      <dgm:spPr/>
    </dgm:pt>
    <dgm:pt modelId="{71232FE9-27A1-4A2E-B56F-CABF94B83DB5}" type="pres">
      <dgm:prSet presAssocID="{158F9F18-9527-47E7-82A9-894BFBCAD708}" presName="LevelTwoTextNode" presStyleLbl="node3" presStyleIdx="4" presStyleCnt="15" custScaleX="124333" custScaleY="30608" custLinFactNeighborX="757" custLinFactNeighborY="-89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EBFC01-D231-46E6-AF57-2407832FA2BE}" type="pres">
      <dgm:prSet presAssocID="{158F9F18-9527-47E7-82A9-894BFBCAD708}" presName="level3hierChild" presStyleCnt="0"/>
      <dgm:spPr/>
    </dgm:pt>
    <dgm:pt modelId="{E805B566-3594-4FFA-BB9D-8E844C2D9CAA}" type="pres">
      <dgm:prSet presAssocID="{109F1F4A-FC17-4239-B4A7-1979C73DB341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251A6FAF-16A6-47FC-BC42-097CCABA16A5}" type="pres">
      <dgm:prSet presAssocID="{109F1F4A-FC17-4239-B4A7-1979C73DB341}" presName="connTx" presStyleLbl="parChTrans1D2" presStyleIdx="1" presStyleCnt="3"/>
      <dgm:spPr/>
      <dgm:t>
        <a:bodyPr/>
        <a:lstStyle/>
        <a:p>
          <a:endParaRPr lang="ru-RU"/>
        </a:p>
      </dgm:t>
    </dgm:pt>
    <dgm:pt modelId="{213255CF-5969-438C-85D8-8C7964B522C8}" type="pres">
      <dgm:prSet presAssocID="{1C9FC9FB-8C55-4606-B7D7-4FC5DEDFF48E}" presName="root2" presStyleCnt="0"/>
      <dgm:spPr/>
    </dgm:pt>
    <dgm:pt modelId="{5DD8E71A-BEF9-4145-9A30-34B557C21354}" type="pres">
      <dgm:prSet presAssocID="{1C9FC9FB-8C55-4606-B7D7-4FC5DEDFF48E}" presName="LevelTwoTextNode" presStyleLbl="node2" presStyleIdx="1" presStyleCnt="3" custLinFactNeighborX="-6903" custLinFactNeighborY="-269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062F16D-7CDC-445C-8186-C291D318C583}" type="pres">
      <dgm:prSet presAssocID="{1C9FC9FB-8C55-4606-B7D7-4FC5DEDFF48E}" presName="level3hierChild" presStyleCnt="0"/>
      <dgm:spPr/>
    </dgm:pt>
    <dgm:pt modelId="{E0860A58-9EDA-4E57-BA5F-40DA3A4C522D}" type="pres">
      <dgm:prSet presAssocID="{7A8B050F-8316-404C-AC4B-89D15B1E4C5F}" presName="conn2-1" presStyleLbl="parChTrans1D3" presStyleIdx="5" presStyleCnt="15"/>
      <dgm:spPr/>
      <dgm:t>
        <a:bodyPr/>
        <a:lstStyle/>
        <a:p>
          <a:endParaRPr lang="ru-RU"/>
        </a:p>
      </dgm:t>
    </dgm:pt>
    <dgm:pt modelId="{9336DEEC-9730-4C04-AB82-91C050B68B9E}" type="pres">
      <dgm:prSet presAssocID="{7A8B050F-8316-404C-AC4B-89D15B1E4C5F}" presName="connTx" presStyleLbl="parChTrans1D3" presStyleIdx="5" presStyleCnt="15"/>
      <dgm:spPr/>
      <dgm:t>
        <a:bodyPr/>
        <a:lstStyle/>
        <a:p>
          <a:endParaRPr lang="ru-RU"/>
        </a:p>
      </dgm:t>
    </dgm:pt>
    <dgm:pt modelId="{AA8524E7-F91A-4038-BED9-B41BA369F5CC}" type="pres">
      <dgm:prSet presAssocID="{792FC44F-C4EF-419C-ACA9-883C76DB911A}" presName="root2" presStyleCnt="0"/>
      <dgm:spPr/>
    </dgm:pt>
    <dgm:pt modelId="{81769CF5-5F2C-485E-8F5D-1BB7EAF394CE}" type="pres">
      <dgm:prSet presAssocID="{792FC44F-C4EF-419C-ACA9-883C76DB911A}" presName="LevelTwoTextNode" presStyleLbl="node3" presStyleIdx="5" presStyleCnt="15" custScaleX="239686" custScaleY="54702" custLinFactNeighborX="757" custLinFactNeighborY="105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680776-0E08-4553-814C-CF62929C8355}" type="pres">
      <dgm:prSet presAssocID="{792FC44F-C4EF-419C-ACA9-883C76DB911A}" presName="level3hierChild" presStyleCnt="0"/>
      <dgm:spPr/>
    </dgm:pt>
    <dgm:pt modelId="{4A54F0F0-04A0-45EE-9532-DE7649FF5E57}" type="pres">
      <dgm:prSet presAssocID="{D668543F-E79B-45E9-AE82-43BB9ACC1F4B}" presName="conn2-1" presStyleLbl="parChTrans1D3" presStyleIdx="6" presStyleCnt="15"/>
      <dgm:spPr/>
      <dgm:t>
        <a:bodyPr/>
        <a:lstStyle/>
        <a:p>
          <a:endParaRPr lang="ru-RU"/>
        </a:p>
      </dgm:t>
    </dgm:pt>
    <dgm:pt modelId="{AAB8CE0C-6517-4C1B-896D-1DE409A2864D}" type="pres">
      <dgm:prSet presAssocID="{D668543F-E79B-45E9-AE82-43BB9ACC1F4B}" presName="connTx" presStyleLbl="parChTrans1D3" presStyleIdx="6" presStyleCnt="15"/>
      <dgm:spPr/>
      <dgm:t>
        <a:bodyPr/>
        <a:lstStyle/>
        <a:p>
          <a:endParaRPr lang="ru-RU"/>
        </a:p>
      </dgm:t>
    </dgm:pt>
    <dgm:pt modelId="{736CB467-865D-49EA-9A51-089FA1A3F73C}" type="pres">
      <dgm:prSet presAssocID="{A5BA9173-5ECA-4C3E-8BB0-B12AFC170EB7}" presName="root2" presStyleCnt="0"/>
      <dgm:spPr/>
    </dgm:pt>
    <dgm:pt modelId="{645D63F8-DFBF-4E3F-8BDE-65B5AF7D650A}" type="pres">
      <dgm:prSet presAssocID="{A5BA9173-5ECA-4C3E-8BB0-B12AFC170EB7}" presName="LevelTwoTextNode" presStyleLbl="node3" presStyleIdx="6" presStyleCnt="15" custScaleX="200459" custScaleY="52028" custLinFactNeighborX="757" custLinFactNeighborY="59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C4E8675-D238-4C13-9032-94D52521DE44}" type="pres">
      <dgm:prSet presAssocID="{A5BA9173-5ECA-4C3E-8BB0-B12AFC170EB7}" presName="level3hierChild" presStyleCnt="0"/>
      <dgm:spPr/>
    </dgm:pt>
    <dgm:pt modelId="{03D51AEF-4177-4EBC-972E-C3E5D8F2CC78}" type="pres">
      <dgm:prSet presAssocID="{7D20FAC9-B4D2-4F25-9FF6-7DF0EC0F548B}" presName="conn2-1" presStyleLbl="parChTrans1D3" presStyleIdx="7" presStyleCnt="15"/>
      <dgm:spPr/>
      <dgm:t>
        <a:bodyPr/>
        <a:lstStyle/>
        <a:p>
          <a:endParaRPr lang="ru-RU"/>
        </a:p>
      </dgm:t>
    </dgm:pt>
    <dgm:pt modelId="{564CDB61-27C3-4630-99F9-A1B01918EB95}" type="pres">
      <dgm:prSet presAssocID="{7D20FAC9-B4D2-4F25-9FF6-7DF0EC0F548B}" presName="connTx" presStyleLbl="parChTrans1D3" presStyleIdx="7" presStyleCnt="15"/>
      <dgm:spPr/>
      <dgm:t>
        <a:bodyPr/>
        <a:lstStyle/>
        <a:p>
          <a:endParaRPr lang="ru-RU"/>
        </a:p>
      </dgm:t>
    </dgm:pt>
    <dgm:pt modelId="{72E57461-4DA4-4600-BD83-83FCEB836B71}" type="pres">
      <dgm:prSet presAssocID="{E70796CE-B085-4142-9E85-48F01455FE12}" presName="root2" presStyleCnt="0"/>
      <dgm:spPr/>
    </dgm:pt>
    <dgm:pt modelId="{5B53669D-FCF2-40C7-8B2D-F50E950BA3C9}" type="pres">
      <dgm:prSet presAssocID="{E70796CE-B085-4142-9E85-48F01455FE12}" presName="LevelTwoTextNode" presStyleLbl="node3" presStyleIdx="7" presStyleCnt="15" custScaleX="196096" custScaleY="48095" custLinFactNeighborX="757" custLinFactNeighborY="39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325BE1C-9ED1-41C1-8FD0-0ABDEE86C379}" type="pres">
      <dgm:prSet presAssocID="{E70796CE-B085-4142-9E85-48F01455FE12}" presName="level3hierChild" presStyleCnt="0"/>
      <dgm:spPr/>
    </dgm:pt>
    <dgm:pt modelId="{C69982F7-99AE-4164-BF46-F7D8449905C7}" type="pres">
      <dgm:prSet presAssocID="{9F1464FB-B9A7-4B62-A5A2-A9FD5E471D37}" presName="conn2-1" presStyleLbl="parChTrans1D3" presStyleIdx="8" presStyleCnt="15"/>
      <dgm:spPr/>
      <dgm:t>
        <a:bodyPr/>
        <a:lstStyle/>
        <a:p>
          <a:endParaRPr lang="ru-RU"/>
        </a:p>
      </dgm:t>
    </dgm:pt>
    <dgm:pt modelId="{B16CDEA6-E50F-4149-A8BF-E87022DF2799}" type="pres">
      <dgm:prSet presAssocID="{9F1464FB-B9A7-4B62-A5A2-A9FD5E471D37}" presName="connTx" presStyleLbl="parChTrans1D3" presStyleIdx="8" presStyleCnt="15"/>
      <dgm:spPr/>
      <dgm:t>
        <a:bodyPr/>
        <a:lstStyle/>
        <a:p>
          <a:endParaRPr lang="ru-RU"/>
        </a:p>
      </dgm:t>
    </dgm:pt>
    <dgm:pt modelId="{472DA44E-3D15-4CAB-AC10-66D4D30AF734}" type="pres">
      <dgm:prSet presAssocID="{A28CE0F0-3601-4EB3-B925-5D412ADF794D}" presName="root2" presStyleCnt="0"/>
      <dgm:spPr/>
    </dgm:pt>
    <dgm:pt modelId="{6A1DDDF6-A5AD-4BF2-9509-11794B1265A8}" type="pres">
      <dgm:prSet presAssocID="{A28CE0F0-3601-4EB3-B925-5D412ADF794D}" presName="LevelTwoTextNode" presStyleLbl="node3" presStyleIdx="8" presStyleCnt="15" custScaleX="223202" custScaleY="38980" custLinFactNeighborX="757" custLinFactNeighborY="-33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FFF4F3-50F2-4640-9D5A-2819549B0867}" type="pres">
      <dgm:prSet presAssocID="{A28CE0F0-3601-4EB3-B925-5D412ADF794D}" presName="level3hierChild" presStyleCnt="0"/>
      <dgm:spPr/>
    </dgm:pt>
    <dgm:pt modelId="{61279A83-5DFD-40C4-A29B-90E26B515656}" type="pres">
      <dgm:prSet presAssocID="{99BE5B99-BC17-4740-BB5C-80B72C30BDDC}" presName="conn2-1" presStyleLbl="parChTrans1D3" presStyleIdx="9" presStyleCnt="15"/>
      <dgm:spPr/>
      <dgm:t>
        <a:bodyPr/>
        <a:lstStyle/>
        <a:p>
          <a:endParaRPr lang="ru-RU"/>
        </a:p>
      </dgm:t>
    </dgm:pt>
    <dgm:pt modelId="{54E2D3CD-ECDF-4240-B382-489D71FFD9CB}" type="pres">
      <dgm:prSet presAssocID="{99BE5B99-BC17-4740-BB5C-80B72C30BDDC}" presName="connTx" presStyleLbl="parChTrans1D3" presStyleIdx="9" presStyleCnt="15"/>
      <dgm:spPr/>
      <dgm:t>
        <a:bodyPr/>
        <a:lstStyle/>
        <a:p>
          <a:endParaRPr lang="ru-RU"/>
        </a:p>
      </dgm:t>
    </dgm:pt>
    <dgm:pt modelId="{BD94AA22-969A-4B43-BB43-766B28EA29FF}" type="pres">
      <dgm:prSet presAssocID="{E13988B0-AC9D-4845-8DBA-4FD0D07213B2}" presName="root2" presStyleCnt="0"/>
      <dgm:spPr/>
    </dgm:pt>
    <dgm:pt modelId="{870311D8-AE5C-4B36-8A46-B775ABBACE7F}" type="pres">
      <dgm:prSet presAssocID="{E13988B0-AC9D-4845-8DBA-4FD0D07213B2}" presName="LevelTwoTextNode" presStyleLbl="node3" presStyleIdx="9" presStyleCnt="15" custScaleX="207947" custScaleY="41175" custLinFactNeighborX="757" custLinFactNeighborY="-108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B64FACB-CFCA-479C-A0CA-A004A69B38DA}" type="pres">
      <dgm:prSet presAssocID="{E13988B0-AC9D-4845-8DBA-4FD0D07213B2}" presName="level3hierChild" presStyleCnt="0"/>
      <dgm:spPr/>
    </dgm:pt>
    <dgm:pt modelId="{00E83446-A517-4361-B25F-BA5B890971C6}" type="pres">
      <dgm:prSet presAssocID="{9D226BD7-B43D-4B96-9E6C-833606BD054C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5C8F2257-0460-4DF9-B8EA-43137FA1A2C1}" type="pres">
      <dgm:prSet presAssocID="{9D226BD7-B43D-4B96-9E6C-833606BD054C}" presName="connTx" presStyleLbl="parChTrans1D2" presStyleIdx="2" presStyleCnt="3"/>
      <dgm:spPr/>
      <dgm:t>
        <a:bodyPr/>
        <a:lstStyle/>
        <a:p>
          <a:endParaRPr lang="ru-RU"/>
        </a:p>
      </dgm:t>
    </dgm:pt>
    <dgm:pt modelId="{A715F737-232A-4779-809A-BF1FCBB88319}" type="pres">
      <dgm:prSet presAssocID="{F8765090-79A3-4B36-90D4-BBA88CDCF21D}" presName="root2" presStyleCnt="0"/>
      <dgm:spPr/>
    </dgm:pt>
    <dgm:pt modelId="{D528C708-057F-482B-A437-58FBFF7DDC39}" type="pres">
      <dgm:prSet presAssocID="{F8765090-79A3-4B36-90D4-BBA88CDCF21D}" presName="LevelTwoTextNode" presStyleLbl="node2" presStyleIdx="2" presStyleCnt="3" custLinFactNeighborX="-8233" custLinFactNeighborY="-62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53B5589-5F6F-445E-95AB-591D0B09A929}" type="pres">
      <dgm:prSet presAssocID="{F8765090-79A3-4B36-90D4-BBA88CDCF21D}" presName="level3hierChild" presStyleCnt="0"/>
      <dgm:spPr/>
    </dgm:pt>
    <dgm:pt modelId="{DABA40BB-8F0C-47D6-B888-463F82AC3659}" type="pres">
      <dgm:prSet presAssocID="{411ADAC8-4506-4361-A3B1-37BD1901701D}" presName="conn2-1" presStyleLbl="parChTrans1D3" presStyleIdx="10" presStyleCnt="15"/>
      <dgm:spPr/>
      <dgm:t>
        <a:bodyPr/>
        <a:lstStyle/>
        <a:p>
          <a:endParaRPr lang="ru-RU"/>
        </a:p>
      </dgm:t>
    </dgm:pt>
    <dgm:pt modelId="{326EADD0-7246-4A05-9234-6B4239A89D53}" type="pres">
      <dgm:prSet presAssocID="{411ADAC8-4506-4361-A3B1-37BD1901701D}" presName="connTx" presStyleLbl="parChTrans1D3" presStyleIdx="10" presStyleCnt="15"/>
      <dgm:spPr/>
      <dgm:t>
        <a:bodyPr/>
        <a:lstStyle/>
        <a:p>
          <a:endParaRPr lang="ru-RU"/>
        </a:p>
      </dgm:t>
    </dgm:pt>
    <dgm:pt modelId="{BE7388A0-1F8F-4884-A194-6ACA08B6A051}" type="pres">
      <dgm:prSet presAssocID="{364EFC88-CCF6-45E7-A9F8-8921B8C147C5}" presName="root2" presStyleCnt="0"/>
      <dgm:spPr/>
    </dgm:pt>
    <dgm:pt modelId="{AA6DCBC6-58C7-4323-B4F5-4AC9ED5D54E3}" type="pres">
      <dgm:prSet presAssocID="{364EFC88-CCF6-45E7-A9F8-8921B8C147C5}" presName="LevelTwoTextNode" presStyleLbl="node3" presStyleIdx="10" presStyleCnt="15" custScaleX="205398" custScaleY="37960" custLinFactNeighborX="757" custLinFactNeighborY="166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0FB7CE1-4A2B-4EFD-8B53-BF6B4B65FD17}" type="pres">
      <dgm:prSet presAssocID="{364EFC88-CCF6-45E7-A9F8-8921B8C147C5}" presName="level3hierChild" presStyleCnt="0"/>
      <dgm:spPr/>
    </dgm:pt>
    <dgm:pt modelId="{C9481ABE-2B98-4935-837D-A29F3550EA87}" type="pres">
      <dgm:prSet presAssocID="{77019C40-03D1-4F78-890F-C747A22AEE2D}" presName="conn2-1" presStyleLbl="parChTrans1D3" presStyleIdx="11" presStyleCnt="15"/>
      <dgm:spPr/>
      <dgm:t>
        <a:bodyPr/>
        <a:lstStyle/>
        <a:p>
          <a:endParaRPr lang="ru-RU"/>
        </a:p>
      </dgm:t>
    </dgm:pt>
    <dgm:pt modelId="{92D937CE-DC30-472D-8CE8-4E9C246331E2}" type="pres">
      <dgm:prSet presAssocID="{77019C40-03D1-4F78-890F-C747A22AEE2D}" presName="connTx" presStyleLbl="parChTrans1D3" presStyleIdx="11" presStyleCnt="15"/>
      <dgm:spPr/>
      <dgm:t>
        <a:bodyPr/>
        <a:lstStyle/>
        <a:p>
          <a:endParaRPr lang="ru-RU"/>
        </a:p>
      </dgm:t>
    </dgm:pt>
    <dgm:pt modelId="{9BBCFAFD-6E4D-46F9-ABEC-1726CA12CB9D}" type="pres">
      <dgm:prSet presAssocID="{8AF25946-257F-4424-BE4E-E9EF44549886}" presName="root2" presStyleCnt="0"/>
      <dgm:spPr/>
    </dgm:pt>
    <dgm:pt modelId="{B824D543-C0A5-4C0C-A76D-4EAAD667A1A2}" type="pres">
      <dgm:prSet presAssocID="{8AF25946-257F-4424-BE4E-E9EF44549886}" presName="LevelTwoTextNode" presStyleLbl="node3" presStyleIdx="11" presStyleCnt="15" custScaleX="205156" custScaleY="43221" custLinFactNeighborX="757" custLinFactNeighborY="101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6CD012E-150F-4C5F-B410-D60037D00F5A}" type="pres">
      <dgm:prSet presAssocID="{8AF25946-257F-4424-BE4E-E9EF44549886}" presName="level3hierChild" presStyleCnt="0"/>
      <dgm:spPr/>
    </dgm:pt>
    <dgm:pt modelId="{1F84971B-D0D0-4E0C-A49B-02035C881E55}" type="pres">
      <dgm:prSet presAssocID="{3B298DE8-EC5A-4A7F-AAEA-99DB9FBA1E76}" presName="conn2-1" presStyleLbl="parChTrans1D3" presStyleIdx="12" presStyleCnt="15"/>
      <dgm:spPr/>
      <dgm:t>
        <a:bodyPr/>
        <a:lstStyle/>
        <a:p>
          <a:endParaRPr lang="ru-RU"/>
        </a:p>
      </dgm:t>
    </dgm:pt>
    <dgm:pt modelId="{DD4501FA-C944-483E-8A34-CED967239C25}" type="pres">
      <dgm:prSet presAssocID="{3B298DE8-EC5A-4A7F-AAEA-99DB9FBA1E76}" presName="connTx" presStyleLbl="parChTrans1D3" presStyleIdx="12" presStyleCnt="15"/>
      <dgm:spPr/>
      <dgm:t>
        <a:bodyPr/>
        <a:lstStyle/>
        <a:p>
          <a:endParaRPr lang="ru-RU"/>
        </a:p>
      </dgm:t>
    </dgm:pt>
    <dgm:pt modelId="{E4DEA0CE-5D3E-4C99-A76A-8005C46D1D8B}" type="pres">
      <dgm:prSet presAssocID="{E6F3EFA5-29DC-4EE4-AA1D-225C871ABFE9}" presName="root2" presStyleCnt="0"/>
      <dgm:spPr/>
    </dgm:pt>
    <dgm:pt modelId="{ECFE3171-2CAC-4782-B102-9B0E2295C955}" type="pres">
      <dgm:prSet presAssocID="{E6F3EFA5-29DC-4EE4-AA1D-225C871ABFE9}" presName="LevelTwoTextNode" presStyleLbl="node3" presStyleIdx="12" presStyleCnt="15" custScaleX="206245" custScaleY="48586" custLinFactNeighborX="757" custLinFactNeighborY="76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B649A7D-936A-499B-9345-59E2EF64E24F}" type="pres">
      <dgm:prSet presAssocID="{E6F3EFA5-29DC-4EE4-AA1D-225C871ABFE9}" presName="level3hierChild" presStyleCnt="0"/>
      <dgm:spPr/>
    </dgm:pt>
    <dgm:pt modelId="{73F7D17E-0BC7-4775-8B3A-D10485B2C08E}" type="pres">
      <dgm:prSet presAssocID="{2CD67DDB-0CAD-4A42-B4A5-8DECECC3D403}" presName="conn2-1" presStyleLbl="parChTrans1D3" presStyleIdx="13" presStyleCnt="15"/>
      <dgm:spPr/>
      <dgm:t>
        <a:bodyPr/>
        <a:lstStyle/>
        <a:p>
          <a:endParaRPr lang="ru-RU"/>
        </a:p>
      </dgm:t>
    </dgm:pt>
    <dgm:pt modelId="{5B87B532-5501-4C2F-9071-A08B7B70B991}" type="pres">
      <dgm:prSet presAssocID="{2CD67DDB-0CAD-4A42-B4A5-8DECECC3D403}" presName="connTx" presStyleLbl="parChTrans1D3" presStyleIdx="13" presStyleCnt="15"/>
      <dgm:spPr/>
      <dgm:t>
        <a:bodyPr/>
        <a:lstStyle/>
        <a:p>
          <a:endParaRPr lang="ru-RU"/>
        </a:p>
      </dgm:t>
    </dgm:pt>
    <dgm:pt modelId="{49460F1F-9B46-440D-96E4-16BC4F9E8B29}" type="pres">
      <dgm:prSet presAssocID="{D1285CAC-22F2-4660-9A8A-6E1F388C19B3}" presName="root2" presStyleCnt="0"/>
      <dgm:spPr/>
    </dgm:pt>
    <dgm:pt modelId="{E490A15F-3298-406C-814C-C134EC29A3E9}" type="pres">
      <dgm:prSet presAssocID="{D1285CAC-22F2-4660-9A8A-6E1F388C19B3}" presName="LevelTwoTextNode" presStyleLbl="node3" presStyleIdx="13" presStyleCnt="15" custScaleX="204901" custScaleY="30863" custLinFactNeighborX="757" custLinFactNeighborY="-1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A85A874-BDAF-4953-A2A5-54471601E3EE}" type="pres">
      <dgm:prSet presAssocID="{D1285CAC-22F2-4660-9A8A-6E1F388C19B3}" presName="level3hierChild" presStyleCnt="0"/>
      <dgm:spPr/>
    </dgm:pt>
    <dgm:pt modelId="{A6227962-2F34-49CA-888B-5B4A86AF0541}" type="pres">
      <dgm:prSet presAssocID="{74204C01-8F6E-487A-901C-B6BB918C21FA}" presName="conn2-1" presStyleLbl="parChTrans1D3" presStyleIdx="14" presStyleCnt="15"/>
      <dgm:spPr/>
      <dgm:t>
        <a:bodyPr/>
        <a:lstStyle/>
        <a:p>
          <a:endParaRPr lang="ru-RU"/>
        </a:p>
      </dgm:t>
    </dgm:pt>
    <dgm:pt modelId="{B22808C8-FDA4-4491-A215-41EA001CC707}" type="pres">
      <dgm:prSet presAssocID="{74204C01-8F6E-487A-901C-B6BB918C21FA}" presName="connTx" presStyleLbl="parChTrans1D3" presStyleIdx="14" presStyleCnt="15"/>
      <dgm:spPr/>
      <dgm:t>
        <a:bodyPr/>
        <a:lstStyle/>
        <a:p>
          <a:endParaRPr lang="ru-RU"/>
        </a:p>
      </dgm:t>
    </dgm:pt>
    <dgm:pt modelId="{6A0E53F3-C3E0-4E5F-BA9F-BEFE1029C7DF}" type="pres">
      <dgm:prSet presAssocID="{997833D1-4C3F-411E-BE3F-AF5625EFB96C}" presName="root2" presStyleCnt="0"/>
      <dgm:spPr/>
    </dgm:pt>
    <dgm:pt modelId="{01F81792-09EF-4E45-9A65-657228A724CA}" type="pres">
      <dgm:prSet presAssocID="{997833D1-4C3F-411E-BE3F-AF5625EFB96C}" presName="LevelTwoTextNode" presStyleLbl="node3" presStyleIdx="14" presStyleCnt="15" custScaleX="208499" custScaleY="37030" custLinFactNeighborX="757" custLinFactNeighborY="-88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AD1B5A-06B0-4243-A908-091BC4A558F2}" type="pres">
      <dgm:prSet presAssocID="{997833D1-4C3F-411E-BE3F-AF5625EFB96C}" presName="level3hierChild" presStyleCnt="0"/>
      <dgm:spPr/>
    </dgm:pt>
  </dgm:ptLst>
  <dgm:cxnLst>
    <dgm:cxn modelId="{6C5F3231-AA7F-49C0-8C85-C5E42A0A5AB0}" srcId="{4FD34CD6-78C8-46F1-9BA2-6101DA7D4817}" destId="{83377FDF-A9C0-44BD-86E5-AB013E906905}" srcOrd="0" destOrd="0" parTransId="{65FFD4AB-F7A5-4C6A-9D1E-4CB819CDDEAE}" sibTransId="{208D2E82-A226-413E-846E-8B5F2A70BC1A}"/>
    <dgm:cxn modelId="{1926B088-6349-4264-B5B2-11C3940BEA09}" type="presOf" srcId="{CD03A734-C00D-445F-A0DF-86E51F386839}" destId="{3EC7321B-7E92-4518-BD58-DD53A4AF5176}" srcOrd="0" destOrd="0" presId="urn:microsoft.com/office/officeart/2005/8/layout/hierarchy2"/>
    <dgm:cxn modelId="{73862AD0-E71C-4C1A-A398-0D76D491D42A}" type="presOf" srcId="{E13988B0-AC9D-4845-8DBA-4FD0D07213B2}" destId="{870311D8-AE5C-4B36-8A46-B775ABBACE7F}" srcOrd="0" destOrd="0" presId="urn:microsoft.com/office/officeart/2005/8/layout/hierarchy2"/>
    <dgm:cxn modelId="{1219BE19-EE52-468D-A72B-13C71EAC5111}" srcId="{F8765090-79A3-4B36-90D4-BBA88CDCF21D}" destId="{E6F3EFA5-29DC-4EE4-AA1D-225C871ABFE9}" srcOrd="2" destOrd="0" parTransId="{3B298DE8-EC5A-4A7F-AAEA-99DB9FBA1E76}" sibTransId="{155482DD-E643-4F4B-8F29-D56BDC034A8A}"/>
    <dgm:cxn modelId="{7EEE5F7B-B767-40E6-B877-4DA89D0BF2D8}" type="presOf" srcId="{80E0B3E6-4034-479C-AE5F-C9791DBB1044}" destId="{23944937-138C-41D5-BBF1-1B0DF912009D}" srcOrd="0" destOrd="0" presId="urn:microsoft.com/office/officeart/2005/8/layout/hierarchy2"/>
    <dgm:cxn modelId="{0B5B08BA-5124-47E6-B21D-D54DAEE7918C}" srcId="{F8765090-79A3-4B36-90D4-BBA88CDCF21D}" destId="{997833D1-4C3F-411E-BE3F-AF5625EFB96C}" srcOrd="4" destOrd="0" parTransId="{74204C01-8F6E-487A-901C-B6BB918C21FA}" sibTransId="{86A1D73D-DB78-409C-8F37-1BDC1D839E4B}"/>
    <dgm:cxn modelId="{A6E96423-10F7-412C-ACE6-B6EDB0274DC9}" type="presOf" srcId="{9D226BD7-B43D-4B96-9E6C-833606BD054C}" destId="{5C8F2257-0460-4DF9-B8EA-43137FA1A2C1}" srcOrd="1" destOrd="0" presId="urn:microsoft.com/office/officeart/2005/8/layout/hierarchy2"/>
    <dgm:cxn modelId="{73BF94D8-5F03-41CF-95D0-D51F16BD1381}" srcId="{1C9FC9FB-8C55-4606-B7D7-4FC5DEDFF48E}" destId="{E13988B0-AC9D-4845-8DBA-4FD0D07213B2}" srcOrd="4" destOrd="0" parTransId="{99BE5B99-BC17-4740-BB5C-80B72C30BDDC}" sibTransId="{86260EBB-D5CA-4690-A2EA-879FE7DA04D4}"/>
    <dgm:cxn modelId="{2ECED907-8C82-4B7C-828F-AE2E83943CC9}" type="presOf" srcId="{9F1464FB-B9A7-4B62-A5A2-A9FD5E471D37}" destId="{C69982F7-99AE-4164-BF46-F7D8449905C7}" srcOrd="0" destOrd="0" presId="urn:microsoft.com/office/officeart/2005/8/layout/hierarchy2"/>
    <dgm:cxn modelId="{5FE55075-D4AB-465E-B1F1-849A08341BCD}" srcId="{4FD34CD6-78C8-46F1-9BA2-6101DA7D4817}" destId="{F8765090-79A3-4B36-90D4-BBA88CDCF21D}" srcOrd="2" destOrd="0" parTransId="{9D226BD7-B43D-4B96-9E6C-833606BD054C}" sibTransId="{9D6EBA66-B9A4-4702-B208-24F261E2933F}"/>
    <dgm:cxn modelId="{F5C49666-4A14-49C6-B5FE-4016DF197137}" type="presOf" srcId="{74204C01-8F6E-487A-901C-B6BB918C21FA}" destId="{A6227962-2F34-49CA-888B-5B4A86AF0541}" srcOrd="0" destOrd="0" presId="urn:microsoft.com/office/officeart/2005/8/layout/hierarchy2"/>
    <dgm:cxn modelId="{255719DB-5357-497D-88EE-BE5F683AA301}" type="presOf" srcId="{6ED3E534-CA66-446C-8A04-03AF402C56F8}" destId="{CF3B6779-F959-4B4A-8389-C88213709947}" srcOrd="0" destOrd="0" presId="urn:microsoft.com/office/officeart/2005/8/layout/hierarchy2"/>
    <dgm:cxn modelId="{FFD7CA6A-879E-4465-89FD-563B0662283B}" type="presOf" srcId="{A28CE0F0-3601-4EB3-B925-5D412ADF794D}" destId="{6A1DDDF6-A5AD-4BF2-9509-11794B1265A8}" srcOrd="0" destOrd="0" presId="urn:microsoft.com/office/officeart/2005/8/layout/hierarchy2"/>
    <dgm:cxn modelId="{05506774-C287-440A-8355-1036957B8942}" srcId="{1C9FC9FB-8C55-4606-B7D7-4FC5DEDFF48E}" destId="{A5BA9173-5ECA-4C3E-8BB0-B12AFC170EB7}" srcOrd="1" destOrd="0" parTransId="{D668543F-E79B-45E9-AE82-43BB9ACC1F4B}" sibTransId="{A7B960F9-0355-40EC-A310-3E409FC47EB1}"/>
    <dgm:cxn modelId="{68C17E2F-6072-4905-BA53-B114382AA58B}" type="presOf" srcId="{7A8B050F-8316-404C-AC4B-89D15B1E4C5F}" destId="{9336DEEC-9730-4C04-AB82-91C050B68B9E}" srcOrd="1" destOrd="0" presId="urn:microsoft.com/office/officeart/2005/8/layout/hierarchy2"/>
    <dgm:cxn modelId="{848598FB-93C0-497D-96EA-FE4395CD28DB}" type="presOf" srcId="{364EFC88-CCF6-45E7-A9F8-8921B8C147C5}" destId="{AA6DCBC6-58C7-4323-B4F5-4AC9ED5D54E3}" srcOrd="0" destOrd="0" presId="urn:microsoft.com/office/officeart/2005/8/layout/hierarchy2"/>
    <dgm:cxn modelId="{9E0C2DC8-F3C9-4FBE-B5E9-A1D708D76162}" type="presOf" srcId="{6ED3E534-CA66-446C-8A04-03AF402C56F8}" destId="{EC23069F-C50D-410A-B612-C958EE337CC5}" srcOrd="1" destOrd="0" presId="urn:microsoft.com/office/officeart/2005/8/layout/hierarchy2"/>
    <dgm:cxn modelId="{9B371255-FD91-42B5-B1FC-E5F9B60F1A29}" type="presOf" srcId="{997833D1-4C3F-411E-BE3F-AF5625EFB96C}" destId="{01F81792-09EF-4E45-9A65-657228A724CA}" srcOrd="0" destOrd="0" presId="urn:microsoft.com/office/officeart/2005/8/layout/hierarchy2"/>
    <dgm:cxn modelId="{EA9788F2-0DE1-48B0-AE38-2A8D2B410D65}" srcId="{F8765090-79A3-4B36-90D4-BBA88CDCF21D}" destId="{8AF25946-257F-4424-BE4E-E9EF44549886}" srcOrd="1" destOrd="0" parTransId="{77019C40-03D1-4F78-890F-C747A22AEE2D}" sibTransId="{CA4CF3E9-AE94-4738-8663-BF680AC9DEEF}"/>
    <dgm:cxn modelId="{3EEED6CE-9435-4F65-9F63-58B650BD69B8}" type="presOf" srcId="{99BE5B99-BC17-4740-BB5C-80B72C30BDDC}" destId="{54E2D3CD-ECDF-4240-B382-489D71FFD9CB}" srcOrd="1" destOrd="0" presId="urn:microsoft.com/office/officeart/2005/8/layout/hierarchy2"/>
    <dgm:cxn modelId="{9EA9C849-CABB-4F41-85B2-8C5B7F444A96}" type="presOf" srcId="{1C9FC9FB-8C55-4606-B7D7-4FC5DEDFF48E}" destId="{5DD8E71A-BEF9-4145-9A30-34B557C21354}" srcOrd="0" destOrd="0" presId="urn:microsoft.com/office/officeart/2005/8/layout/hierarchy2"/>
    <dgm:cxn modelId="{F105856D-B402-427C-9AD5-A396E68CBECF}" type="presOf" srcId="{D9625B1B-D6D9-45CC-B41C-5959E1B8CD96}" destId="{92C91A4B-D82D-4276-9ED5-A5599C215F20}" srcOrd="0" destOrd="0" presId="urn:microsoft.com/office/officeart/2005/8/layout/hierarchy2"/>
    <dgm:cxn modelId="{144A0982-FA2E-4B64-AEE5-5AD620E14239}" type="presOf" srcId="{E70796CE-B085-4142-9E85-48F01455FE12}" destId="{5B53669D-FCF2-40C7-8B2D-F50E950BA3C9}" srcOrd="0" destOrd="0" presId="urn:microsoft.com/office/officeart/2005/8/layout/hierarchy2"/>
    <dgm:cxn modelId="{EC0286AC-5C53-4B84-A28F-2BA0C75F6C04}" type="presOf" srcId="{9F1464FB-B9A7-4B62-A5A2-A9FD5E471D37}" destId="{B16CDEA6-E50F-4149-A8BF-E87022DF2799}" srcOrd="1" destOrd="0" presId="urn:microsoft.com/office/officeart/2005/8/layout/hierarchy2"/>
    <dgm:cxn modelId="{392CAC4B-328B-4DAD-9B85-1AC05E49D768}" type="presOf" srcId="{B3D326EE-F617-414A-9892-F89067CEEE99}" destId="{9442AC76-407B-4931-8389-1992E31089FF}" srcOrd="1" destOrd="0" presId="urn:microsoft.com/office/officeart/2005/8/layout/hierarchy2"/>
    <dgm:cxn modelId="{F06B7173-B678-4CE9-BCFF-A99F0A98A625}" type="presOf" srcId="{77019C40-03D1-4F78-890F-C747A22AEE2D}" destId="{C9481ABE-2B98-4935-837D-A29F3550EA87}" srcOrd="0" destOrd="0" presId="urn:microsoft.com/office/officeart/2005/8/layout/hierarchy2"/>
    <dgm:cxn modelId="{C6D0E8F4-3BAA-44DF-9A3F-F38BA72EBF3E}" type="presOf" srcId="{A5BA9173-5ECA-4C3E-8BB0-B12AFC170EB7}" destId="{645D63F8-DFBF-4E3F-8BDE-65B5AF7D650A}" srcOrd="0" destOrd="0" presId="urn:microsoft.com/office/officeart/2005/8/layout/hierarchy2"/>
    <dgm:cxn modelId="{CD4E08E7-51B4-4628-AEA5-F1BD55609F05}" srcId="{83377FDF-A9C0-44BD-86E5-AB013E906905}" destId="{158F9F18-9527-47E7-82A9-894BFBCAD708}" srcOrd="4" destOrd="0" parTransId="{D9625B1B-D6D9-45CC-B41C-5959E1B8CD96}" sibTransId="{7A929F52-6553-4E23-98F4-3B8DAA122F44}"/>
    <dgm:cxn modelId="{11F669D3-A405-4C71-B57B-D8FFFDB47879}" type="presOf" srcId="{158F9F18-9527-47E7-82A9-894BFBCAD708}" destId="{71232FE9-27A1-4A2E-B56F-CABF94B83DB5}" srcOrd="0" destOrd="0" presId="urn:microsoft.com/office/officeart/2005/8/layout/hierarchy2"/>
    <dgm:cxn modelId="{29674872-AEE7-4ADF-B986-9755F6539014}" type="presOf" srcId="{D668543F-E79B-45E9-AE82-43BB9ACC1F4B}" destId="{AAB8CE0C-6517-4C1B-896D-1DE409A2864D}" srcOrd="1" destOrd="0" presId="urn:microsoft.com/office/officeart/2005/8/layout/hierarchy2"/>
    <dgm:cxn modelId="{3EC134AD-4ABC-4079-AF32-C345B0AA91E9}" type="presOf" srcId="{FC68B8F4-04A9-475F-9096-6A6632AA3CF6}" destId="{2638F07B-8BD8-4344-A7E7-E451B0229A64}" srcOrd="0" destOrd="0" presId="urn:microsoft.com/office/officeart/2005/8/layout/hierarchy2"/>
    <dgm:cxn modelId="{FC608C6A-D729-424E-AC43-246AB8470752}" type="presOf" srcId="{7D20FAC9-B4D2-4F25-9FF6-7DF0EC0F548B}" destId="{564CDB61-27C3-4630-99F9-A1B01918EB95}" srcOrd="1" destOrd="0" presId="urn:microsoft.com/office/officeart/2005/8/layout/hierarchy2"/>
    <dgm:cxn modelId="{175EE182-AEB1-4C4A-816A-8575C74A669D}" srcId="{1C9FC9FB-8C55-4606-B7D7-4FC5DEDFF48E}" destId="{E70796CE-B085-4142-9E85-48F01455FE12}" srcOrd="2" destOrd="0" parTransId="{7D20FAC9-B4D2-4F25-9FF6-7DF0EC0F548B}" sibTransId="{92A061A9-87AF-4163-B433-3DA29296A8DD}"/>
    <dgm:cxn modelId="{F70CFF61-A7F4-4450-922E-3B12C98E0666}" type="presOf" srcId="{65FFD4AB-F7A5-4C6A-9D1E-4CB819CDDEAE}" destId="{22A546A6-D671-4B2F-9769-67ECF16E0D6C}" srcOrd="1" destOrd="0" presId="urn:microsoft.com/office/officeart/2005/8/layout/hierarchy2"/>
    <dgm:cxn modelId="{4F0970C3-5F22-4C4D-A77B-1F29DA7BBF38}" type="presOf" srcId="{A2B79FB3-A38F-45CD-91D0-B760DFAEA861}" destId="{91C39992-F037-40EA-9903-A17B66F287CA}" srcOrd="0" destOrd="0" presId="urn:microsoft.com/office/officeart/2005/8/layout/hierarchy2"/>
    <dgm:cxn modelId="{C0C8D4FC-07C0-43B4-9A7C-AB7DABE87E50}" srcId="{F8765090-79A3-4B36-90D4-BBA88CDCF21D}" destId="{364EFC88-CCF6-45E7-A9F8-8921B8C147C5}" srcOrd="0" destOrd="0" parTransId="{411ADAC8-4506-4361-A3B1-37BD1901701D}" sibTransId="{9E59747B-A66F-499B-9F0C-51A5AFCE3C68}"/>
    <dgm:cxn modelId="{8372544D-7B04-40F4-AF83-BDD27C7CACCC}" type="presOf" srcId="{B3D326EE-F617-414A-9892-F89067CEEE99}" destId="{A7483D0B-0931-45CB-8BB4-89FE1B36859C}" srcOrd="0" destOrd="0" presId="urn:microsoft.com/office/officeart/2005/8/layout/hierarchy2"/>
    <dgm:cxn modelId="{28E3A2BE-212B-4C4E-9BEA-554B91B70C44}" srcId="{83377FDF-A9C0-44BD-86E5-AB013E906905}" destId="{80E0B3E6-4034-479C-AE5F-C9791DBB1044}" srcOrd="2" destOrd="0" parTransId="{0FAA11DB-CD65-4D7B-94EE-8DC386B2FE7F}" sibTransId="{A4AEB006-F2CA-41D2-B756-FEA9EE74C17F}"/>
    <dgm:cxn modelId="{4C79FC9D-A54A-4837-AAF5-3773BC66AD12}" srcId="{1C9FC9FB-8C55-4606-B7D7-4FC5DEDFF48E}" destId="{A28CE0F0-3601-4EB3-B925-5D412ADF794D}" srcOrd="3" destOrd="0" parTransId="{9F1464FB-B9A7-4B62-A5A2-A9FD5E471D37}" sibTransId="{7CAB05CE-6888-49D9-B048-1DB6BE1B4815}"/>
    <dgm:cxn modelId="{2F23E8EF-B1C8-40F0-9AA9-D56B4B365CD6}" type="presOf" srcId="{E6F3EFA5-29DC-4EE4-AA1D-225C871ABFE9}" destId="{ECFE3171-2CAC-4782-B102-9B0E2295C955}" srcOrd="0" destOrd="0" presId="urn:microsoft.com/office/officeart/2005/8/layout/hierarchy2"/>
    <dgm:cxn modelId="{1F2D8B66-DDAB-4A96-B0FB-30EEFED7D91B}" type="presOf" srcId="{2CD67DDB-0CAD-4A42-B4A5-8DECECC3D403}" destId="{5B87B532-5501-4C2F-9071-A08B7B70B991}" srcOrd="1" destOrd="0" presId="urn:microsoft.com/office/officeart/2005/8/layout/hierarchy2"/>
    <dgm:cxn modelId="{D920DD69-E963-4D43-9520-863A2350FE6B}" type="presOf" srcId="{411ADAC8-4506-4361-A3B1-37BD1901701D}" destId="{326EADD0-7246-4A05-9234-6B4239A89D53}" srcOrd="1" destOrd="0" presId="urn:microsoft.com/office/officeart/2005/8/layout/hierarchy2"/>
    <dgm:cxn modelId="{9755F607-60D3-44E5-B3DF-5BFFB333AD20}" type="presOf" srcId="{109F1F4A-FC17-4239-B4A7-1979C73DB341}" destId="{E805B566-3594-4FFA-BB9D-8E844C2D9CAA}" srcOrd="0" destOrd="0" presId="urn:microsoft.com/office/officeart/2005/8/layout/hierarchy2"/>
    <dgm:cxn modelId="{8A4ECFD8-9CA7-49C2-99E3-11AA249FA90F}" type="presOf" srcId="{109F1F4A-FC17-4239-B4A7-1979C73DB341}" destId="{251A6FAF-16A6-47FC-BC42-097CCABA16A5}" srcOrd="1" destOrd="0" presId="urn:microsoft.com/office/officeart/2005/8/layout/hierarchy2"/>
    <dgm:cxn modelId="{1735FF6D-19E6-4DEC-8840-35F45E352598}" srcId="{4FD34CD6-78C8-46F1-9BA2-6101DA7D4817}" destId="{1C9FC9FB-8C55-4606-B7D7-4FC5DEDFF48E}" srcOrd="1" destOrd="0" parTransId="{109F1F4A-FC17-4239-B4A7-1979C73DB341}" sibTransId="{A15AADDC-A911-4089-B773-6FA73A58E2F8}"/>
    <dgm:cxn modelId="{B24EA0BE-7946-4FDF-9F78-9D2E7B2495DC}" srcId="{83377FDF-A9C0-44BD-86E5-AB013E906905}" destId="{CD03A734-C00D-445F-A0DF-86E51F386839}" srcOrd="3" destOrd="0" parTransId="{B3D326EE-F617-414A-9892-F89067CEEE99}" sibTransId="{3FD9CE4D-153E-475D-B219-51718D1D2934}"/>
    <dgm:cxn modelId="{BF6970FD-D952-40D4-9855-30F89CB79CFE}" type="presOf" srcId="{F8765090-79A3-4B36-90D4-BBA88CDCF21D}" destId="{D528C708-057F-482B-A437-58FBFF7DDC39}" srcOrd="0" destOrd="0" presId="urn:microsoft.com/office/officeart/2005/8/layout/hierarchy2"/>
    <dgm:cxn modelId="{BF010162-544D-424B-8F85-507597B35AA0}" type="presOf" srcId="{65FFD4AB-F7A5-4C6A-9D1E-4CB819CDDEAE}" destId="{907772B5-62EC-471A-8353-E7209469E28B}" srcOrd="0" destOrd="0" presId="urn:microsoft.com/office/officeart/2005/8/layout/hierarchy2"/>
    <dgm:cxn modelId="{09EA2962-2D64-4490-B3E0-47DDA4F664F3}" type="presOf" srcId="{4FD34CD6-78C8-46F1-9BA2-6101DA7D4817}" destId="{081860D1-DD82-42E3-A23D-646FCF327B39}" srcOrd="0" destOrd="0" presId="urn:microsoft.com/office/officeart/2005/8/layout/hierarchy2"/>
    <dgm:cxn modelId="{16F398F2-3B2E-4003-B6DD-66CE0E862EBB}" srcId="{83377FDF-A9C0-44BD-86E5-AB013E906905}" destId="{CEEBFFFE-6CE6-43F8-BA21-2CA268495AC3}" srcOrd="1" destOrd="0" parTransId="{6ED3E534-CA66-446C-8A04-03AF402C56F8}" sibTransId="{40029467-7C6F-419C-A91B-502074D78AE0}"/>
    <dgm:cxn modelId="{6DDF1D9B-B70B-4B38-BF49-8ED9C3597D6A}" srcId="{F8765090-79A3-4B36-90D4-BBA88CDCF21D}" destId="{D1285CAC-22F2-4660-9A8A-6E1F388C19B3}" srcOrd="3" destOrd="0" parTransId="{2CD67DDB-0CAD-4A42-B4A5-8DECECC3D403}" sibTransId="{350DCA1B-7915-4DDF-8104-1D7486BD6CBE}"/>
    <dgm:cxn modelId="{50D2993C-CFD9-4C8D-B50F-22EDD8A4FEDA}" type="presOf" srcId="{83377FDF-A9C0-44BD-86E5-AB013E906905}" destId="{E5DF2D6F-5401-42C2-9FF4-68926D08E789}" srcOrd="0" destOrd="0" presId="urn:microsoft.com/office/officeart/2005/8/layout/hierarchy2"/>
    <dgm:cxn modelId="{C5EA2638-3F3E-4437-BF20-1DCFB0EA0C82}" type="presOf" srcId="{CEEBFFFE-6CE6-43F8-BA21-2CA268495AC3}" destId="{9FF5C475-3D36-4D73-8264-E35EEF273290}" srcOrd="0" destOrd="0" presId="urn:microsoft.com/office/officeart/2005/8/layout/hierarchy2"/>
    <dgm:cxn modelId="{F7B09803-7F96-413A-98E3-31CAB10FED7A}" type="presOf" srcId="{8AF25946-257F-4424-BE4E-E9EF44549886}" destId="{B824D543-C0A5-4C0C-A76D-4EAAD667A1A2}" srcOrd="0" destOrd="0" presId="urn:microsoft.com/office/officeart/2005/8/layout/hierarchy2"/>
    <dgm:cxn modelId="{7617639C-7FAE-4304-8AA6-89CE0ECCAE1A}" type="presOf" srcId="{0FAA11DB-CD65-4D7B-94EE-8DC386B2FE7F}" destId="{8F63E140-00EA-4BEF-A157-439ED409F901}" srcOrd="1" destOrd="0" presId="urn:microsoft.com/office/officeart/2005/8/layout/hierarchy2"/>
    <dgm:cxn modelId="{F2C68F99-50C2-45F8-9B7E-735F2CBD7A8D}" type="presOf" srcId="{77019C40-03D1-4F78-890F-C747A22AEE2D}" destId="{92D937CE-DC30-472D-8CE8-4E9C246331E2}" srcOrd="1" destOrd="0" presId="urn:microsoft.com/office/officeart/2005/8/layout/hierarchy2"/>
    <dgm:cxn modelId="{23329EAF-A56E-4155-B9AD-C7405C4062EF}" type="presOf" srcId="{FC68B8F4-04A9-475F-9096-6A6632AA3CF6}" destId="{E5A09DE0-C6A8-409D-B675-62A12E174FBA}" srcOrd="1" destOrd="0" presId="urn:microsoft.com/office/officeart/2005/8/layout/hierarchy2"/>
    <dgm:cxn modelId="{707C2130-AC14-400D-A91B-547B91106549}" type="presOf" srcId="{2CD67DDB-0CAD-4A42-B4A5-8DECECC3D403}" destId="{73F7D17E-0BC7-4775-8B3A-D10485B2C08E}" srcOrd="0" destOrd="0" presId="urn:microsoft.com/office/officeart/2005/8/layout/hierarchy2"/>
    <dgm:cxn modelId="{9F3D84F1-5349-4740-AF29-6517FDEEB59A}" type="presOf" srcId="{3B298DE8-EC5A-4A7F-AAEA-99DB9FBA1E76}" destId="{1F84971B-D0D0-4E0C-A49B-02035C881E55}" srcOrd="0" destOrd="0" presId="urn:microsoft.com/office/officeart/2005/8/layout/hierarchy2"/>
    <dgm:cxn modelId="{FC9D70ED-A374-438B-BADC-917AC55BF8C9}" srcId="{1C9FC9FB-8C55-4606-B7D7-4FC5DEDFF48E}" destId="{792FC44F-C4EF-419C-ACA9-883C76DB911A}" srcOrd="0" destOrd="0" parTransId="{7A8B050F-8316-404C-AC4B-89D15B1E4C5F}" sibTransId="{BC7E2468-4A46-4925-BE06-6B4C3E604A45}"/>
    <dgm:cxn modelId="{DFE8FFF1-D73C-4B49-98F3-10AA48C2ABE7}" type="presOf" srcId="{7A8B050F-8316-404C-AC4B-89D15B1E4C5F}" destId="{E0860A58-9EDA-4E57-BA5F-40DA3A4C522D}" srcOrd="0" destOrd="0" presId="urn:microsoft.com/office/officeart/2005/8/layout/hierarchy2"/>
    <dgm:cxn modelId="{D1C4C2E9-A6B4-46B5-829C-546E191407DE}" type="presOf" srcId="{D9625B1B-D6D9-45CC-B41C-5959E1B8CD96}" destId="{F4C966B0-1008-41CE-A30F-0A7C7572BF4B}" srcOrd="1" destOrd="0" presId="urn:microsoft.com/office/officeart/2005/8/layout/hierarchy2"/>
    <dgm:cxn modelId="{93888577-6C18-4C89-80CA-226BC6D5E402}" type="presOf" srcId="{D668543F-E79B-45E9-AE82-43BB9ACC1F4B}" destId="{4A54F0F0-04A0-45EE-9532-DE7649FF5E57}" srcOrd="0" destOrd="0" presId="urn:microsoft.com/office/officeart/2005/8/layout/hierarchy2"/>
    <dgm:cxn modelId="{48D1EA7D-987F-4D85-8A13-5D9F51B0DE88}" type="presOf" srcId="{D1285CAC-22F2-4660-9A8A-6E1F388C19B3}" destId="{E490A15F-3298-406C-814C-C134EC29A3E9}" srcOrd="0" destOrd="0" presId="urn:microsoft.com/office/officeart/2005/8/layout/hierarchy2"/>
    <dgm:cxn modelId="{93996C39-6FF6-4093-97E1-30E873F79489}" type="presOf" srcId="{C1A6A60F-FF52-43D0-B330-285FA8D8CB8A}" destId="{5B77540F-7A53-4D54-8D57-9951448B3522}" srcOrd="0" destOrd="0" presId="urn:microsoft.com/office/officeart/2005/8/layout/hierarchy2"/>
    <dgm:cxn modelId="{CEDF822B-7218-46A1-9AB2-1A88D08405A9}" type="presOf" srcId="{74204C01-8F6E-487A-901C-B6BB918C21FA}" destId="{B22808C8-FDA4-4491-A215-41EA001CC707}" srcOrd="1" destOrd="0" presId="urn:microsoft.com/office/officeart/2005/8/layout/hierarchy2"/>
    <dgm:cxn modelId="{B7D17CD7-D4D3-4E27-83AE-AA29CEF0E174}" srcId="{C1A6A60F-FF52-43D0-B330-285FA8D8CB8A}" destId="{4FD34CD6-78C8-46F1-9BA2-6101DA7D4817}" srcOrd="0" destOrd="0" parTransId="{925D46D1-6A13-49AB-8F7C-636726241C6F}" sibTransId="{806912CB-F1EC-42E0-B3A6-47B8EDC5095B}"/>
    <dgm:cxn modelId="{C8C72278-DA66-40DF-B72E-6A68F1EAFF0D}" type="presOf" srcId="{3B298DE8-EC5A-4A7F-AAEA-99DB9FBA1E76}" destId="{DD4501FA-C944-483E-8A34-CED967239C25}" srcOrd="1" destOrd="0" presId="urn:microsoft.com/office/officeart/2005/8/layout/hierarchy2"/>
    <dgm:cxn modelId="{219FB2E6-2E3E-43FB-9768-1BF432DE3F5B}" srcId="{83377FDF-A9C0-44BD-86E5-AB013E906905}" destId="{A2B79FB3-A38F-45CD-91D0-B760DFAEA861}" srcOrd="0" destOrd="0" parTransId="{FC68B8F4-04A9-475F-9096-6A6632AA3CF6}" sibTransId="{AF1A532B-CE99-48DA-BC73-CF51E9F56AAA}"/>
    <dgm:cxn modelId="{52BED0B0-1169-447A-A579-D4C91AA94BAF}" type="presOf" srcId="{7D20FAC9-B4D2-4F25-9FF6-7DF0EC0F548B}" destId="{03D51AEF-4177-4EBC-972E-C3E5D8F2CC78}" srcOrd="0" destOrd="0" presId="urn:microsoft.com/office/officeart/2005/8/layout/hierarchy2"/>
    <dgm:cxn modelId="{08E5DE82-40EB-4A1C-BF56-E2B6EF52A37D}" type="presOf" srcId="{99BE5B99-BC17-4740-BB5C-80B72C30BDDC}" destId="{61279A83-5DFD-40C4-A29B-90E26B515656}" srcOrd="0" destOrd="0" presId="urn:microsoft.com/office/officeart/2005/8/layout/hierarchy2"/>
    <dgm:cxn modelId="{DEB3D8E3-C358-4CFC-B4A0-4C8B368DB7AC}" type="presOf" srcId="{792FC44F-C4EF-419C-ACA9-883C76DB911A}" destId="{81769CF5-5F2C-485E-8F5D-1BB7EAF394CE}" srcOrd="0" destOrd="0" presId="urn:microsoft.com/office/officeart/2005/8/layout/hierarchy2"/>
    <dgm:cxn modelId="{76717936-5760-4344-A7FA-C369B58E0327}" type="presOf" srcId="{9D226BD7-B43D-4B96-9E6C-833606BD054C}" destId="{00E83446-A517-4361-B25F-BA5B890971C6}" srcOrd="0" destOrd="0" presId="urn:microsoft.com/office/officeart/2005/8/layout/hierarchy2"/>
    <dgm:cxn modelId="{DB04F76F-FDB7-4C95-9A62-3A2455955576}" type="presOf" srcId="{0FAA11DB-CD65-4D7B-94EE-8DC386B2FE7F}" destId="{566908FF-9BC1-4704-B005-5F6F86F9FF61}" srcOrd="0" destOrd="0" presId="urn:microsoft.com/office/officeart/2005/8/layout/hierarchy2"/>
    <dgm:cxn modelId="{C35D792A-1B49-4745-AA3C-DB734871E1A4}" type="presOf" srcId="{411ADAC8-4506-4361-A3B1-37BD1901701D}" destId="{DABA40BB-8F0C-47D6-B888-463F82AC3659}" srcOrd="0" destOrd="0" presId="urn:microsoft.com/office/officeart/2005/8/layout/hierarchy2"/>
    <dgm:cxn modelId="{490363D5-213F-4E0C-9FD6-8E7D2D492421}" type="presParOf" srcId="{5B77540F-7A53-4D54-8D57-9951448B3522}" destId="{D39675F0-71E5-46DD-88C7-1B1B6C612E67}" srcOrd="0" destOrd="0" presId="urn:microsoft.com/office/officeart/2005/8/layout/hierarchy2"/>
    <dgm:cxn modelId="{DFC4B8DB-47D5-4DC5-9E01-7FAC9061DA19}" type="presParOf" srcId="{D39675F0-71E5-46DD-88C7-1B1B6C612E67}" destId="{081860D1-DD82-42E3-A23D-646FCF327B39}" srcOrd="0" destOrd="0" presId="urn:microsoft.com/office/officeart/2005/8/layout/hierarchy2"/>
    <dgm:cxn modelId="{C9D24563-7B10-4234-870E-D4BDE7499E0A}" type="presParOf" srcId="{D39675F0-71E5-46DD-88C7-1B1B6C612E67}" destId="{B3E63D63-66AF-411C-8239-3431420C5ED0}" srcOrd="1" destOrd="0" presId="urn:microsoft.com/office/officeart/2005/8/layout/hierarchy2"/>
    <dgm:cxn modelId="{6F03D939-581D-43DC-8563-E461D35EACEB}" type="presParOf" srcId="{B3E63D63-66AF-411C-8239-3431420C5ED0}" destId="{907772B5-62EC-471A-8353-E7209469E28B}" srcOrd="0" destOrd="0" presId="urn:microsoft.com/office/officeart/2005/8/layout/hierarchy2"/>
    <dgm:cxn modelId="{2A06D862-9B21-411B-A9CC-70C902F51369}" type="presParOf" srcId="{907772B5-62EC-471A-8353-E7209469E28B}" destId="{22A546A6-D671-4B2F-9769-67ECF16E0D6C}" srcOrd="0" destOrd="0" presId="urn:microsoft.com/office/officeart/2005/8/layout/hierarchy2"/>
    <dgm:cxn modelId="{A673C056-EFF0-4FAA-A30E-B0CD849A7F83}" type="presParOf" srcId="{B3E63D63-66AF-411C-8239-3431420C5ED0}" destId="{659B0651-E7B7-41EB-BC14-DA1FD872F5D2}" srcOrd="1" destOrd="0" presId="urn:microsoft.com/office/officeart/2005/8/layout/hierarchy2"/>
    <dgm:cxn modelId="{1C9668F6-E177-40B4-8BA8-0DEBDF43B4AF}" type="presParOf" srcId="{659B0651-E7B7-41EB-BC14-DA1FD872F5D2}" destId="{E5DF2D6F-5401-42C2-9FF4-68926D08E789}" srcOrd="0" destOrd="0" presId="urn:microsoft.com/office/officeart/2005/8/layout/hierarchy2"/>
    <dgm:cxn modelId="{36504BC7-C7D8-40E2-863A-0BCAD5D38197}" type="presParOf" srcId="{659B0651-E7B7-41EB-BC14-DA1FD872F5D2}" destId="{83141EB9-8095-4C86-B109-F80954CF902F}" srcOrd="1" destOrd="0" presId="urn:microsoft.com/office/officeart/2005/8/layout/hierarchy2"/>
    <dgm:cxn modelId="{7BE2C70D-B7CF-46D9-B46D-36328AE04732}" type="presParOf" srcId="{83141EB9-8095-4C86-B109-F80954CF902F}" destId="{2638F07B-8BD8-4344-A7E7-E451B0229A64}" srcOrd="0" destOrd="0" presId="urn:microsoft.com/office/officeart/2005/8/layout/hierarchy2"/>
    <dgm:cxn modelId="{8E239D82-E757-43F7-8F9B-27E1DCA9AA29}" type="presParOf" srcId="{2638F07B-8BD8-4344-A7E7-E451B0229A64}" destId="{E5A09DE0-C6A8-409D-B675-62A12E174FBA}" srcOrd="0" destOrd="0" presId="urn:microsoft.com/office/officeart/2005/8/layout/hierarchy2"/>
    <dgm:cxn modelId="{3F2C78BD-CAA4-4349-923D-BE6F49635EE1}" type="presParOf" srcId="{83141EB9-8095-4C86-B109-F80954CF902F}" destId="{A3932298-52BA-4F8A-B862-BBC6B2695088}" srcOrd="1" destOrd="0" presId="urn:microsoft.com/office/officeart/2005/8/layout/hierarchy2"/>
    <dgm:cxn modelId="{813E1AF7-91D5-4641-902F-9E60444CED2D}" type="presParOf" srcId="{A3932298-52BA-4F8A-B862-BBC6B2695088}" destId="{91C39992-F037-40EA-9903-A17B66F287CA}" srcOrd="0" destOrd="0" presId="urn:microsoft.com/office/officeart/2005/8/layout/hierarchy2"/>
    <dgm:cxn modelId="{F3B55216-A384-419E-B78C-1C4C76822FFA}" type="presParOf" srcId="{A3932298-52BA-4F8A-B862-BBC6B2695088}" destId="{8D82E9E7-F29C-4E66-9941-920F61661CC4}" srcOrd="1" destOrd="0" presId="urn:microsoft.com/office/officeart/2005/8/layout/hierarchy2"/>
    <dgm:cxn modelId="{4C67E7E8-4083-4429-BE22-E9B9D93A76FC}" type="presParOf" srcId="{83141EB9-8095-4C86-B109-F80954CF902F}" destId="{CF3B6779-F959-4B4A-8389-C88213709947}" srcOrd="2" destOrd="0" presId="urn:microsoft.com/office/officeart/2005/8/layout/hierarchy2"/>
    <dgm:cxn modelId="{82D5E345-66F7-49A3-97AE-E73128C5DF6B}" type="presParOf" srcId="{CF3B6779-F959-4B4A-8389-C88213709947}" destId="{EC23069F-C50D-410A-B612-C958EE337CC5}" srcOrd="0" destOrd="0" presId="urn:microsoft.com/office/officeart/2005/8/layout/hierarchy2"/>
    <dgm:cxn modelId="{53E599B1-BDB0-4093-AEA0-931A098F0B58}" type="presParOf" srcId="{83141EB9-8095-4C86-B109-F80954CF902F}" destId="{6085AE21-9975-45F1-9DEB-F8A88B2F0315}" srcOrd="3" destOrd="0" presId="urn:microsoft.com/office/officeart/2005/8/layout/hierarchy2"/>
    <dgm:cxn modelId="{EB5595D2-2E3B-473B-9642-8B7680351AEE}" type="presParOf" srcId="{6085AE21-9975-45F1-9DEB-F8A88B2F0315}" destId="{9FF5C475-3D36-4D73-8264-E35EEF273290}" srcOrd="0" destOrd="0" presId="urn:microsoft.com/office/officeart/2005/8/layout/hierarchy2"/>
    <dgm:cxn modelId="{CD058824-79E8-4A8A-BF81-BC32ACC3291F}" type="presParOf" srcId="{6085AE21-9975-45F1-9DEB-F8A88B2F0315}" destId="{BC0A6181-E056-40A7-B034-F54C93AAA13B}" srcOrd="1" destOrd="0" presId="urn:microsoft.com/office/officeart/2005/8/layout/hierarchy2"/>
    <dgm:cxn modelId="{C7CBE968-0D2F-4659-91AD-8A942208801A}" type="presParOf" srcId="{83141EB9-8095-4C86-B109-F80954CF902F}" destId="{566908FF-9BC1-4704-B005-5F6F86F9FF61}" srcOrd="4" destOrd="0" presId="urn:microsoft.com/office/officeart/2005/8/layout/hierarchy2"/>
    <dgm:cxn modelId="{782A732D-D0F2-4AE4-8118-1E435B841AAE}" type="presParOf" srcId="{566908FF-9BC1-4704-B005-5F6F86F9FF61}" destId="{8F63E140-00EA-4BEF-A157-439ED409F901}" srcOrd="0" destOrd="0" presId="urn:microsoft.com/office/officeart/2005/8/layout/hierarchy2"/>
    <dgm:cxn modelId="{AD2CF6AD-182C-4AED-A64B-A436A8BB601D}" type="presParOf" srcId="{83141EB9-8095-4C86-B109-F80954CF902F}" destId="{44E737F7-B9B8-4A9A-B375-80842D87E45F}" srcOrd="5" destOrd="0" presId="urn:microsoft.com/office/officeart/2005/8/layout/hierarchy2"/>
    <dgm:cxn modelId="{B3D91C95-7EBD-4FD6-823C-C0A2AD9B19B4}" type="presParOf" srcId="{44E737F7-B9B8-4A9A-B375-80842D87E45F}" destId="{23944937-138C-41D5-BBF1-1B0DF912009D}" srcOrd="0" destOrd="0" presId="urn:microsoft.com/office/officeart/2005/8/layout/hierarchy2"/>
    <dgm:cxn modelId="{F0233E29-27F0-47A0-92BA-753AE1AE0F31}" type="presParOf" srcId="{44E737F7-B9B8-4A9A-B375-80842D87E45F}" destId="{E259B3E5-A23C-49B6-B969-55463C4AD2B8}" srcOrd="1" destOrd="0" presId="urn:microsoft.com/office/officeart/2005/8/layout/hierarchy2"/>
    <dgm:cxn modelId="{6F8CF8C1-64D0-457A-B3D5-8A4C38294662}" type="presParOf" srcId="{83141EB9-8095-4C86-B109-F80954CF902F}" destId="{A7483D0B-0931-45CB-8BB4-89FE1B36859C}" srcOrd="6" destOrd="0" presId="urn:microsoft.com/office/officeart/2005/8/layout/hierarchy2"/>
    <dgm:cxn modelId="{E31E6DC6-D80E-4AB5-A72B-CEF6C821685D}" type="presParOf" srcId="{A7483D0B-0931-45CB-8BB4-89FE1B36859C}" destId="{9442AC76-407B-4931-8389-1992E31089FF}" srcOrd="0" destOrd="0" presId="urn:microsoft.com/office/officeart/2005/8/layout/hierarchy2"/>
    <dgm:cxn modelId="{534047F1-B423-41D8-A386-C684CB1D3099}" type="presParOf" srcId="{83141EB9-8095-4C86-B109-F80954CF902F}" destId="{AC5B6826-E211-468C-815C-1C0E73ED9BFF}" srcOrd="7" destOrd="0" presId="urn:microsoft.com/office/officeart/2005/8/layout/hierarchy2"/>
    <dgm:cxn modelId="{32E433F6-94AF-4D8A-9BA5-5DBC64DF9FE9}" type="presParOf" srcId="{AC5B6826-E211-468C-815C-1C0E73ED9BFF}" destId="{3EC7321B-7E92-4518-BD58-DD53A4AF5176}" srcOrd="0" destOrd="0" presId="urn:microsoft.com/office/officeart/2005/8/layout/hierarchy2"/>
    <dgm:cxn modelId="{0371304D-4C94-4F49-B140-3A75A041B4F4}" type="presParOf" srcId="{AC5B6826-E211-468C-815C-1C0E73ED9BFF}" destId="{7F985003-4710-4911-9305-78B138BE4F8C}" srcOrd="1" destOrd="0" presId="urn:microsoft.com/office/officeart/2005/8/layout/hierarchy2"/>
    <dgm:cxn modelId="{45E411C2-5315-4817-AA5C-6E7A7D760772}" type="presParOf" srcId="{83141EB9-8095-4C86-B109-F80954CF902F}" destId="{92C91A4B-D82D-4276-9ED5-A5599C215F20}" srcOrd="8" destOrd="0" presId="urn:microsoft.com/office/officeart/2005/8/layout/hierarchy2"/>
    <dgm:cxn modelId="{FAEA9B1C-229A-487E-91AA-051197534673}" type="presParOf" srcId="{92C91A4B-D82D-4276-9ED5-A5599C215F20}" destId="{F4C966B0-1008-41CE-A30F-0A7C7572BF4B}" srcOrd="0" destOrd="0" presId="urn:microsoft.com/office/officeart/2005/8/layout/hierarchy2"/>
    <dgm:cxn modelId="{4EDF89D3-FF73-4EF7-891B-4F8D3666934F}" type="presParOf" srcId="{83141EB9-8095-4C86-B109-F80954CF902F}" destId="{0DBB5D51-C077-4732-BF58-2CB56C01AEA3}" srcOrd="9" destOrd="0" presId="urn:microsoft.com/office/officeart/2005/8/layout/hierarchy2"/>
    <dgm:cxn modelId="{F782E508-1A88-4072-8632-BDB15832A1A0}" type="presParOf" srcId="{0DBB5D51-C077-4732-BF58-2CB56C01AEA3}" destId="{71232FE9-27A1-4A2E-B56F-CABF94B83DB5}" srcOrd="0" destOrd="0" presId="urn:microsoft.com/office/officeart/2005/8/layout/hierarchy2"/>
    <dgm:cxn modelId="{B5FCBB6F-6DFC-4FC3-91D5-ED2ED2B81ABC}" type="presParOf" srcId="{0DBB5D51-C077-4732-BF58-2CB56C01AEA3}" destId="{ECEBFC01-D231-46E6-AF57-2407832FA2BE}" srcOrd="1" destOrd="0" presId="urn:microsoft.com/office/officeart/2005/8/layout/hierarchy2"/>
    <dgm:cxn modelId="{812DDA62-145B-4152-B89E-E625091021E1}" type="presParOf" srcId="{B3E63D63-66AF-411C-8239-3431420C5ED0}" destId="{E805B566-3594-4FFA-BB9D-8E844C2D9CAA}" srcOrd="2" destOrd="0" presId="urn:microsoft.com/office/officeart/2005/8/layout/hierarchy2"/>
    <dgm:cxn modelId="{10D23607-241D-43F9-B958-2C85BA66D7BA}" type="presParOf" srcId="{E805B566-3594-4FFA-BB9D-8E844C2D9CAA}" destId="{251A6FAF-16A6-47FC-BC42-097CCABA16A5}" srcOrd="0" destOrd="0" presId="urn:microsoft.com/office/officeart/2005/8/layout/hierarchy2"/>
    <dgm:cxn modelId="{E7558DFB-53B3-4EE6-80C0-6A1BE8059BA5}" type="presParOf" srcId="{B3E63D63-66AF-411C-8239-3431420C5ED0}" destId="{213255CF-5969-438C-85D8-8C7964B522C8}" srcOrd="3" destOrd="0" presId="urn:microsoft.com/office/officeart/2005/8/layout/hierarchy2"/>
    <dgm:cxn modelId="{4788D4A9-DCA3-4B09-B4C2-235D7869476E}" type="presParOf" srcId="{213255CF-5969-438C-85D8-8C7964B522C8}" destId="{5DD8E71A-BEF9-4145-9A30-34B557C21354}" srcOrd="0" destOrd="0" presId="urn:microsoft.com/office/officeart/2005/8/layout/hierarchy2"/>
    <dgm:cxn modelId="{54011F75-BB28-4151-A89A-3E6504707070}" type="presParOf" srcId="{213255CF-5969-438C-85D8-8C7964B522C8}" destId="{9062F16D-7CDC-445C-8186-C291D318C583}" srcOrd="1" destOrd="0" presId="urn:microsoft.com/office/officeart/2005/8/layout/hierarchy2"/>
    <dgm:cxn modelId="{C37E0915-1735-4D2A-BD30-6929B0E4DFC5}" type="presParOf" srcId="{9062F16D-7CDC-445C-8186-C291D318C583}" destId="{E0860A58-9EDA-4E57-BA5F-40DA3A4C522D}" srcOrd="0" destOrd="0" presId="urn:microsoft.com/office/officeart/2005/8/layout/hierarchy2"/>
    <dgm:cxn modelId="{17CB4380-5EDA-429E-8392-65B663584D83}" type="presParOf" srcId="{E0860A58-9EDA-4E57-BA5F-40DA3A4C522D}" destId="{9336DEEC-9730-4C04-AB82-91C050B68B9E}" srcOrd="0" destOrd="0" presId="urn:microsoft.com/office/officeart/2005/8/layout/hierarchy2"/>
    <dgm:cxn modelId="{66723E26-571F-4D20-AFD2-596965483344}" type="presParOf" srcId="{9062F16D-7CDC-445C-8186-C291D318C583}" destId="{AA8524E7-F91A-4038-BED9-B41BA369F5CC}" srcOrd="1" destOrd="0" presId="urn:microsoft.com/office/officeart/2005/8/layout/hierarchy2"/>
    <dgm:cxn modelId="{1B0C4FEB-38AD-4CCE-82B7-AAB1E3088499}" type="presParOf" srcId="{AA8524E7-F91A-4038-BED9-B41BA369F5CC}" destId="{81769CF5-5F2C-485E-8F5D-1BB7EAF394CE}" srcOrd="0" destOrd="0" presId="urn:microsoft.com/office/officeart/2005/8/layout/hierarchy2"/>
    <dgm:cxn modelId="{890A1BF3-181A-4B51-BE09-9F4B1E89DDE4}" type="presParOf" srcId="{AA8524E7-F91A-4038-BED9-B41BA369F5CC}" destId="{4D680776-0E08-4553-814C-CF62929C8355}" srcOrd="1" destOrd="0" presId="urn:microsoft.com/office/officeart/2005/8/layout/hierarchy2"/>
    <dgm:cxn modelId="{B868504E-63BC-435F-8CCA-4CFC4A0C234D}" type="presParOf" srcId="{9062F16D-7CDC-445C-8186-C291D318C583}" destId="{4A54F0F0-04A0-45EE-9532-DE7649FF5E57}" srcOrd="2" destOrd="0" presId="urn:microsoft.com/office/officeart/2005/8/layout/hierarchy2"/>
    <dgm:cxn modelId="{1976C792-241F-4459-AD2E-D57F88AFBBEF}" type="presParOf" srcId="{4A54F0F0-04A0-45EE-9532-DE7649FF5E57}" destId="{AAB8CE0C-6517-4C1B-896D-1DE409A2864D}" srcOrd="0" destOrd="0" presId="urn:microsoft.com/office/officeart/2005/8/layout/hierarchy2"/>
    <dgm:cxn modelId="{CB9344C6-4A6E-4530-8AC6-62127A300E7D}" type="presParOf" srcId="{9062F16D-7CDC-445C-8186-C291D318C583}" destId="{736CB467-865D-49EA-9A51-089FA1A3F73C}" srcOrd="3" destOrd="0" presId="urn:microsoft.com/office/officeart/2005/8/layout/hierarchy2"/>
    <dgm:cxn modelId="{833041E6-7056-4929-8B9C-A01FB282D2FD}" type="presParOf" srcId="{736CB467-865D-49EA-9A51-089FA1A3F73C}" destId="{645D63F8-DFBF-4E3F-8BDE-65B5AF7D650A}" srcOrd="0" destOrd="0" presId="urn:microsoft.com/office/officeart/2005/8/layout/hierarchy2"/>
    <dgm:cxn modelId="{28B6E773-81E8-40E7-B1D3-22841D066A82}" type="presParOf" srcId="{736CB467-865D-49EA-9A51-089FA1A3F73C}" destId="{9C4E8675-D238-4C13-9032-94D52521DE44}" srcOrd="1" destOrd="0" presId="urn:microsoft.com/office/officeart/2005/8/layout/hierarchy2"/>
    <dgm:cxn modelId="{E95D516E-72A6-4905-8E7B-5771AE06572A}" type="presParOf" srcId="{9062F16D-7CDC-445C-8186-C291D318C583}" destId="{03D51AEF-4177-4EBC-972E-C3E5D8F2CC78}" srcOrd="4" destOrd="0" presId="urn:microsoft.com/office/officeart/2005/8/layout/hierarchy2"/>
    <dgm:cxn modelId="{6C1A595B-A9E8-4375-A724-0A686E672C7A}" type="presParOf" srcId="{03D51AEF-4177-4EBC-972E-C3E5D8F2CC78}" destId="{564CDB61-27C3-4630-99F9-A1B01918EB95}" srcOrd="0" destOrd="0" presId="urn:microsoft.com/office/officeart/2005/8/layout/hierarchy2"/>
    <dgm:cxn modelId="{250496AF-6E03-49E1-A8A6-3D09B185366E}" type="presParOf" srcId="{9062F16D-7CDC-445C-8186-C291D318C583}" destId="{72E57461-4DA4-4600-BD83-83FCEB836B71}" srcOrd="5" destOrd="0" presId="urn:microsoft.com/office/officeart/2005/8/layout/hierarchy2"/>
    <dgm:cxn modelId="{4EB6C9E8-3D66-48B1-ABF1-977EC691030D}" type="presParOf" srcId="{72E57461-4DA4-4600-BD83-83FCEB836B71}" destId="{5B53669D-FCF2-40C7-8B2D-F50E950BA3C9}" srcOrd="0" destOrd="0" presId="urn:microsoft.com/office/officeart/2005/8/layout/hierarchy2"/>
    <dgm:cxn modelId="{E4FAF9E1-7F99-44D5-AF9A-9CB6ED0B6548}" type="presParOf" srcId="{72E57461-4DA4-4600-BD83-83FCEB836B71}" destId="{A325BE1C-9ED1-41C1-8FD0-0ABDEE86C379}" srcOrd="1" destOrd="0" presId="urn:microsoft.com/office/officeart/2005/8/layout/hierarchy2"/>
    <dgm:cxn modelId="{2C9E167B-BD31-4986-BC83-1209FC825657}" type="presParOf" srcId="{9062F16D-7CDC-445C-8186-C291D318C583}" destId="{C69982F7-99AE-4164-BF46-F7D8449905C7}" srcOrd="6" destOrd="0" presId="urn:microsoft.com/office/officeart/2005/8/layout/hierarchy2"/>
    <dgm:cxn modelId="{96DCE05B-3608-4B37-8628-F66A9A7AA83E}" type="presParOf" srcId="{C69982F7-99AE-4164-BF46-F7D8449905C7}" destId="{B16CDEA6-E50F-4149-A8BF-E87022DF2799}" srcOrd="0" destOrd="0" presId="urn:microsoft.com/office/officeart/2005/8/layout/hierarchy2"/>
    <dgm:cxn modelId="{18FA06D8-40F3-481B-9BA5-C87761214AE2}" type="presParOf" srcId="{9062F16D-7CDC-445C-8186-C291D318C583}" destId="{472DA44E-3D15-4CAB-AC10-66D4D30AF734}" srcOrd="7" destOrd="0" presId="urn:microsoft.com/office/officeart/2005/8/layout/hierarchy2"/>
    <dgm:cxn modelId="{37AB8EF4-25A9-43EC-96D4-A31A995C269B}" type="presParOf" srcId="{472DA44E-3D15-4CAB-AC10-66D4D30AF734}" destId="{6A1DDDF6-A5AD-4BF2-9509-11794B1265A8}" srcOrd="0" destOrd="0" presId="urn:microsoft.com/office/officeart/2005/8/layout/hierarchy2"/>
    <dgm:cxn modelId="{26A24B11-56D3-4553-AB46-E8F4CC36867C}" type="presParOf" srcId="{472DA44E-3D15-4CAB-AC10-66D4D30AF734}" destId="{F7FFF4F3-50F2-4640-9D5A-2819549B0867}" srcOrd="1" destOrd="0" presId="urn:microsoft.com/office/officeart/2005/8/layout/hierarchy2"/>
    <dgm:cxn modelId="{D1BDC30B-4860-4B55-8B01-39AECFD367BF}" type="presParOf" srcId="{9062F16D-7CDC-445C-8186-C291D318C583}" destId="{61279A83-5DFD-40C4-A29B-90E26B515656}" srcOrd="8" destOrd="0" presId="urn:microsoft.com/office/officeart/2005/8/layout/hierarchy2"/>
    <dgm:cxn modelId="{F5587CAB-2393-4FB6-95D4-76A68B84B908}" type="presParOf" srcId="{61279A83-5DFD-40C4-A29B-90E26B515656}" destId="{54E2D3CD-ECDF-4240-B382-489D71FFD9CB}" srcOrd="0" destOrd="0" presId="urn:microsoft.com/office/officeart/2005/8/layout/hierarchy2"/>
    <dgm:cxn modelId="{63ACD5E3-694E-47E6-A60A-5A75B4503756}" type="presParOf" srcId="{9062F16D-7CDC-445C-8186-C291D318C583}" destId="{BD94AA22-969A-4B43-BB43-766B28EA29FF}" srcOrd="9" destOrd="0" presId="urn:microsoft.com/office/officeart/2005/8/layout/hierarchy2"/>
    <dgm:cxn modelId="{002340AE-9C30-45FF-BAB4-76065031373C}" type="presParOf" srcId="{BD94AA22-969A-4B43-BB43-766B28EA29FF}" destId="{870311D8-AE5C-4B36-8A46-B775ABBACE7F}" srcOrd="0" destOrd="0" presId="urn:microsoft.com/office/officeart/2005/8/layout/hierarchy2"/>
    <dgm:cxn modelId="{263BAD67-FDBC-434F-95B6-4CBAA8F00A1E}" type="presParOf" srcId="{BD94AA22-969A-4B43-BB43-766B28EA29FF}" destId="{0B64FACB-CFCA-479C-A0CA-A004A69B38DA}" srcOrd="1" destOrd="0" presId="urn:microsoft.com/office/officeart/2005/8/layout/hierarchy2"/>
    <dgm:cxn modelId="{E6143B54-89CE-42E7-A170-7CEA5DEBFDF5}" type="presParOf" srcId="{B3E63D63-66AF-411C-8239-3431420C5ED0}" destId="{00E83446-A517-4361-B25F-BA5B890971C6}" srcOrd="4" destOrd="0" presId="urn:microsoft.com/office/officeart/2005/8/layout/hierarchy2"/>
    <dgm:cxn modelId="{DF010715-7AA1-4CC0-98F9-32C96B96972B}" type="presParOf" srcId="{00E83446-A517-4361-B25F-BA5B890971C6}" destId="{5C8F2257-0460-4DF9-B8EA-43137FA1A2C1}" srcOrd="0" destOrd="0" presId="urn:microsoft.com/office/officeart/2005/8/layout/hierarchy2"/>
    <dgm:cxn modelId="{19369457-5168-4B08-AC9A-AD5CB5CCA17F}" type="presParOf" srcId="{B3E63D63-66AF-411C-8239-3431420C5ED0}" destId="{A715F737-232A-4779-809A-BF1FCBB88319}" srcOrd="5" destOrd="0" presId="urn:microsoft.com/office/officeart/2005/8/layout/hierarchy2"/>
    <dgm:cxn modelId="{2BD468D1-D095-483E-A52B-3779C0C39958}" type="presParOf" srcId="{A715F737-232A-4779-809A-BF1FCBB88319}" destId="{D528C708-057F-482B-A437-58FBFF7DDC39}" srcOrd="0" destOrd="0" presId="urn:microsoft.com/office/officeart/2005/8/layout/hierarchy2"/>
    <dgm:cxn modelId="{4A5BAE4B-6E9F-40C1-B2CC-46937C4D4AF6}" type="presParOf" srcId="{A715F737-232A-4779-809A-BF1FCBB88319}" destId="{053B5589-5F6F-445E-95AB-591D0B09A929}" srcOrd="1" destOrd="0" presId="urn:microsoft.com/office/officeart/2005/8/layout/hierarchy2"/>
    <dgm:cxn modelId="{EE4CDD64-B292-41C6-911D-29C4BDD700D4}" type="presParOf" srcId="{053B5589-5F6F-445E-95AB-591D0B09A929}" destId="{DABA40BB-8F0C-47D6-B888-463F82AC3659}" srcOrd="0" destOrd="0" presId="urn:microsoft.com/office/officeart/2005/8/layout/hierarchy2"/>
    <dgm:cxn modelId="{9FBE8402-6BEC-4D52-BB63-D958A3D7CE69}" type="presParOf" srcId="{DABA40BB-8F0C-47D6-B888-463F82AC3659}" destId="{326EADD0-7246-4A05-9234-6B4239A89D53}" srcOrd="0" destOrd="0" presId="urn:microsoft.com/office/officeart/2005/8/layout/hierarchy2"/>
    <dgm:cxn modelId="{A709FCFE-FF20-4068-958A-FA08B1F081E6}" type="presParOf" srcId="{053B5589-5F6F-445E-95AB-591D0B09A929}" destId="{BE7388A0-1F8F-4884-A194-6ACA08B6A051}" srcOrd="1" destOrd="0" presId="urn:microsoft.com/office/officeart/2005/8/layout/hierarchy2"/>
    <dgm:cxn modelId="{C2DCC2BB-5709-4012-A905-A0547792F9A2}" type="presParOf" srcId="{BE7388A0-1F8F-4884-A194-6ACA08B6A051}" destId="{AA6DCBC6-58C7-4323-B4F5-4AC9ED5D54E3}" srcOrd="0" destOrd="0" presId="urn:microsoft.com/office/officeart/2005/8/layout/hierarchy2"/>
    <dgm:cxn modelId="{9A95C924-B064-455D-AEF6-E166D7533D33}" type="presParOf" srcId="{BE7388A0-1F8F-4884-A194-6ACA08B6A051}" destId="{20FB7CE1-4A2B-4EFD-8B53-BF6B4B65FD17}" srcOrd="1" destOrd="0" presId="urn:microsoft.com/office/officeart/2005/8/layout/hierarchy2"/>
    <dgm:cxn modelId="{FCD41874-4341-499F-B27C-659FF2316E1F}" type="presParOf" srcId="{053B5589-5F6F-445E-95AB-591D0B09A929}" destId="{C9481ABE-2B98-4935-837D-A29F3550EA87}" srcOrd="2" destOrd="0" presId="urn:microsoft.com/office/officeart/2005/8/layout/hierarchy2"/>
    <dgm:cxn modelId="{1604D1F7-4859-4E2F-A7B8-16B909D4F00B}" type="presParOf" srcId="{C9481ABE-2B98-4935-837D-A29F3550EA87}" destId="{92D937CE-DC30-472D-8CE8-4E9C246331E2}" srcOrd="0" destOrd="0" presId="urn:microsoft.com/office/officeart/2005/8/layout/hierarchy2"/>
    <dgm:cxn modelId="{6FADDB6D-66C2-4FD9-A0F2-A9A84CB782F4}" type="presParOf" srcId="{053B5589-5F6F-445E-95AB-591D0B09A929}" destId="{9BBCFAFD-6E4D-46F9-ABEC-1726CA12CB9D}" srcOrd="3" destOrd="0" presId="urn:microsoft.com/office/officeart/2005/8/layout/hierarchy2"/>
    <dgm:cxn modelId="{5C8F9907-A4E3-4C43-85F2-2AF458059EC2}" type="presParOf" srcId="{9BBCFAFD-6E4D-46F9-ABEC-1726CA12CB9D}" destId="{B824D543-C0A5-4C0C-A76D-4EAAD667A1A2}" srcOrd="0" destOrd="0" presId="urn:microsoft.com/office/officeart/2005/8/layout/hierarchy2"/>
    <dgm:cxn modelId="{E3419335-8374-437E-96CC-0EB5C061E34C}" type="presParOf" srcId="{9BBCFAFD-6E4D-46F9-ABEC-1726CA12CB9D}" destId="{06CD012E-150F-4C5F-B410-D60037D00F5A}" srcOrd="1" destOrd="0" presId="urn:microsoft.com/office/officeart/2005/8/layout/hierarchy2"/>
    <dgm:cxn modelId="{9A20F7B0-01D0-4B58-A476-168CEF946A50}" type="presParOf" srcId="{053B5589-5F6F-445E-95AB-591D0B09A929}" destId="{1F84971B-D0D0-4E0C-A49B-02035C881E55}" srcOrd="4" destOrd="0" presId="urn:microsoft.com/office/officeart/2005/8/layout/hierarchy2"/>
    <dgm:cxn modelId="{15210D54-8C95-4F30-99D4-031B87C11297}" type="presParOf" srcId="{1F84971B-D0D0-4E0C-A49B-02035C881E55}" destId="{DD4501FA-C944-483E-8A34-CED967239C25}" srcOrd="0" destOrd="0" presId="urn:microsoft.com/office/officeart/2005/8/layout/hierarchy2"/>
    <dgm:cxn modelId="{1ED8A7D0-8C06-4043-9D33-0B0FF57CDC90}" type="presParOf" srcId="{053B5589-5F6F-445E-95AB-591D0B09A929}" destId="{E4DEA0CE-5D3E-4C99-A76A-8005C46D1D8B}" srcOrd="5" destOrd="0" presId="urn:microsoft.com/office/officeart/2005/8/layout/hierarchy2"/>
    <dgm:cxn modelId="{D3DEBD5E-F2F4-4AD2-8DAA-55DBABFA88DF}" type="presParOf" srcId="{E4DEA0CE-5D3E-4C99-A76A-8005C46D1D8B}" destId="{ECFE3171-2CAC-4782-B102-9B0E2295C955}" srcOrd="0" destOrd="0" presId="urn:microsoft.com/office/officeart/2005/8/layout/hierarchy2"/>
    <dgm:cxn modelId="{16C8737C-D6FD-4073-B6B1-C881CB077F6A}" type="presParOf" srcId="{E4DEA0CE-5D3E-4C99-A76A-8005C46D1D8B}" destId="{0B649A7D-936A-499B-9345-59E2EF64E24F}" srcOrd="1" destOrd="0" presId="urn:microsoft.com/office/officeart/2005/8/layout/hierarchy2"/>
    <dgm:cxn modelId="{318330D8-FB82-4EDA-9E79-2CE3A96FEF9B}" type="presParOf" srcId="{053B5589-5F6F-445E-95AB-591D0B09A929}" destId="{73F7D17E-0BC7-4775-8B3A-D10485B2C08E}" srcOrd="6" destOrd="0" presId="urn:microsoft.com/office/officeart/2005/8/layout/hierarchy2"/>
    <dgm:cxn modelId="{94C3DDE9-F370-496D-8C39-5986E77C428C}" type="presParOf" srcId="{73F7D17E-0BC7-4775-8B3A-D10485B2C08E}" destId="{5B87B532-5501-4C2F-9071-A08B7B70B991}" srcOrd="0" destOrd="0" presId="urn:microsoft.com/office/officeart/2005/8/layout/hierarchy2"/>
    <dgm:cxn modelId="{A3BCF75A-D953-4FC1-8063-11AE85489973}" type="presParOf" srcId="{053B5589-5F6F-445E-95AB-591D0B09A929}" destId="{49460F1F-9B46-440D-96E4-16BC4F9E8B29}" srcOrd="7" destOrd="0" presId="urn:microsoft.com/office/officeart/2005/8/layout/hierarchy2"/>
    <dgm:cxn modelId="{69326999-7AEE-4B9E-AFEB-657BDD27E427}" type="presParOf" srcId="{49460F1F-9B46-440D-96E4-16BC4F9E8B29}" destId="{E490A15F-3298-406C-814C-C134EC29A3E9}" srcOrd="0" destOrd="0" presId="urn:microsoft.com/office/officeart/2005/8/layout/hierarchy2"/>
    <dgm:cxn modelId="{B2EF66A8-E142-44AE-9A37-42B2DDB41EC5}" type="presParOf" srcId="{49460F1F-9B46-440D-96E4-16BC4F9E8B29}" destId="{5A85A874-BDAF-4953-A2A5-54471601E3EE}" srcOrd="1" destOrd="0" presId="urn:microsoft.com/office/officeart/2005/8/layout/hierarchy2"/>
    <dgm:cxn modelId="{FE51D290-D3F5-4584-9D5C-D006D9716603}" type="presParOf" srcId="{053B5589-5F6F-445E-95AB-591D0B09A929}" destId="{A6227962-2F34-49CA-888B-5B4A86AF0541}" srcOrd="8" destOrd="0" presId="urn:microsoft.com/office/officeart/2005/8/layout/hierarchy2"/>
    <dgm:cxn modelId="{FF9696BA-C7F6-4809-B4B9-E34E88BC3332}" type="presParOf" srcId="{A6227962-2F34-49CA-888B-5B4A86AF0541}" destId="{B22808C8-FDA4-4491-A215-41EA001CC707}" srcOrd="0" destOrd="0" presId="urn:microsoft.com/office/officeart/2005/8/layout/hierarchy2"/>
    <dgm:cxn modelId="{83053511-3A8F-4AD0-86D7-DE9893A248D2}" type="presParOf" srcId="{053B5589-5F6F-445E-95AB-591D0B09A929}" destId="{6A0E53F3-C3E0-4E5F-BA9F-BEFE1029C7DF}" srcOrd="9" destOrd="0" presId="urn:microsoft.com/office/officeart/2005/8/layout/hierarchy2"/>
    <dgm:cxn modelId="{E6E4AD59-3673-4E39-9820-7CE5D91E0F4F}" type="presParOf" srcId="{6A0E53F3-C3E0-4E5F-BA9F-BEFE1029C7DF}" destId="{01F81792-09EF-4E45-9A65-657228A724CA}" srcOrd="0" destOrd="0" presId="urn:microsoft.com/office/officeart/2005/8/layout/hierarchy2"/>
    <dgm:cxn modelId="{AABECD60-9313-4355-AEC7-F33CE78B529E}" type="presParOf" srcId="{6A0E53F3-C3E0-4E5F-BA9F-BEFE1029C7DF}" destId="{CEAD1B5A-06B0-4243-A908-091BC4A558F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1578EE-116E-4661-9062-F7E41D213603}" type="doc">
      <dgm:prSet loTypeId="urn:microsoft.com/office/officeart/2005/8/layout/radial1" loCatId="relationship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7046730-F9C0-4E27-B5AE-6E16C19A5B2B}" type="pres">
      <dgm:prSet presAssocID="{111578EE-116E-4661-9062-F7E41D21360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597366DE-0498-44EE-B174-6CCEC18A329E}" type="presOf" srcId="{111578EE-116E-4661-9062-F7E41D213603}" destId="{D7046730-F9C0-4E27-B5AE-6E16C19A5B2B}" srcOrd="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494BA23-0E92-400F-9CDD-3C9C55E9232C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718F27F5-9273-4BEA-AA20-00B81156185C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ru-RU" sz="1600" b="1" smtClean="0"/>
            <a:t>Расходы </a:t>
          </a:r>
        </a:p>
        <a:p>
          <a:r>
            <a:rPr lang="ru-RU" sz="1600" b="1" smtClean="0"/>
            <a:t>бюджета</a:t>
          </a:r>
          <a:endParaRPr lang="ru-RU" sz="1600" b="1" dirty="0"/>
        </a:p>
      </dgm:t>
    </dgm:pt>
    <dgm:pt modelId="{804F7AE3-FC17-4F4F-A9D6-283359058441}" type="parTrans" cxnId="{A6B64D10-9BE4-48CE-A61E-1A7BEFAFD0E6}">
      <dgm:prSet/>
      <dgm:spPr/>
      <dgm:t>
        <a:bodyPr/>
        <a:lstStyle/>
        <a:p>
          <a:endParaRPr lang="ru-RU" sz="1100" b="1">
            <a:solidFill>
              <a:schemeClr val="tx1"/>
            </a:solidFill>
          </a:endParaRPr>
        </a:p>
      </dgm:t>
    </dgm:pt>
    <dgm:pt modelId="{BB403B6C-D54C-4CA0-AD8D-7BB40291F568}" type="sibTrans" cxnId="{A6B64D10-9BE4-48CE-A61E-1A7BEFAFD0E6}">
      <dgm:prSet/>
      <dgm:spPr/>
      <dgm:t>
        <a:bodyPr/>
        <a:lstStyle/>
        <a:p>
          <a:endParaRPr lang="ru-RU" sz="1100" b="1">
            <a:solidFill>
              <a:schemeClr val="tx1"/>
            </a:solidFill>
          </a:endParaRPr>
        </a:p>
      </dgm:t>
    </dgm:pt>
    <dgm:pt modelId="{58A02C08-757F-4088-A202-F8904344C638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ru-RU" sz="1100" b="1" dirty="0" smtClean="0"/>
            <a:t>ОБЩЕГОСУДАРСТВЕННЫЕ ВОПРОСЫ</a:t>
          </a:r>
          <a:endParaRPr lang="ru-RU" sz="1100" b="1" dirty="0"/>
        </a:p>
      </dgm:t>
    </dgm:pt>
    <dgm:pt modelId="{13BD1365-626C-4E45-96F2-71687ED56F8B}" type="parTrans" cxnId="{470D8CDF-E0FB-4781-B76C-5C4909587A6F}">
      <dgm:prSet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ru-RU" sz="1100" b="1">
            <a:solidFill>
              <a:schemeClr val="tx1"/>
            </a:solidFill>
          </a:endParaRPr>
        </a:p>
      </dgm:t>
    </dgm:pt>
    <dgm:pt modelId="{6F5C09FD-A70A-4639-876E-A5A622CC4F1B}" type="sibTrans" cxnId="{470D8CDF-E0FB-4781-B76C-5C4909587A6F}">
      <dgm:prSet/>
      <dgm:spPr/>
      <dgm:t>
        <a:bodyPr/>
        <a:lstStyle/>
        <a:p>
          <a:endParaRPr lang="ru-RU" sz="1100" b="1">
            <a:solidFill>
              <a:schemeClr val="tx1"/>
            </a:solidFill>
          </a:endParaRPr>
        </a:p>
      </dgm:t>
    </dgm:pt>
    <dgm:pt modelId="{7C2CABA9-82C2-414C-99C1-ECF390D1CFDA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ru-RU" sz="1100" b="1" dirty="0" smtClean="0"/>
            <a:t>НАЦИОНАЛЬНАЯ БЕЗОПАСНОСТЬ  И ПРАВООХРАНИТЕЛЬНАЯ ДЕЯТЕЛЬНОСТЬ</a:t>
          </a:r>
          <a:endParaRPr lang="ru-RU" sz="1100" b="1" dirty="0"/>
        </a:p>
      </dgm:t>
    </dgm:pt>
    <dgm:pt modelId="{BBCE0683-9F42-44B4-A698-890486444032}" type="parTrans" cxnId="{1363CCFB-E1EF-42FE-BA34-1D2A3E20DD2D}">
      <dgm:prSet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ru-RU" sz="1100" b="1">
            <a:solidFill>
              <a:schemeClr val="tx1"/>
            </a:solidFill>
          </a:endParaRPr>
        </a:p>
      </dgm:t>
    </dgm:pt>
    <dgm:pt modelId="{7BA0E49F-47CD-407E-A346-C8902B951289}" type="sibTrans" cxnId="{1363CCFB-E1EF-42FE-BA34-1D2A3E20DD2D}">
      <dgm:prSet/>
      <dgm:spPr/>
      <dgm:t>
        <a:bodyPr/>
        <a:lstStyle/>
        <a:p>
          <a:endParaRPr lang="ru-RU" sz="1100" b="1">
            <a:solidFill>
              <a:schemeClr val="tx1"/>
            </a:solidFill>
          </a:endParaRPr>
        </a:p>
      </dgm:t>
    </dgm:pt>
    <dgm:pt modelId="{870C79EF-FC4C-42A2-BD0B-9B4B2E86D376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ru-RU" sz="1100" b="1" dirty="0" smtClean="0"/>
            <a:t>СОЦИАЛЬНАЯ ПОЛИТИКА</a:t>
          </a:r>
          <a:endParaRPr lang="ru-RU" sz="1100" b="1" dirty="0"/>
        </a:p>
      </dgm:t>
    </dgm:pt>
    <dgm:pt modelId="{B5C9F619-692E-4DBE-8996-58A5CF6B8215}" type="parTrans" cxnId="{58CCA803-A2D8-48CF-8DF7-841EDED57475}">
      <dgm:prSet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ru-RU" sz="1100" b="1">
            <a:solidFill>
              <a:schemeClr val="tx1"/>
            </a:solidFill>
          </a:endParaRPr>
        </a:p>
      </dgm:t>
    </dgm:pt>
    <dgm:pt modelId="{9147A566-23C3-49F6-B70A-67BD55C0A87E}" type="sibTrans" cxnId="{58CCA803-A2D8-48CF-8DF7-841EDED57475}">
      <dgm:prSet/>
      <dgm:spPr/>
      <dgm:t>
        <a:bodyPr/>
        <a:lstStyle/>
        <a:p>
          <a:endParaRPr lang="ru-RU" sz="1100" b="1">
            <a:solidFill>
              <a:schemeClr val="tx1"/>
            </a:solidFill>
          </a:endParaRPr>
        </a:p>
      </dgm:t>
    </dgm:pt>
    <dgm:pt modelId="{EBDA3266-0CEE-4AF2-BB24-0E170893687B}">
      <dgm:prSet custT="1"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ru-RU" sz="1100" b="1" dirty="0" smtClean="0"/>
            <a:t>НАЦИОНАЛЬНАЯ ОБОРОНА</a:t>
          </a:r>
          <a:endParaRPr lang="ru-RU" sz="1100" b="1" dirty="0"/>
        </a:p>
      </dgm:t>
    </dgm:pt>
    <dgm:pt modelId="{8458BEE1-84E9-404A-8820-4771C071E4B7}" type="parTrans" cxnId="{A551C552-3EAB-404C-84AF-E6E04C988385}">
      <dgm:prSet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ru-RU" sz="1100" b="1">
            <a:solidFill>
              <a:schemeClr val="tx1"/>
            </a:solidFill>
          </a:endParaRPr>
        </a:p>
      </dgm:t>
    </dgm:pt>
    <dgm:pt modelId="{5F4FF2FC-D222-4843-B60D-8E9C10BB240D}" type="sibTrans" cxnId="{A551C552-3EAB-404C-84AF-E6E04C988385}">
      <dgm:prSet/>
      <dgm:spPr/>
      <dgm:t>
        <a:bodyPr/>
        <a:lstStyle/>
        <a:p>
          <a:endParaRPr lang="ru-RU" sz="1100" b="1">
            <a:solidFill>
              <a:schemeClr val="tx1"/>
            </a:solidFill>
          </a:endParaRPr>
        </a:p>
      </dgm:t>
    </dgm:pt>
    <dgm:pt modelId="{2AE0B6CF-618C-47D0-8AB3-7BD9B94FEDD1}">
      <dgm:prSet custT="1"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ru-RU" sz="1100" b="1" dirty="0" smtClean="0"/>
            <a:t>НАЦИОНАЛЬНАЯ ЭКОНОМИКА</a:t>
          </a:r>
          <a:endParaRPr lang="ru-RU" sz="1100" b="1" dirty="0"/>
        </a:p>
      </dgm:t>
    </dgm:pt>
    <dgm:pt modelId="{8A2AA000-D42A-4307-B139-4AD785D46FA6}" type="parTrans" cxnId="{8383197C-8B40-4B8E-83AA-1D02EE3E2AFA}">
      <dgm:prSet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ru-RU" sz="1100" b="1">
            <a:solidFill>
              <a:schemeClr val="tx1"/>
            </a:solidFill>
          </a:endParaRPr>
        </a:p>
      </dgm:t>
    </dgm:pt>
    <dgm:pt modelId="{ADB9B4B3-B617-4FC2-90EB-AE896780FD4C}" type="sibTrans" cxnId="{8383197C-8B40-4B8E-83AA-1D02EE3E2AFA}">
      <dgm:prSet/>
      <dgm:spPr/>
      <dgm:t>
        <a:bodyPr/>
        <a:lstStyle/>
        <a:p>
          <a:endParaRPr lang="ru-RU" sz="1100" b="1">
            <a:solidFill>
              <a:schemeClr val="tx1"/>
            </a:solidFill>
          </a:endParaRPr>
        </a:p>
      </dgm:t>
    </dgm:pt>
    <dgm:pt modelId="{F51E186D-473B-469F-B2F5-BFB35F230805}">
      <dgm:prSet custT="1"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ru-RU" sz="1100" b="1" dirty="0" smtClean="0"/>
            <a:t> ОБСЛУЖИВАНИЕ ГОСУДАРСТВЕННОГО И МУНИЦИПАЛЬНОГО ДОЛГА</a:t>
          </a:r>
          <a:endParaRPr lang="ru-RU" sz="1100" b="1" dirty="0"/>
        </a:p>
      </dgm:t>
    </dgm:pt>
    <dgm:pt modelId="{037BD481-6040-4469-895A-90645D423DAE}" type="parTrans" cxnId="{AFC60A14-4DAC-4DBA-BADE-6DFEB0C2D395}">
      <dgm:prSet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ru-RU" sz="1100" b="1">
            <a:solidFill>
              <a:schemeClr val="tx1"/>
            </a:solidFill>
          </a:endParaRPr>
        </a:p>
      </dgm:t>
    </dgm:pt>
    <dgm:pt modelId="{E726A619-86FE-4703-8557-DE63B9240109}" type="sibTrans" cxnId="{AFC60A14-4DAC-4DBA-BADE-6DFEB0C2D395}">
      <dgm:prSet/>
      <dgm:spPr/>
      <dgm:t>
        <a:bodyPr/>
        <a:lstStyle/>
        <a:p>
          <a:endParaRPr lang="ru-RU" sz="1100" b="1">
            <a:solidFill>
              <a:schemeClr val="tx1"/>
            </a:solidFill>
          </a:endParaRPr>
        </a:p>
      </dgm:t>
    </dgm:pt>
    <dgm:pt modelId="{2F548B27-ACD7-4DB2-96FA-69C0F0847B51}">
      <dgm:prSet custT="1"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ru-RU" sz="1100" b="1" dirty="0" smtClean="0"/>
            <a:t>ФИЗИЧЕСКАЯ КУЛЬТУРА И СПОРТ</a:t>
          </a:r>
          <a:endParaRPr lang="ru-RU" sz="1100" b="1" dirty="0"/>
        </a:p>
      </dgm:t>
    </dgm:pt>
    <dgm:pt modelId="{C184A42A-1C47-495A-AC67-4E6EA5B218A6}" type="parTrans" cxnId="{395187D2-EACE-446E-B8A3-CFCD13279C36}">
      <dgm:prSet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ru-RU" sz="1100" b="1">
            <a:solidFill>
              <a:schemeClr val="tx1"/>
            </a:solidFill>
          </a:endParaRPr>
        </a:p>
      </dgm:t>
    </dgm:pt>
    <dgm:pt modelId="{BB1B7FD5-D967-4C4B-BD42-8E94987B38A1}" type="sibTrans" cxnId="{395187D2-EACE-446E-B8A3-CFCD13279C36}">
      <dgm:prSet/>
      <dgm:spPr/>
      <dgm:t>
        <a:bodyPr/>
        <a:lstStyle/>
        <a:p>
          <a:endParaRPr lang="ru-RU" sz="1100" b="1">
            <a:solidFill>
              <a:schemeClr val="tx1"/>
            </a:solidFill>
          </a:endParaRPr>
        </a:p>
      </dgm:t>
    </dgm:pt>
    <dgm:pt modelId="{FAF1E3C3-1895-49AC-B5F7-99B51A7CDBEC}">
      <dgm:prSet custT="1"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ru-RU" sz="1100" b="1" dirty="0" smtClean="0"/>
            <a:t>КУЛЬТУРА, КИНЕМАТОГРАФИЯ</a:t>
          </a:r>
          <a:endParaRPr lang="ru-RU" sz="1100" b="1" dirty="0"/>
        </a:p>
      </dgm:t>
    </dgm:pt>
    <dgm:pt modelId="{617D8F47-F720-4417-B325-8A70641DB943}" type="parTrans" cxnId="{D1D64A8E-0D85-43EC-AB3A-469C06681BB2}">
      <dgm:prSet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ru-RU" sz="1100" b="1">
            <a:solidFill>
              <a:schemeClr val="tx1"/>
            </a:solidFill>
          </a:endParaRPr>
        </a:p>
      </dgm:t>
    </dgm:pt>
    <dgm:pt modelId="{868B2D62-3E2A-4D4A-9593-E8AD21A3E405}" type="sibTrans" cxnId="{D1D64A8E-0D85-43EC-AB3A-469C06681BB2}">
      <dgm:prSet/>
      <dgm:spPr/>
      <dgm:t>
        <a:bodyPr/>
        <a:lstStyle/>
        <a:p>
          <a:endParaRPr lang="ru-RU" sz="1100" b="1">
            <a:solidFill>
              <a:schemeClr val="tx1"/>
            </a:solidFill>
          </a:endParaRPr>
        </a:p>
      </dgm:t>
    </dgm:pt>
    <dgm:pt modelId="{F0A785D1-0A8D-442D-8C93-9EBCFFC244CB}">
      <dgm:prSet custT="1"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ru-RU" sz="1100" b="1" dirty="0" smtClean="0"/>
            <a:t>ОБРАЗОВАНИЕ</a:t>
          </a:r>
          <a:endParaRPr lang="ru-RU" sz="1100" b="1" dirty="0"/>
        </a:p>
      </dgm:t>
    </dgm:pt>
    <dgm:pt modelId="{89084BF5-751B-4B15-BAD8-A3DF28503C86}" type="parTrans" cxnId="{91C8DD47-7EB5-4716-BF72-71BABD142532}">
      <dgm:prSet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ru-RU" sz="1100" b="1">
            <a:solidFill>
              <a:schemeClr val="tx1"/>
            </a:solidFill>
          </a:endParaRPr>
        </a:p>
      </dgm:t>
    </dgm:pt>
    <dgm:pt modelId="{C4930431-8C60-4723-9BC0-F0B947706C70}" type="sibTrans" cxnId="{91C8DD47-7EB5-4716-BF72-71BABD142532}">
      <dgm:prSet/>
      <dgm:spPr/>
      <dgm:t>
        <a:bodyPr/>
        <a:lstStyle/>
        <a:p>
          <a:endParaRPr lang="ru-RU" sz="1100" b="1">
            <a:solidFill>
              <a:schemeClr val="tx1"/>
            </a:solidFill>
          </a:endParaRPr>
        </a:p>
      </dgm:t>
    </dgm:pt>
    <dgm:pt modelId="{24DC33E0-BAF5-463F-9B25-D1B584573CE4}">
      <dgm:prSet custT="1"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ru-RU" sz="1100" b="1" dirty="0" smtClean="0"/>
            <a:t>ЖИЛИЩНО-КОММУНАЛЬНОЕ ХОЗЯЙСТВО</a:t>
          </a:r>
          <a:endParaRPr lang="ru-RU" sz="1100" b="1" dirty="0"/>
        </a:p>
      </dgm:t>
    </dgm:pt>
    <dgm:pt modelId="{C9509042-AD95-43C5-B9AD-FF4C9219DDE7}" type="parTrans" cxnId="{8C312F42-1FF2-4414-A0A2-488B5DABB5E0}">
      <dgm:prSet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ru-RU" sz="1100" b="1">
            <a:solidFill>
              <a:schemeClr val="tx1"/>
            </a:solidFill>
          </a:endParaRPr>
        </a:p>
      </dgm:t>
    </dgm:pt>
    <dgm:pt modelId="{B900DA68-1736-40C3-B98D-959347CFC4EA}" type="sibTrans" cxnId="{8C312F42-1FF2-4414-A0A2-488B5DABB5E0}">
      <dgm:prSet/>
      <dgm:spPr/>
      <dgm:t>
        <a:bodyPr/>
        <a:lstStyle/>
        <a:p>
          <a:endParaRPr lang="ru-RU" sz="1100" b="1">
            <a:solidFill>
              <a:schemeClr val="tx1"/>
            </a:solidFill>
          </a:endParaRPr>
        </a:p>
      </dgm:t>
    </dgm:pt>
    <dgm:pt modelId="{189BD5B5-9023-4D68-90C4-FC6791D15903}">
      <dgm:prSet custT="1"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ru-RU" sz="1100" b="1" dirty="0" smtClean="0"/>
            <a:t>ОХРАНА ОКРУЖАЮЩЕЙ СРЕДЫ</a:t>
          </a:r>
          <a:endParaRPr lang="ru-RU" sz="1100" b="1" dirty="0"/>
        </a:p>
      </dgm:t>
    </dgm:pt>
    <dgm:pt modelId="{2081C41B-A704-4D4E-A413-B578AE3B29E1}" type="parTrans" cxnId="{73004725-3AD7-4F50-9B16-3E956B301B39}">
      <dgm:prSet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ru-RU" sz="1100" b="1">
            <a:solidFill>
              <a:schemeClr val="tx1"/>
            </a:solidFill>
          </a:endParaRPr>
        </a:p>
      </dgm:t>
    </dgm:pt>
    <dgm:pt modelId="{A9CAB184-478E-4DB3-9264-AB70FFEC843B}" type="sibTrans" cxnId="{73004725-3AD7-4F50-9B16-3E956B301B39}">
      <dgm:prSet/>
      <dgm:spPr/>
      <dgm:t>
        <a:bodyPr/>
        <a:lstStyle/>
        <a:p>
          <a:endParaRPr lang="ru-RU" sz="1100" b="1">
            <a:solidFill>
              <a:schemeClr val="tx1"/>
            </a:solidFill>
          </a:endParaRPr>
        </a:p>
      </dgm:t>
    </dgm:pt>
    <dgm:pt modelId="{8EA5042E-9C09-4DC5-A053-E0F72359A522}" type="pres">
      <dgm:prSet presAssocID="{B494BA23-0E92-400F-9CDD-3C9C55E9232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EF1343-C15D-4EAB-B35C-CFC0F25420FB}" type="pres">
      <dgm:prSet presAssocID="{718F27F5-9273-4BEA-AA20-00B81156185C}" presName="root1" presStyleCnt="0"/>
      <dgm:spPr/>
    </dgm:pt>
    <dgm:pt modelId="{179734A6-FE5C-4C9B-991A-B4F7918921C2}" type="pres">
      <dgm:prSet presAssocID="{718F27F5-9273-4BEA-AA20-00B81156185C}" presName="LevelOneTextNode" presStyleLbl="node0" presStyleIdx="0" presStyleCnt="1" custAng="5400000" custScaleX="191252" custScaleY="40499" custLinFactNeighborX="-27435" custLinFactNeighborY="-107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CF76E43-0689-4B9E-9D4F-44CF14161536}" type="pres">
      <dgm:prSet presAssocID="{718F27F5-9273-4BEA-AA20-00B81156185C}" presName="level2hierChild" presStyleCnt="0"/>
      <dgm:spPr/>
    </dgm:pt>
    <dgm:pt modelId="{8BC708B4-9061-439A-855E-C5F803149E0C}" type="pres">
      <dgm:prSet presAssocID="{13BD1365-626C-4E45-96F2-71687ED56F8B}" presName="conn2-1" presStyleLbl="parChTrans1D2" presStyleIdx="0" presStyleCnt="11"/>
      <dgm:spPr/>
      <dgm:t>
        <a:bodyPr/>
        <a:lstStyle/>
        <a:p>
          <a:endParaRPr lang="ru-RU"/>
        </a:p>
      </dgm:t>
    </dgm:pt>
    <dgm:pt modelId="{CBE08447-F610-4CCB-96A9-20072607E4DE}" type="pres">
      <dgm:prSet presAssocID="{13BD1365-626C-4E45-96F2-71687ED56F8B}" presName="connTx" presStyleLbl="parChTrans1D2" presStyleIdx="0" presStyleCnt="11"/>
      <dgm:spPr/>
      <dgm:t>
        <a:bodyPr/>
        <a:lstStyle/>
        <a:p>
          <a:endParaRPr lang="ru-RU"/>
        </a:p>
      </dgm:t>
    </dgm:pt>
    <dgm:pt modelId="{DCFBA3FE-6F1A-4EFF-8E26-EE117B2DC05C}" type="pres">
      <dgm:prSet presAssocID="{58A02C08-757F-4088-A202-F8904344C638}" presName="root2" presStyleCnt="0"/>
      <dgm:spPr/>
    </dgm:pt>
    <dgm:pt modelId="{24E446F1-D646-4AB3-A901-C456D509F1F5}" type="pres">
      <dgm:prSet presAssocID="{58A02C08-757F-4088-A202-F8904344C638}" presName="LevelTwoTextNode" presStyleLbl="node2" presStyleIdx="0" presStyleCnt="11" custScaleX="237085" custScaleY="54448" custLinFactNeighborX="11417" custLinFactNeighborY="-2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E33EF2-9BC4-4384-8C25-1B9133997CD3}" type="pres">
      <dgm:prSet presAssocID="{58A02C08-757F-4088-A202-F8904344C638}" presName="level3hierChild" presStyleCnt="0"/>
      <dgm:spPr/>
    </dgm:pt>
    <dgm:pt modelId="{854E3F1E-186D-453C-B348-E602EAAEF692}" type="pres">
      <dgm:prSet presAssocID="{BBCE0683-9F42-44B4-A698-890486444032}" presName="conn2-1" presStyleLbl="parChTrans1D2" presStyleIdx="1" presStyleCnt="11"/>
      <dgm:spPr/>
      <dgm:t>
        <a:bodyPr/>
        <a:lstStyle/>
        <a:p>
          <a:endParaRPr lang="ru-RU"/>
        </a:p>
      </dgm:t>
    </dgm:pt>
    <dgm:pt modelId="{80430B76-4258-41AB-A606-CA11DEB95AC7}" type="pres">
      <dgm:prSet presAssocID="{BBCE0683-9F42-44B4-A698-890486444032}" presName="connTx" presStyleLbl="parChTrans1D2" presStyleIdx="1" presStyleCnt="11"/>
      <dgm:spPr/>
      <dgm:t>
        <a:bodyPr/>
        <a:lstStyle/>
        <a:p>
          <a:endParaRPr lang="ru-RU"/>
        </a:p>
      </dgm:t>
    </dgm:pt>
    <dgm:pt modelId="{AFC55D18-F845-4D70-9A39-7E78577011E0}" type="pres">
      <dgm:prSet presAssocID="{7C2CABA9-82C2-414C-99C1-ECF390D1CFDA}" presName="root2" presStyleCnt="0"/>
      <dgm:spPr/>
    </dgm:pt>
    <dgm:pt modelId="{BF6518AF-4E23-4BD3-A362-7B92AC7992C0}" type="pres">
      <dgm:prSet presAssocID="{7C2CABA9-82C2-414C-99C1-ECF390D1CFDA}" presName="LevelTwoTextNode" presStyleLbl="node2" presStyleIdx="1" presStyleCnt="11" custScaleX="237032" custScaleY="47127" custLinFactNeighborX="11417" custLinFactNeighborY="818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81E73D1-C36E-455F-A202-0976444F873A}" type="pres">
      <dgm:prSet presAssocID="{7C2CABA9-82C2-414C-99C1-ECF390D1CFDA}" presName="level3hierChild" presStyleCnt="0"/>
      <dgm:spPr/>
    </dgm:pt>
    <dgm:pt modelId="{ED823240-72C4-4CC0-8318-3C0502ED0896}" type="pres">
      <dgm:prSet presAssocID="{8458BEE1-84E9-404A-8820-4771C071E4B7}" presName="conn2-1" presStyleLbl="parChTrans1D2" presStyleIdx="2" presStyleCnt="11"/>
      <dgm:spPr/>
      <dgm:t>
        <a:bodyPr/>
        <a:lstStyle/>
        <a:p>
          <a:endParaRPr lang="ru-RU"/>
        </a:p>
      </dgm:t>
    </dgm:pt>
    <dgm:pt modelId="{04345D86-8898-4B7B-ABA5-4C5320928514}" type="pres">
      <dgm:prSet presAssocID="{8458BEE1-84E9-404A-8820-4771C071E4B7}" presName="connTx" presStyleLbl="parChTrans1D2" presStyleIdx="2" presStyleCnt="11"/>
      <dgm:spPr/>
      <dgm:t>
        <a:bodyPr/>
        <a:lstStyle/>
        <a:p>
          <a:endParaRPr lang="ru-RU"/>
        </a:p>
      </dgm:t>
    </dgm:pt>
    <dgm:pt modelId="{5F780B1D-5805-47C3-AFA4-09BE8FEAFBB1}" type="pres">
      <dgm:prSet presAssocID="{EBDA3266-0CEE-4AF2-BB24-0E170893687B}" presName="root2" presStyleCnt="0"/>
      <dgm:spPr/>
    </dgm:pt>
    <dgm:pt modelId="{23C7DF29-037E-4A92-BFF6-55A62332BEA5}" type="pres">
      <dgm:prSet presAssocID="{EBDA3266-0CEE-4AF2-BB24-0E170893687B}" presName="LevelTwoTextNode" presStyleLbl="node2" presStyleIdx="2" presStyleCnt="11" custScaleX="237085" custScaleY="52280" custLinFactNeighborX="11417" custLinFactNeighborY="-662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1A68EE-5306-496F-85AC-A87233DFE2DB}" type="pres">
      <dgm:prSet presAssocID="{EBDA3266-0CEE-4AF2-BB24-0E170893687B}" presName="level3hierChild" presStyleCnt="0"/>
      <dgm:spPr/>
    </dgm:pt>
    <dgm:pt modelId="{99A66438-983F-4496-A89F-91E9CEC82445}" type="pres">
      <dgm:prSet presAssocID="{8A2AA000-D42A-4307-B139-4AD785D46FA6}" presName="conn2-1" presStyleLbl="parChTrans1D2" presStyleIdx="3" presStyleCnt="11"/>
      <dgm:spPr/>
      <dgm:t>
        <a:bodyPr/>
        <a:lstStyle/>
        <a:p>
          <a:endParaRPr lang="ru-RU"/>
        </a:p>
      </dgm:t>
    </dgm:pt>
    <dgm:pt modelId="{6A0A383B-4CC7-4295-8DC3-08710AB9EC31}" type="pres">
      <dgm:prSet presAssocID="{8A2AA000-D42A-4307-B139-4AD785D46FA6}" presName="connTx" presStyleLbl="parChTrans1D2" presStyleIdx="3" presStyleCnt="11"/>
      <dgm:spPr/>
      <dgm:t>
        <a:bodyPr/>
        <a:lstStyle/>
        <a:p>
          <a:endParaRPr lang="ru-RU"/>
        </a:p>
      </dgm:t>
    </dgm:pt>
    <dgm:pt modelId="{672F9ACB-2934-41D4-A22F-CE95F6FB8793}" type="pres">
      <dgm:prSet presAssocID="{2AE0B6CF-618C-47D0-8AB3-7BD9B94FEDD1}" presName="root2" presStyleCnt="0"/>
      <dgm:spPr/>
    </dgm:pt>
    <dgm:pt modelId="{F2B5B826-4425-43F1-A690-92431F17F504}" type="pres">
      <dgm:prSet presAssocID="{2AE0B6CF-618C-47D0-8AB3-7BD9B94FEDD1}" presName="LevelTwoTextNode" presStyleLbl="node2" presStyleIdx="3" presStyleCnt="11" custScaleX="240077" custScaleY="46278" custLinFactNeighborX="11417" custLinFactNeighborY="85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1D16BEC-67D3-4D9C-8ABF-B812D9251862}" type="pres">
      <dgm:prSet presAssocID="{2AE0B6CF-618C-47D0-8AB3-7BD9B94FEDD1}" presName="level3hierChild" presStyleCnt="0"/>
      <dgm:spPr/>
    </dgm:pt>
    <dgm:pt modelId="{9C2F80BF-9DC6-471C-8D37-63D8E5FF5E4A}" type="pres">
      <dgm:prSet presAssocID="{C9509042-AD95-43C5-B9AD-FF4C9219DDE7}" presName="conn2-1" presStyleLbl="parChTrans1D2" presStyleIdx="4" presStyleCnt="11"/>
      <dgm:spPr/>
      <dgm:t>
        <a:bodyPr/>
        <a:lstStyle/>
        <a:p>
          <a:endParaRPr lang="ru-RU"/>
        </a:p>
      </dgm:t>
    </dgm:pt>
    <dgm:pt modelId="{F5E7132C-B664-42BC-89F5-91D4512E4B47}" type="pres">
      <dgm:prSet presAssocID="{C9509042-AD95-43C5-B9AD-FF4C9219DDE7}" presName="connTx" presStyleLbl="parChTrans1D2" presStyleIdx="4" presStyleCnt="11"/>
      <dgm:spPr/>
      <dgm:t>
        <a:bodyPr/>
        <a:lstStyle/>
        <a:p>
          <a:endParaRPr lang="ru-RU"/>
        </a:p>
      </dgm:t>
    </dgm:pt>
    <dgm:pt modelId="{CF2B7958-0B8F-4DA4-A1E2-DE31EF4A75EF}" type="pres">
      <dgm:prSet presAssocID="{24DC33E0-BAF5-463F-9B25-D1B584573CE4}" presName="root2" presStyleCnt="0"/>
      <dgm:spPr/>
    </dgm:pt>
    <dgm:pt modelId="{9EF5868E-F8A0-4EF1-A989-FAEA95CCA1A1}" type="pres">
      <dgm:prSet presAssocID="{24DC33E0-BAF5-463F-9B25-D1B584573CE4}" presName="LevelTwoTextNode" presStyleLbl="node2" presStyleIdx="4" presStyleCnt="11" custScaleX="237494" custScaleY="50947" custLinFactNeighborX="11417" custLinFactNeighborY="37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FFD87A2-C1E8-4906-9456-CAE2BD5FE9BB}" type="pres">
      <dgm:prSet presAssocID="{24DC33E0-BAF5-463F-9B25-D1B584573CE4}" presName="level3hierChild" presStyleCnt="0"/>
      <dgm:spPr/>
    </dgm:pt>
    <dgm:pt modelId="{D8DC28E7-B055-4667-9F69-955AB133BC39}" type="pres">
      <dgm:prSet presAssocID="{2081C41B-A704-4D4E-A413-B578AE3B29E1}" presName="conn2-1" presStyleLbl="parChTrans1D2" presStyleIdx="5" presStyleCnt="11"/>
      <dgm:spPr/>
      <dgm:t>
        <a:bodyPr/>
        <a:lstStyle/>
        <a:p>
          <a:endParaRPr lang="ru-RU"/>
        </a:p>
      </dgm:t>
    </dgm:pt>
    <dgm:pt modelId="{DACFAB3A-85D1-4DE1-9AE6-00EF51432760}" type="pres">
      <dgm:prSet presAssocID="{2081C41B-A704-4D4E-A413-B578AE3B29E1}" presName="connTx" presStyleLbl="parChTrans1D2" presStyleIdx="5" presStyleCnt="11"/>
      <dgm:spPr/>
      <dgm:t>
        <a:bodyPr/>
        <a:lstStyle/>
        <a:p>
          <a:endParaRPr lang="ru-RU"/>
        </a:p>
      </dgm:t>
    </dgm:pt>
    <dgm:pt modelId="{91150450-8576-4E3E-A19E-0478F4A00434}" type="pres">
      <dgm:prSet presAssocID="{189BD5B5-9023-4D68-90C4-FC6791D15903}" presName="root2" presStyleCnt="0"/>
      <dgm:spPr/>
    </dgm:pt>
    <dgm:pt modelId="{06BD4A40-35BC-4524-A4B9-D5223935324C}" type="pres">
      <dgm:prSet presAssocID="{189BD5B5-9023-4D68-90C4-FC6791D15903}" presName="LevelTwoTextNode" presStyleLbl="node2" presStyleIdx="5" presStyleCnt="11" custScaleX="240276" custScaleY="50304" custLinFactNeighborX="11417" custLinFactNeighborY="-56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E80360-2D41-4C58-AE76-7F9ED9B75FA4}" type="pres">
      <dgm:prSet presAssocID="{189BD5B5-9023-4D68-90C4-FC6791D15903}" presName="level3hierChild" presStyleCnt="0"/>
      <dgm:spPr/>
    </dgm:pt>
    <dgm:pt modelId="{CFE44A29-80FD-41B6-8D42-3F14E4475E0D}" type="pres">
      <dgm:prSet presAssocID="{89084BF5-751B-4B15-BAD8-A3DF28503C86}" presName="conn2-1" presStyleLbl="parChTrans1D2" presStyleIdx="6" presStyleCnt="11"/>
      <dgm:spPr/>
      <dgm:t>
        <a:bodyPr/>
        <a:lstStyle/>
        <a:p>
          <a:endParaRPr lang="ru-RU"/>
        </a:p>
      </dgm:t>
    </dgm:pt>
    <dgm:pt modelId="{6CDAF160-7893-45E6-ABB2-0321E80C1016}" type="pres">
      <dgm:prSet presAssocID="{89084BF5-751B-4B15-BAD8-A3DF28503C86}" presName="connTx" presStyleLbl="parChTrans1D2" presStyleIdx="6" presStyleCnt="11"/>
      <dgm:spPr/>
      <dgm:t>
        <a:bodyPr/>
        <a:lstStyle/>
        <a:p>
          <a:endParaRPr lang="ru-RU"/>
        </a:p>
      </dgm:t>
    </dgm:pt>
    <dgm:pt modelId="{B2A9ADA3-EF86-4A32-8BB4-ABE701CDA9B8}" type="pres">
      <dgm:prSet presAssocID="{F0A785D1-0A8D-442D-8C93-9EBCFFC244CB}" presName="root2" presStyleCnt="0"/>
      <dgm:spPr/>
    </dgm:pt>
    <dgm:pt modelId="{BCD77EB9-1C3B-4906-872D-097506EDE0ED}" type="pres">
      <dgm:prSet presAssocID="{F0A785D1-0A8D-442D-8C93-9EBCFFC244CB}" presName="LevelTwoTextNode" presStyleLbl="node2" presStyleIdx="6" presStyleCnt="11" custScaleX="238209" custScaleY="46218" custLinFactNeighborX="11417" custLinFactNeighborY="-49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4571BBC-0EB8-4FC3-9C37-EAC9DF5ABB96}" type="pres">
      <dgm:prSet presAssocID="{F0A785D1-0A8D-442D-8C93-9EBCFFC244CB}" presName="level3hierChild" presStyleCnt="0"/>
      <dgm:spPr/>
    </dgm:pt>
    <dgm:pt modelId="{E638AA38-B527-435A-A486-BA4ACAE1BED3}" type="pres">
      <dgm:prSet presAssocID="{617D8F47-F720-4417-B325-8A70641DB943}" presName="conn2-1" presStyleLbl="parChTrans1D2" presStyleIdx="7" presStyleCnt="11"/>
      <dgm:spPr/>
      <dgm:t>
        <a:bodyPr/>
        <a:lstStyle/>
        <a:p>
          <a:endParaRPr lang="ru-RU"/>
        </a:p>
      </dgm:t>
    </dgm:pt>
    <dgm:pt modelId="{EB72FCA5-B04F-46D6-ADC2-2C2A25CE4D3F}" type="pres">
      <dgm:prSet presAssocID="{617D8F47-F720-4417-B325-8A70641DB943}" presName="connTx" presStyleLbl="parChTrans1D2" presStyleIdx="7" presStyleCnt="11"/>
      <dgm:spPr/>
      <dgm:t>
        <a:bodyPr/>
        <a:lstStyle/>
        <a:p>
          <a:endParaRPr lang="ru-RU"/>
        </a:p>
      </dgm:t>
    </dgm:pt>
    <dgm:pt modelId="{AD97CBCE-E071-4C54-9439-381041575FCE}" type="pres">
      <dgm:prSet presAssocID="{FAF1E3C3-1895-49AC-B5F7-99B51A7CDBEC}" presName="root2" presStyleCnt="0"/>
      <dgm:spPr/>
    </dgm:pt>
    <dgm:pt modelId="{3A27AE1F-2C02-410C-B4C0-AB553D8FA383}" type="pres">
      <dgm:prSet presAssocID="{FAF1E3C3-1895-49AC-B5F7-99B51A7CDBEC}" presName="LevelTwoTextNode" presStyleLbl="node2" presStyleIdx="7" presStyleCnt="11" custScaleX="237085" custScaleY="54980" custLinFactNeighborX="11417" custLinFactNeighborY="-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7521EB8-60EF-4591-BAD3-6B6E95CEBC8C}" type="pres">
      <dgm:prSet presAssocID="{FAF1E3C3-1895-49AC-B5F7-99B51A7CDBEC}" presName="level3hierChild" presStyleCnt="0"/>
      <dgm:spPr/>
    </dgm:pt>
    <dgm:pt modelId="{16D63CC9-289B-49E1-BA37-6B519A420496}" type="pres">
      <dgm:prSet presAssocID="{C184A42A-1C47-495A-AC67-4E6EA5B218A6}" presName="conn2-1" presStyleLbl="parChTrans1D2" presStyleIdx="8" presStyleCnt="11"/>
      <dgm:spPr/>
      <dgm:t>
        <a:bodyPr/>
        <a:lstStyle/>
        <a:p>
          <a:endParaRPr lang="ru-RU"/>
        </a:p>
      </dgm:t>
    </dgm:pt>
    <dgm:pt modelId="{B53D3703-F224-4039-9F26-0D1C493CF88A}" type="pres">
      <dgm:prSet presAssocID="{C184A42A-1C47-495A-AC67-4E6EA5B218A6}" presName="connTx" presStyleLbl="parChTrans1D2" presStyleIdx="8" presStyleCnt="11"/>
      <dgm:spPr/>
      <dgm:t>
        <a:bodyPr/>
        <a:lstStyle/>
        <a:p>
          <a:endParaRPr lang="ru-RU"/>
        </a:p>
      </dgm:t>
    </dgm:pt>
    <dgm:pt modelId="{0EB29E01-85DE-4215-82D2-28C02329940A}" type="pres">
      <dgm:prSet presAssocID="{2F548B27-ACD7-4DB2-96FA-69C0F0847B51}" presName="root2" presStyleCnt="0"/>
      <dgm:spPr/>
    </dgm:pt>
    <dgm:pt modelId="{555D402B-84EC-42FA-A692-510E3F9D5D75}" type="pres">
      <dgm:prSet presAssocID="{2F548B27-ACD7-4DB2-96FA-69C0F0847B51}" presName="LevelTwoTextNode" presStyleLbl="node2" presStyleIdx="8" presStyleCnt="11" custScaleX="240243" custScaleY="49180" custLinFactNeighborX="27457" custLinFactNeighborY="678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36EC49F-F3C4-41BC-9719-8B912C6DDABB}" type="pres">
      <dgm:prSet presAssocID="{2F548B27-ACD7-4DB2-96FA-69C0F0847B51}" presName="level3hierChild" presStyleCnt="0"/>
      <dgm:spPr/>
    </dgm:pt>
    <dgm:pt modelId="{32E4D95D-C66E-44CB-BD7E-C8A55FE6E45C}" type="pres">
      <dgm:prSet presAssocID="{037BD481-6040-4469-895A-90645D423DAE}" presName="conn2-1" presStyleLbl="parChTrans1D2" presStyleIdx="9" presStyleCnt="11"/>
      <dgm:spPr/>
      <dgm:t>
        <a:bodyPr/>
        <a:lstStyle/>
        <a:p>
          <a:endParaRPr lang="ru-RU"/>
        </a:p>
      </dgm:t>
    </dgm:pt>
    <dgm:pt modelId="{D9F9E4CD-D938-47A9-9595-98CAA092D49F}" type="pres">
      <dgm:prSet presAssocID="{037BD481-6040-4469-895A-90645D423DAE}" presName="connTx" presStyleLbl="parChTrans1D2" presStyleIdx="9" presStyleCnt="11"/>
      <dgm:spPr/>
      <dgm:t>
        <a:bodyPr/>
        <a:lstStyle/>
        <a:p>
          <a:endParaRPr lang="ru-RU"/>
        </a:p>
      </dgm:t>
    </dgm:pt>
    <dgm:pt modelId="{A52ABABC-6338-4490-90EA-B2C47A5758CB}" type="pres">
      <dgm:prSet presAssocID="{F51E186D-473B-469F-B2F5-BFB35F230805}" presName="root2" presStyleCnt="0"/>
      <dgm:spPr/>
    </dgm:pt>
    <dgm:pt modelId="{E404FA14-1713-49EC-A85D-69B24AAD73B0}" type="pres">
      <dgm:prSet presAssocID="{F51E186D-473B-469F-B2F5-BFB35F230805}" presName="LevelTwoTextNode" presStyleLbl="node2" presStyleIdx="9" presStyleCnt="11" custScaleX="240243" custScaleY="45815" custLinFactNeighborX="27308" custLinFactNeighborY="681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85E72E9-50A0-4F08-A6B3-2278970B7CBC}" type="pres">
      <dgm:prSet presAssocID="{F51E186D-473B-469F-B2F5-BFB35F230805}" presName="level3hierChild" presStyleCnt="0"/>
      <dgm:spPr/>
    </dgm:pt>
    <dgm:pt modelId="{17073C93-FA7D-4878-8E7B-F17133A4E3BA}" type="pres">
      <dgm:prSet presAssocID="{B5C9F619-692E-4DBE-8996-58A5CF6B8215}" presName="conn2-1" presStyleLbl="parChTrans1D2" presStyleIdx="10" presStyleCnt="11"/>
      <dgm:spPr/>
      <dgm:t>
        <a:bodyPr/>
        <a:lstStyle/>
        <a:p>
          <a:endParaRPr lang="ru-RU"/>
        </a:p>
      </dgm:t>
    </dgm:pt>
    <dgm:pt modelId="{D2035F9E-EC01-464C-8FA8-D90E21DD4290}" type="pres">
      <dgm:prSet presAssocID="{B5C9F619-692E-4DBE-8996-58A5CF6B8215}" presName="connTx" presStyleLbl="parChTrans1D2" presStyleIdx="10" presStyleCnt="11"/>
      <dgm:spPr/>
      <dgm:t>
        <a:bodyPr/>
        <a:lstStyle/>
        <a:p>
          <a:endParaRPr lang="ru-RU"/>
        </a:p>
      </dgm:t>
    </dgm:pt>
    <dgm:pt modelId="{658772D6-B735-4FF6-AAC2-36555EC24464}" type="pres">
      <dgm:prSet presAssocID="{870C79EF-FC4C-42A2-BD0B-9B4B2E86D376}" presName="root2" presStyleCnt="0"/>
      <dgm:spPr/>
    </dgm:pt>
    <dgm:pt modelId="{4A7B9987-AC45-46A9-B72C-09B6759D5CF5}" type="pres">
      <dgm:prSet presAssocID="{870C79EF-FC4C-42A2-BD0B-9B4B2E86D376}" presName="LevelTwoTextNode" presStyleLbl="node2" presStyleIdx="10" presStyleCnt="11" custScaleX="238465" custScaleY="50335" custLinFactY="-49011" custLinFactNeighborX="11417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9DBDF80-B207-4A96-A814-DF2D320A8BE9}" type="pres">
      <dgm:prSet presAssocID="{870C79EF-FC4C-42A2-BD0B-9B4B2E86D376}" presName="level3hierChild" presStyleCnt="0"/>
      <dgm:spPr/>
    </dgm:pt>
  </dgm:ptLst>
  <dgm:cxnLst>
    <dgm:cxn modelId="{C4BB3802-218B-4324-A9A7-4E35CE04CDE9}" type="presOf" srcId="{7C2CABA9-82C2-414C-99C1-ECF390D1CFDA}" destId="{BF6518AF-4E23-4BD3-A362-7B92AC7992C0}" srcOrd="0" destOrd="0" presId="urn:microsoft.com/office/officeart/2008/layout/HorizontalMultiLevelHierarchy"/>
    <dgm:cxn modelId="{CB5D6DFF-882E-456F-8822-0C89933D3E43}" type="presOf" srcId="{037BD481-6040-4469-895A-90645D423DAE}" destId="{D9F9E4CD-D938-47A9-9595-98CAA092D49F}" srcOrd="1" destOrd="0" presId="urn:microsoft.com/office/officeart/2008/layout/HorizontalMultiLevelHierarchy"/>
    <dgm:cxn modelId="{A551C552-3EAB-404C-84AF-E6E04C988385}" srcId="{718F27F5-9273-4BEA-AA20-00B81156185C}" destId="{EBDA3266-0CEE-4AF2-BB24-0E170893687B}" srcOrd="2" destOrd="0" parTransId="{8458BEE1-84E9-404A-8820-4771C071E4B7}" sibTransId="{5F4FF2FC-D222-4843-B60D-8E9C10BB240D}"/>
    <dgm:cxn modelId="{15110776-6D0E-4A1E-9264-D4F24C521F38}" type="presOf" srcId="{C184A42A-1C47-495A-AC67-4E6EA5B218A6}" destId="{B53D3703-F224-4039-9F26-0D1C493CF88A}" srcOrd="1" destOrd="0" presId="urn:microsoft.com/office/officeart/2008/layout/HorizontalMultiLevelHierarchy"/>
    <dgm:cxn modelId="{AFC60A14-4DAC-4DBA-BADE-6DFEB0C2D395}" srcId="{718F27F5-9273-4BEA-AA20-00B81156185C}" destId="{F51E186D-473B-469F-B2F5-BFB35F230805}" srcOrd="9" destOrd="0" parTransId="{037BD481-6040-4469-895A-90645D423DAE}" sibTransId="{E726A619-86FE-4703-8557-DE63B9240109}"/>
    <dgm:cxn modelId="{8383197C-8B40-4B8E-83AA-1D02EE3E2AFA}" srcId="{718F27F5-9273-4BEA-AA20-00B81156185C}" destId="{2AE0B6CF-618C-47D0-8AB3-7BD9B94FEDD1}" srcOrd="3" destOrd="0" parTransId="{8A2AA000-D42A-4307-B139-4AD785D46FA6}" sibTransId="{ADB9B4B3-B617-4FC2-90EB-AE896780FD4C}"/>
    <dgm:cxn modelId="{7D73C73C-69DF-419C-A837-04A6634B20CB}" type="presOf" srcId="{2081C41B-A704-4D4E-A413-B578AE3B29E1}" destId="{DACFAB3A-85D1-4DE1-9AE6-00EF51432760}" srcOrd="1" destOrd="0" presId="urn:microsoft.com/office/officeart/2008/layout/HorizontalMultiLevelHierarchy"/>
    <dgm:cxn modelId="{23993B45-FD11-477B-85E0-0476EEFA7A8D}" type="presOf" srcId="{8A2AA000-D42A-4307-B139-4AD785D46FA6}" destId="{6A0A383B-4CC7-4295-8DC3-08710AB9EC31}" srcOrd="1" destOrd="0" presId="urn:microsoft.com/office/officeart/2008/layout/HorizontalMultiLevelHierarchy"/>
    <dgm:cxn modelId="{5620A8CD-4832-43D5-A359-956F9D9B5F6E}" type="presOf" srcId="{13BD1365-626C-4E45-96F2-71687ED56F8B}" destId="{CBE08447-F610-4CCB-96A9-20072607E4DE}" srcOrd="1" destOrd="0" presId="urn:microsoft.com/office/officeart/2008/layout/HorizontalMultiLevelHierarchy"/>
    <dgm:cxn modelId="{FA5B3A9B-60FB-4894-B00B-E756E8A41770}" type="presOf" srcId="{C9509042-AD95-43C5-B9AD-FF4C9219DDE7}" destId="{F5E7132C-B664-42BC-89F5-91D4512E4B47}" srcOrd="1" destOrd="0" presId="urn:microsoft.com/office/officeart/2008/layout/HorizontalMultiLevelHierarchy"/>
    <dgm:cxn modelId="{1363CCFB-E1EF-42FE-BA34-1D2A3E20DD2D}" srcId="{718F27F5-9273-4BEA-AA20-00B81156185C}" destId="{7C2CABA9-82C2-414C-99C1-ECF390D1CFDA}" srcOrd="1" destOrd="0" parTransId="{BBCE0683-9F42-44B4-A698-890486444032}" sibTransId="{7BA0E49F-47CD-407E-A346-C8902B951289}"/>
    <dgm:cxn modelId="{DD365CBF-D070-428A-8797-A19A21C82E74}" type="presOf" srcId="{2AE0B6CF-618C-47D0-8AB3-7BD9B94FEDD1}" destId="{F2B5B826-4425-43F1-A690-92431F17F504}" srcOrd="0" destOrd="0" presId="urn:microsoft.com/office/officeart/2008/layout/HorizontalMultiLevelHierarchy"/>
    <dgm:cxn modelId="{829D06BF-7D7F-474E-BED4-B9D33784A290}" type="presOf" srcId="{8458BEE1-84E9-404A-8820-4771C071E4B7}" destId="{04345D86-8898-4B7B-ABA5-4C5320928514}" srcOrd="1" destOrd="0" presId="urn:microsoft.com/office/officeart/2008/layout/HorizontalMultiLevelHierarchy"/>
    <dgm:cxn modelId="{BE24B73B-B5A2-402C-9438-3C971B3B0923}" type="presOf" srcId="{B494BA23-0E92-400F-9CDD-3C9C55E9232C}" destId="{8EA5042E-9C09-4DC5-A053-E0F72359A522}" srcOrd="0" destOrd="0" presId="urn:microsoft.com/office/officeart/2008/layout/HorizontalMultiLevelHierarchy"/>
    <dgm:cxn modelId="{E68619CB-2FF4-4C79-A966-9D98A76725DB}" type="presOf" srcId="{B5C9F619-692E-4DBE-8996-58A5CF6B8215}" destId="{17073C93-FA7D-4878-8E7B-F17133A4E3BA}" srcOrd="0" destOrd="0" presId="urn:microsoft.com/office/officeart/2008/layout/HorizontalMultiLevelHierarchy"/>
    <dgm:cxn modelId="{5A4E50EA-20BC-4977-A179-F4FDADF60D14}" type="presOf" srcId="{617D8F47-F720-4417-B325-8A70641DB943}" destId="{EB72FCA5-B04F-46D6-ADC2-2C2A25CE4D3F}" srcOrd="1" destOrd="0" presId="urn:microsoft.com/office/officeart/2008/layout/HorizontalMultiLevelHierarchy"/>
    <dgm:cxn modelId="{4A0D899B-AFEB-4E9D-97E0-0AF7E978B81D}" type="presOf" srcId="{F51E186D-473B-469F-B2F5-BFB35F230805}" destId="{E404FA14-1713-49EC-A85D-69B24AAD73B0}" srcOrd="0" destOrd="0" presId="urn:microsoft.com/office/officeart/2008/layout/HorizontalMultiLevelHierarchy"/>
    <dgm:cxn modelId="{15B5FE19-2805-4F27-82F6-CFA913C2942F}" type="presOf" srcId="{EBDA3266-0CEE-4AF2-BB24-0E170893687B}" destId="{23C7DF29-037E-4A92-BFF6-55A62332BEA5}" srcOrd="0" destOrd="0" presId="urn:microsoft.com/office/officeart/2008/layout/HorizontalMultiLevelHierarchy"/>
    <dgm:cxn modelId="{B7D25177-14D5-4AA4-A3C9-7388A3585E1E}" type="presOf" srcId="{BBCE0683-9F42-44B4-A698-890486444032}" destId="{854E3F1E-186D-453C-B348-E602EAAEF692}" srcOrd="0" destOrd="0" presId="urn:microsoft.com/office/officeart/2008/layout/HorizontalMultiLevelHierarchy"/>
    <dgm:cxn modelId="{901295C4-2564-4B2C-A8CB-5D8671C755E7}" type="presOf" srcId="{F0A785D1-0A8D-442D-8C93-9EBCFFC244CB}" destId="{BCD77EB9-1C3B-4906-872D-097506EDE0ED}" srcOrd="0" destOrd="0" presId="urn:microsoft.com/office/officeart/2008/layout/HorizontalMultiLevelHierarchy"/>
    <dgm:cxn modelId="{CD9F5E84-E6D7-4EDF-8FA4-1E3E4F68EA57}" type="presOf" srcId="{870C79EF-FC4C-42A2-BD0B-9B4B2E86D376}" destId="{4A7B9987-AC45-46A9-B72C-09B6759D5CF5}" srcOrd="0" destOrd="0" presId="urn:microsoft.com/office/officeart/2008/layout/HorizontalMultiLevelHierarchy"/>
    <dgm:cxn modelId="{91C8DD47-7EB5-4716-BF72-71BABD142532}" srcId="{718F27F5-9273-4BEA-AA20-00B81156185C}" destId="{F0A785D1-0A8D-442D-8C93-9EBCFFC244CB}" srcOrd="6" destOrd="0" parTransId="{89084BF5-751B-4B15-BAD8-A3DF28503C86}" sibTransId="{C4930431-8C60-4723-9BC0-F0B947706C70}"/>
    <dgm:cxn modelId="{357ED335-3CE0-4080-BB88-28712A991DB0}" type="presOf" srcId="{58A02C08-757F-4088-A202-F8904344C638}" destId="{24E446F1-D646-4AB3-A901-C456D509F1F5}" srcOrd="0" destOrd="0" presId="urn:microsoft.com/office/officeart/2008/layout/HorizontalMultiLevelHierarchy"/>
    <dgm:cxn modelId="{8C312F42-1FF2-4414-A0A2-488B5DABB5E0}" srcId="{718F27F5-9273-4BEA-AA20-00B81156185C}" destId="{24DC33E0-BAF5-463F-9B25-D1B584573CE4}" srcOrd="4" destOrd="0" parTransId="{C9509042-AD95-43C5-B9AD-FF4C9219DDE7}" sibTransId="{B900DA68-1736-40C3-B98D-959347CFC4EA}"/>
    <dgm:cxn modelId="{8ECB98F5-952E-4603-A557-732603636619}" type="presOf" srcId="{C184A42A-1C47-495A-AC67-4E6EA5B218A6}" destId="{16D63CC9-289B-49E1-BA37-6B519A420496}" srcOrd="0" destOrd="0" presId="urn:microsoft.com/office/officeart/2008/layout/HorizontalMultiLevelHierarchy"/>
    <dgm:cxn modelId="{D293511E-71AD-49CF-A7A8-88AA29E6164E}" type="presOf" srcId="{BBCE0683-9F42-44B4-A698-890486444032}" destId="{80430B76-4258-41AB-A606-CA11DEB95AC7}" srcOrd="1" destOrd="0" presId="urn:microsoft.com/office/officeart/2008/layout/HorizontalMultiLevelHierarchy"/>
    <dgm:cxn modelId="{73004725-3AD7-4F50-9B16-3E956B301B39}" srcId="{718F27F5-9273-4BEA-AA20-00B81156185C}" destId="{189BD5B5-9023-4D68-90C4-FC6791D15903}" srcOrd="5" destOrd="0" parTransId="{2081C41B-A704-4D4E-A413-B578AE3B29E1}" sibTransId="{A9CAB184-478E-4DB3-9264-AB70FFEC843B}"/>
    <dgm:cxn modelId="{61BCA255-FE11-4D64-8D0C-67A3475ACFAA}" type="presOf" srcId="{89084BF5-751B-4B15-BAD8-A3DF28503C86}" destId="{CFE44A29-80FD-41B6-8D42-3F14E4475E0D}" srcOrd="0" destOrd="0" presId="urn:microsoft.com/office/officeart/2008/layout/HorizontalMultiLevelHierarchy"/>
    <dgm:cxn modelId="{395187D2-EACE-446E-B8A3-CFCD13279C36}" srcId="{718F27F5-9273-4BEA-AA20-00B81156185C}" destId="{2F548B27-ACD7-4DB2-96FA-69C0F0847B51}" srcOrd="8" destOrd="0" parTransId="{C184A42A-1C47-495A-AC67-4E6EA5B218A6}" sibTransId="{BB1B7FD5-D967-4C4B-BD42-8E94987B38A1}"/>
    <dgm:cxn modelId="{72F015CC-59CB-4FE8-8DA9-0582BC64794E}" type="presOf" srcId="{617D8F47-F720-4417-B325-8A70641DB943}" destId="{E638AA38-B527-435A-A486-BA4ACAE1BED3}" srcOrd="0" destOrd="0" presId="urn:microsoft.com/office/officeart/2008/layout/HorizontalMultiLevelHierarchy"/>
    <dgm:cxn modelId="{5A9069F1-FB33-452E-9967-BF96208665E6}" type="presOf" srcId="{718F27F5-9273-4BEA-AA20-00B81156185C}" destId="{179734A6-FE5C-4C9B-991A-B4F7918921C2}" srcOrd="0" destOrd="0" presId="urn:microsoft.com/office/officeart/2008/layout/HorizontalMultiLevelHierarchy"/>
    <dgm:cxn modelId="{470D8CDF-E0FB-4781-B76C-5C4909587A6F}" srcId="{718F27F5-9273-4BEA-AA20-00B81156185C}" destId="{58A02C08-757F-4088-A202-F8904344C638}" srcOrd="0" destOrd="0" parTransId="{13BD1365-626C-4E45-96F2-71687ED56F8B}" sibTransId="{6F5C09FD-A70A-4639-876E-A5A622CC4F1B}"/>
    <dgm:cxn modelId="{DFE34727-7F60-4F94-942D-044DF7F32C2A}" type="presOf" srcId="{13BD1365-626C-4E45-96F2-71687ED56F8B}" destId="{8BC708B4-9061-439A-855E-C5F803149E0C}" srcOrd="0" destOrd="0" presId="urn:microsoft.com/office/officeart/2008/layout/HorizontalMultiLevelHierarchy"/>
    <dgm:cxn modelId="{652D555E-1125-4F14-8A88-2F875AC3DC64}" type="presOf" srcId="{8A2AA000-D42A-4307-B139-4AD785D46FA6}" destId="{99A66438-983F-4496-A89F-91E9CEC82445}" srcOrd="0" destOrd="0" presId="urn:microsoft.com/office/officeart/2008/layout/HorizontalMultiLevelHierarchy"/>
    <dgm:cxn modelId="{2621A155-F61D-4194-9E52-58823416A423}" type="presOf" srcId="{037BD481-6040-4469-895A-90645D423DAE}" destId="{32E4D95D-C66E-44CB-BD7E-C8A55FE6E45C}" srcOrd="0" destOrd="0" presId="urn:microsoft.com/office/officeart/2008/layout/HorizontalMultiLevelHierarchy"/>
    <dgm:cxn modelId="{CCC0F526-5E71-48E1-AC47-00A9FE4253C9}" type="presOf" srcId="{C9509042-AD95-43C5-B9AD-FF4C9219DDE7}" destId="{9C2F80BF-9DC6-471C-8D37-63D8E5FF5E4A}" srcOrd="0" destOrd="0" presId="urn:microsoft.com/office/officeart/2008/layout/HorizontalMultiLevelHierarchy"/>
    <dgm:cxn modelId="{642743FF-B1B5-47BD-B975-AF873071283F}" type="presOf" srcId="{2081C41B-A704-4D4E-A413-B578AE3B29E1}" destId="{D8DC28E7-B055-4667-9F69-955AB133BC39}" srcOrd="0" destOrd="0" presId="urn:microsoft.com/office/officeart/2008/layout/HorizontalMultiLevelHierarchy"/>
    <dgm:cxn modelId="{B9D6D563-1C8E-4023-8D24-77F4CA052868}" type="presOf" srcId="{24DC33E0-BAF5-463F-9B25-D1B584573CE4}" destId="{9EF5868E-F8A0-4EF1-A989-FAEA95CCA1A1}" srcOrd="0" destOrd="0" presId="urn:microsoft.com/office/officeart/2008/layout/HorizontalMultiLevelHierarchy"/>
    <dgm:cxn modelId="{D1D64A8E-0D85-43EC-AB3A-469C06681BB2}" srcId="{718F27F5-9273-4BEA-AA20-00B81156185C}" destId="{FAF1E3C3-1895-49AC-B5F7-99B51A7CDBEC}" srcOrd="7" destOrd="0" parTransId="{617D8F47-F720-4417-B325-8A70641DB943}" sibTransId="{868B2D62-3E2A-4D4A-9593-E8AD21A3E405}"/>
    <dgm:cxn modelId="{E007580F-E588-482D-8E51-684BB076ABEE}" type="presOf" srcId="{8458BEE1-84E9-404A-8820-4771C071E4B7}" destId="{ED823240-72C4-4CC0-8318-3C0502ED0896}" srcOrd="0" destOrd="0" presId="urn:microsoft.com/office/officeart/2008/layout/HorizontalMultiLevelHierarchy"/>
    <dgm:cxn modelId="{A6B64D10-9BE4-48CE-A61E-1A7BEFAFD0E6}" srcId="{B494BA23-0E92-400F-9CDD-3C9C55E9232C}" destId="{718F27F5-9273-4BEA-AA20-00B81156185C}" srcOrd="0" destOrd="0" parTransId="{804F7AE3-FC17-4F4F-A9D6-283359058441}" sibTransId="{BB403B6C-D54C-4CA0-AD8D-7BB40291F568}"/>
    <dgm:cxn modelId="{58CCA803-A2D8-48CF-8DF7-841EDED57475}" srcId="{718F27F5-9273-4BEA-AA20-00B81156185C}" destId="{870C79EF-FC4C-42A2-BD0B-9B4B2E86D376}" srcOrd="10" destOrd="0" parTransId="{B5C9F619-692E-4DBE-8996-58A5CF6B8215}" sibTransId="{9147A566-23C3-49F6-B70A-67BD55C0A87E}"/>
    <dgm:cxn modelId="{FD5687A1-4107-47FD-8D86-71C09690720C}" type="presOf" srcId="{B5C9F619-692E-4DBE-8996-58A5CF6B8215}" destId="{D2035F9E-EC01-464C-8FA8-D90E21DD4290}" srcOrd="1" destOrd="0" presId="urn:microsoft.com/office/officeart/2008/layout/HorizontalMultiLevelHierarchy"/>
    <dgm:cxn modelId="{9E491432-D77C-4673-8087-3C6C6C978857}" type="presOf" srcId="{189BD5B5-9023-4D68-90C4-FC6791D15903}" destId="{06BD4A40-35BC-4524-A4B9-D5223935324C}" srcOrd="0" destOrd="0" presId="urn:microsoft.com/office/officeart/2008/layout/HorizontalMultiLevelHierarchy"/>
    <dgm:cxn modelId="{8CCACE38-3BE0-475E-B2F7-13DE3F20E794}" type="presOf" srcId="{FAF1E3C3-1895-49AC-B5F7-99B51A7CDBEC}" destId="{3A27AE1F-2C02-410C-B4C0-AB553D8FA383}" srcOrd="0" destOrd="0" presId="urn:microsoft.com/office/officeart/2008/layout/HorizontalMultiLevelHierarchy"/>
    <dgm:cxn modelId="{F5B6626B-6860-49E8-B950-7F5C36C8C0B0}" type="presOf" srcId="{2F548B27-ACD7-4DB2-96FA-69C0F0847B51}" destId="{555D402B-84EC-42FA-A692-510E3F9D5D75}" srcOrd="0" destOrd="0" presId="urn:microsoft.com/office/officeart/2008/layout/HorizontalMultiLevelHierarchy"/>
    <dgm:cxn modelId="{945670AD-344F-48A0-AD95-8B702512DF77}" type="presOf" srcId="{89084BF5-751B-4B15-BAD8-A3DF28503C86}" destId="{6CDAF160-7893-45E6-ABB2-0321E80C1016}" srcOrd="1" destOrd="0" presId="urn:microsoft.com/office/officeart/2008/layout/HorizontalMultiLevelHierarchy"/>
    <dgm:cxn modelId="{A0DEC9A8-1471-4945-AD04-3F4C616B5FE1}" type="presParOf" srcId="{8EA5042E-9C09-4DC5-A053-E0F72359A522}" destId="{11EF1343-C15D-4EAB-B35C-CFC0F25420FB}" srcOrd="0" destOrd="0" presId="urn:microsoft.com/office/officeart/2008/layout/HorizontalMultiLevelHierarchy"/>
    <dgm:cxn modelId="{2129E465-BD04-401E-9249-60DCA9611171}" type="presParOf" srcId="{11EF1343-C15D-4EAB-B35C-CFC0F25420FB}" destId="{179734A6-FE5C-4C9B-991A-B4F7918921C2}" srcOrd="0" destOrd="0" presId="urn:microsoft.com/office/officeart/2008/layout/HorizontalMultiLevelHierarchy"/>
    <dgm:cxn modelId="{7BB3FAD2-39C7-424F-A5EC-A9E5AF3A2DCD}" type="presParOf" srcId="{11EF1343-C15D-4EAB-B35C-CFC0F25420FB}" destId="{9CF76E43-0689-4B9E-9D4F-44CF14161536}" srcOrd="1" destOrd="0" presId="urn:microsoft.com/office/officeart/2008/layout/HorizontalMultiLevelHierarchy"/>
    <dgm:cxn modelId="{837524DF-7BB0-4581-AF38-7BDE61C244EE}" type="presParOf" srcId="{9CF76E43-0689-4B9E-9D4F-44CF14161536}" destId="{8BC708B4-9061-439A-855E-C5F803149E0C}" srcOrd="0" destOrd="0" presId="urn:microsoft.com/office/officeart/2008/layout/HorizontalMultiLevelHierarchy"/>
    <dgm:cxn modelId="{EDE79764-D9F4-404A-93A3-933FCCBDB827}" type="presParOf" srcId="{8BC708B4-9061-439A-855E-C5F803149E0C}" destId="{CBE08447-F610-4CCB-96A9-20072607E4DE}" srcOrd="0" destOrd="0" presId="urn:microsoft.com/office/officeart/2008/layout/HorizontalMultiLevelHierarchy"/>
    <dgm:cxn modelId="{CBC24ED7-910E-41B2-A107-59B0E2291230}" type="presParOf" srcId="{9CF76E43-0689-4B9E-9D4F-44CF14161536}" destId="{DCFBA3FE-6F1A-4EFF-8E26-EE117B2DC05C}" srcOrd="1" destOrd="0" presId="urn:microsoft.com/office/officeart/2008/layout/HorizontalMultiLevelHierarchy"/>
    <dgm:cxn modelId="{0175660F-458E-4271-8785-403206F00716}" type="presParOf" srcId="{DCFBA3FE-6F1A-4EFF-8E26-EE117B2DC05C}" destId="{24E446F1-D646-4AB3-A901-C456D509F1F5}" srcOrd="0" destOrd="0" presId="urn:microsoft.com/office/officeart/2008/layout/HorizontalMultiLevelHierarchy"/>
    <dgm:cxn modelId="{BC33EA37-3808-466E-8200-3B52B0B09C1D}" type="presParOf" srcId="{DCFBA3FE-6F1A-4EFF-8E26-EE117B2DC05C}" destId="{3AE33EF2-9BC4-4384-8C25-1B9133997CD3}" srcOrd="1" destOrd="0" presId="urn:microsoft.com/office/officeart/2008/layout/HorizontalMultiLevelHierarchy"/>
    <dgm:cxn modelId="{7298219A-D1A5-458D-82DC-70037528C7D9}" type="presParOf" srcId="{9CF76E43-0689-4B9E-9D4F-44CF14161536}" destId="{854E3F1E-186D-453C-B348-E602EAAEF692}" srcOrd="2" destOrd="0" presId="urn:microsoft.com/office/officeart/2008/layout/HorizontalMultiLevelHierarchy"/>
    <dgm:cxn modelId="{E46CA775-D900-4DE4-8E48-E41193F914B3}" type="presParOf" srcId="{854E3F1E-186D-453C-B348-E602EAAEF692}" destId="{80430B76-4258-41AB-A606-CA11DEB95AC7}" srcOrd="0" destOrd="0" presId="urn:microsoft.com/office/officeart/2008/layout/HorizontalMultiLevelHierarchy"/>
    <dgm:cxn modelId="{39E338EE-14A9-4373-A459-E832D9D8A95F}" type="presParOf" srcId="{9CF76E43-0689-4B9E-9D4F-44CF14161536}" destId="{AFC55D18-F845-4D70-9A39-7E78577011E0}" srcOrd="3" destOrd="0" presId="urn:microsoft.com/office/officeart/2008/layout/HorizontalMultiLevelHierarchy"/>
    <dgm:cxn modelId="{1820775D-B294-4164-AACD-7C93D85CE7F3}" type="presParOf" srcId="{AFC55D18-F845-4D70-9A39-7E78577011E0}" destId="{BF6518AF-4E23-4BD3-A362-7B92AC7992C0}" srcOrd="0" destOrd="0" presId="urn:microsoft.com/office/officeart/2008/layout/HorizontalMultiLevelHierarchy"/>
    <dgm:cxn modelId="{29011712-19D6-4BFD-8C88-E72FEAD5E8B9}" type="presParOf" srcId="{AFC55D18-F845-4D70-9A39-7E78577011E0}" destId="{681E73D1-C36E-455F-A202-0976444F873A}" srcOrd="1" destOrd="0" presId="urn:microsoft.com/office/officeart/2008/layout/HorizontalMultiLevelHierarchy"/>
    <dgm:cxn modelId="{65DD0664-617F-4238-B5C6-CB04D8C29795}" type="presParOf" srcId="{9CF76E43-0689-4B9E-9D4F-44CF14161536}" destId="{ED823240-72C4-4CC0-8318-3C0502ED0896}" srcOrd="4" destOrd="0" presId="urn:microsoft.com/office/officeart/2008/layout/HorizontalMultiLevelHierarchy"/>
    <dgm:cxn modelId="{83A8A155-465E-4358-AF22-2276DF1E23E0}" type="presParOf" srcId="{ED823240-72C4-4CC0-8318-3C0502ED0896}" destId="{04345D86-8898-4B7B-ABA5-4C5320928514}" srcOrd="0" destOrd="0" presId="urn:microsoft.com/office/officeart/2008/layout/HorizontalMultiLevelHierarchy"/>
    <dgm:cxn modelId="{B0F76D1A-40AE-4304-916D-146835998839}" type="presParOf" srcId="{9CF76E43-0689-4B9E-9D4F-44CF14161536}" destId="{5F780B1D-5805-47C3-AFA4-09BE8FEAFBB1}" srcOrd="5" destOrd="0" presId="urn:microsoft.com/office/officeart/2008/layout/HorizontalMultiLevelHierarchy"/>
    <dgm:cxn modelId="{69CB22B4-6619-413A-88BB-0B1323D3A7E6}" type="presParOf" srcId="{5F780B1D-5805-47C3-AFA4-09BE8FEAFBB1}" destId="{23C7DF29-037E-4A92-BFF6-55A62332BEA5}" srcOrd="0" destOrd="0" presId="urn:microsoft.com/office/officeart/2008/layout/HorizontalMultiLevelHierarchy"/>
    <dgm:cxn modelId="{CECDA002-719E-43B3-889F-338158404CB2}" type="presParOf" srcId="{5F780B1D-5805-47C3-AFA4-09BE8FEAFBB1}" destId="{DA1A68EE-5306-496F-85AC-A87233DFE2DB}" srcOrd="1" destOrd="0" presId="urn:microsoft.com/office/officeart/2008/layout/HorizontalMultiLevelHierarchy"/>
    <dgm:cxn modelId="{98494680-423B-45F2-B98D-FECC01C314AA}" type="presParOf" srcId="{9CF76E43-0689-4B9E-9D4F-44CF14161536}" destId="{99A66438-983F-4496-A89F-91E9CEC82445}" srcOrd="6" destOrd="0" presId="urn:microsoft.com/office/officeart/2008/layout/HorizontalMultiLevelHierarchy"/>
    <dgm:cxn modelId="{3AC7DF4F-0069-4273-9D19-E2740D8A7DF1}" type="presParOf" srcId="{99A66438-983F-4496-A89F-91E9CEC82445}" destId="{6A0A383B-4CC7-4295-8DC3-08710AB9EC31}" srcOrd="0" destOrd="0" presId="urn:microsoft.com/office/officeart/2008/layout/HorizontalMultiLevelHierarchy"/>
    <dgm:cxn modelId="{486292D9-3224-4805-BCEA-38A151F8A940}" type="presParOf" srcId="{9CF76E43-0689-4B9E-9D4F-44CF14161536}" destId="{672F9ACB-2934-41D4-A22F-CE95F6FB8793}" srcOrd="7" destOrd="0" presId="urn:microsoft.com/office/officeart/2008/layout/HorizontalMultiLevelHierarchy"/>
    <dgm:cxn modelId="{0326ADA7-4B50-424B-894B-A0B486083AB0}" type="presParOf" srcId="{672F9ACB-2934-41D4-A22F-CE95F6FB8793}" destId="{F2B5B826-4425-43F1-A690-92431F17F504}" srcOrd="0" destOrd="0" presId="urn:microsoft.com/office/officeart/2008/layout/HorizontalMultiLevelHierarchy"/>
    <dgm:cxn modelId="{67DA2777-D0EF-40B8-A509-943CD633CA2F}" type="presParOf" srcId="{672F9ACB-2934-41D4-A22F-CE95F6FB8793}" destId="{C1D16BEC-67D3-4D9C-8ABF-B812D9251862}" srcOrd="1" destOrd="0" presId="urn:microsoft.com/office/officeart/2008/layout/HorizontalMultiLevelHierarchy"/>
    <dgm:cxn modelId="{C126BD1C-A4CC-44ED-A2F1-7B62EB91C88A}" type="presParOf" srcId="{9CF76E43-0689-4B9E-9D4F-44CF14161536}" destId="{9C2F80BF-9DC6-471C-8D37-63D8E5FF5E4A}" srcOrd="8" destOrd="0" presId="urn:microsoft.com/office/officeart/2008/layout/HorizontalMultiLevelHierarchy"/>
    <dgm:cxn modelId="{9506C33E-2271-4464-81D8-2514C60207CB}" type="presParOf" srcId="{9C2F80BF-9DC6-471C-8D37-63D8E5FF5E4A}" destId="{F5E7132C-B664-42BC-89F5-91D4512E4B47}" srcOrd="0" destOrd="0" presId="urn:microsoft.com/office/officeart/2008/layout/HorizontalMultiLevelHierarchy"/>
    <dgm:cxn modelId="{76CEEB10-11A1-4B3B-8B8B-5BFAF706148D}" type="presParOf" srcId="{9CF76E43-0689-4B9E-9D4F-44CF14161536}" destId="{CF2B7958-0B8F-4DA4-A1E2-DE31EF4A75EF}" srcOrd="9" destOrd="0" presId="urn:microsoft.com/office/officeart/2008/layout/HorizontalMultiLevelHierarchy"/>
    <dgm:cxn modelId="{1E076EE4-1B26-4502-9E70-EBC8CF981C4A}" type="presParOf" srcId="{CF2B7958-0B8F-4DA4-A1E2-DE31EF4A75EF}" destId="{9EF5868E-F8A0-4EF1-A989-FAEA95CCA1A1}" srcOrd="0" destOrd="0" presId="urn:microsoft.com/office/officeart/2008/layout/HorizontalMultiLevelHierarchy"/>
    <dgm:cxn modelId="{C4AB7F86-26A8-4B3A-9C64-372FDBC990AF}" type="presParOf" srcId="{CF2B7958-0B8F-4DA4-A1E2-DE31EF4A75EF}" destId="{AFFD87A2-C1E8-4906-9456-CAE2BD5FE9BB}" srcOrd="1" destOrd="0" presId="urn:microsoft.com/office/officeart/2008/layout/HorizontalMultiLevelHierarchy"/>
    <dgm:cxn modelId="{46D06386-E0B9-4484-92E8-6D793AB10FD7}" type="presParOf" srcId="{9CF76E43-0689-4B9E-9D4F-44CF14161536}" destId="{D8DC28E7-B055-4667-9F69-955AB133BC39}" srcOrd="10" destOrd="0" presId="urn:microsoft.com/office/officeart/2008/layout/HorizontalMultiLevelHierarchy"/>
    <dgm:cxn modelId="{FD7E1D83-4526-4009-9F9C-DEF799E34626}" type="presParOf" srcId="{D8DC28E7-B055-4667-9F69-955AB133BC39}" destId="{DACFAB3A-85D1-4DE1-9AE6-00EF51432760}" srcOrd="0" destOrd="0" presId="urn:microsoft.com/office/officeart/2008/layout/HorizontalMultiLevelHierarchy"/>
    <dgm:cxn modelId="{CA0C88DD-5F1B-4A2A-81E9-2E47E7A5E0A0}" type="presParOf" srcId="{9CF76E43-0689-4B9E-9D4F-44CF14161536}" destId="{91150450-8576-4E3E-A19E-0478F4A00434}" srcOrd="11" destOrd="0" presId="urn:microsoft.com/office/officeart/2008/layout/HorizontalMultiLevelHierarchy"/>
    <dgm:cxn modelId="{206190BA-76AD-482F-B89B-30BFD7E8155E}" type="presParOf" srcId="{91150450-8576-4E3E-A19E-0478F4A00434}" destId="{06BD4A40-35BC-4524-A4B9-D5223935324C}" srcOrd="0" destOrd="0" presId="urn:microsoft.com/office/officeart/2008/layout/HorizontalMultiLevelHierarchy"/>
    <dgm:cxn modelId="{E53A97EE-5F4B-4BA9-8F22-FAB054F55DA5}" type="presParOf" srcId="{91150450-8576-4E3E-A19E-0478F4A00434}" destId="{70E80360-2D41-4C58-AE76-7F9ED9B75FA4}" srcOrd="1" destOrd="0" presId="urn:microsoft.com/office/officeart/2008/layout/HorizontalMultiLevelHierarchy"/>
    <dgm:cxn modelId="{EADC461D-582B-458C-A7D7-B523FEB97576}" type="presParOf" srcId="{9CF76E43-0689-4B9E-9D4F-44CF14161536}" destId="{CFE44A29-80FD-41B6-8D42-3F14E4475E0D}" srcOrd="12" destOrd="0" presId="urn:microsoft.com/office/officeart/2008/layout/HorizontalMultiLevelHierarchy"/>
    <dgm:cxn modelId="{886E2DEC-51DA-47DB-B08F-FCD050953EF1}" type="presParOf" srcId="{CFE44A29-80FD-41B6-8D42-3F14E4475E0D}" destId="{6CDAF160-7893-45E6-ABB2-0321E80C1016}" srcOrd="0" destOrd="0" presId="urn:microsoft.com/office/officeart/2008/layout/HorizontalMultiLevelHierarchy"/>
    <dgm:cxn modelId="{977E2AAE-5910-4A00-949E-BFD46904E40F}" type="presParOf" srcId="{9CF76E43-0689-4B9E-9D4F-44CF14161536}" destId="{B2A9ADA3-EF86-4A32-8BB4-ABE701CDA9B8}" srcOrd="13" destOrd="0" presId="urn:microsoft.com/office/officeart/2008/layout/HorizontalMultiLevelHierarchy"/>
    <dgm:cxn modelId="{4AAEDE50-6E6B-4D9D-AB99-AE15A7459BEB}" type="presParOf" srcId="{B2A9ADA3-EF86-4A32-8BB4-ABE701CDA9B8}" destId="{BCD77EB9-1C3B-4906-872D-097506EDE0ED}" srcOrd="0" destOrd="0" presId="urn:microsoft.com/office/officeart/2008/layout/HorizontalMultiLevelHierarchy"/>
    <dgm:cxn modelId="{B6804C93-E4B0-42F3-BAD3-8909285ACBC4}" type="presParOf" srcId="{B2A9ADA3-EF86-4A32-8BB4-ABE701CDA9B8}" destId="{74571BBC-0EB8-4FC3-9C37-EAC9DF5ABB96}" srcOrd="1" destOrd="0" presId="urn:microsoft.com/office/officeart/2008/layout/HorizontalMultiLevelHierarchy"/>
    <dgm:cxn modelId="{1C4F66C0-4AC8-4CEA-8AA5-D789BC36DCAF}" type="presParOf" srcId="{9CF76E43-0689-4B9E-9D4F-44CF14161536}" destId="{E638AA38-B527-435A-A486-BA4ACAE1BED3}" srcOrd="14" destOrd="0" presId="urn:microsoft.com/office/officeart/2008/layout/HorizontalMultiLevelHierarchy"/>
    <dgm:cxn modelId="{DAA61554-D2C1-4DA0-88AF-0AAAA3645B3A}" type="presParOf" srcId="{E638AA38-B527-435A-A486-BA4ACAE1BED3}" destId="{EB72FCA5-B04F-46D6-ADC2-2C2A25CE4D3F}" srcOrd="0" destOrd="0" presId="urn:microsoft.com/office/officeart/2008/layout/HorizontalMultiLevelHierarchy"/>
    <dgm:cxn modelId="{08F20A6D-D5B3-45AA-AE11-7812B7D2A810}" type="presParOf" srcId="{9CF76E43-0689-4B9E-9D4F-44CF14161536}" destId="{AD97CBCE-E071-4C54-9439-381041575FCE}" srcOrd="15" destOrd="0" presId="urn:microsoft.com/office/officeart/2008/layout/HorizontalMultiLevelHierarchy"/>
    <dgm:cxn modelId="{C8BF3187-2086-41D4-9E79-0513F73FA0FD}" type="presParOf" srcId="{AD97CBCE-E071-4C54-9439-381041575FCE}" destId="{3A27AE1F-2C02-410C-B4C0-AB553D8FA383}" srcOrd="0" destOrd="0" presId="urn:microsoft.com/office/officeart/2008/layout/HorizontalMultiLevelHierarchy"/>
    <dgm:cxn modelId="{A14E3460-8C88-469C-A173-3170C14E9FF9}" type="presParOf" srcId="{AD97CBCE-E071-4C54-9439-381041575FCE}" destId="{17521EB8-60EF-4591-BAD3-6B6E95CEBC8C}" srcOrd="1" destOrd="0" presId="urn:microsoft.com/office/officeart/2008/layout/HorizontalMultiLevelHierarchy"/>
    <dgm:cxn modelId="{856E1CFD-2F09-4417-94C1-D81D23D6354B}" type="presParOf" srcId="{9CF76E43-0689-4B9E-9D4F-44CF14161536}" destId="{16D63CC9-289B-49E1-BA37-6B519A420496}" srcOrd="16" destOrd="0" presId="urn:microsoft.com/office/officeart/2008/layout/HorizontalMultiLevelHierarchy"/>
    <dgm:cxn modelId="{4A9A2194-3C60-4BFA-B08F-083D261CF025}" type="presParOf" srcId="{16D63CC9-289B-49E1-BA37-6B519A420496}" destId="{B53D3703-F224-4039-9F26-0D1C493CF88A}" srcOrd="0" destOrd="0" presId="urn:microsoft.com/office/officeart/2008/layout/HorizontalMultiLevelHierarchy"/>
    <dgm:cxn modelId="{2F26532A-E320-44D1-86F9-AC74C06D3AA8}" type="presParOf" srcId="{9CF76E43-0689-4B9E-9D4F-44CF14161536}" destId="{0EB29E01-85DE-4215-82D2-28C02329940A}" srcOrd="17" destOrd="0" presId="urn:microsoft.com/office/officeart/2008/layout/HorizontalMultiLevelHierarchy"/>
    <dgm:cxn modelId="{45BD4CC1-2A64-45D4-ABEA-E68841F81ED2}" type="presParOf" srcId="{0EB29E01-85DE-4215-82D2-28C02329940A}" destId="{555D402B-84EC-42FA-A692-510E3F9D5D75}" srcOrd="0" destOrd="0" presId="urn:microsoft.com/office/officeart/2008/layout/HorizontalMultiLevelHierarchy"/>
    <dgm:cxn modelId="{C3260400-83CF-4F05-801A-A5F2D26132B1}" type="presParOf" srcId="{0EB29E01-85DE-4215-82D2-28C02329940A}" destId="{336EC49F-F3C4-41BC-9719-8B912C6DDABB}" srcOrd="1" destOrd="0" presId="urn:microsoft.com/office/officeart/2008/layout/HorizontalMultiLevelHierarchy"/>
    <dgm:cxn modelId="{A067E8D1-5130-403F-BEE5-F1F65B872423}" type="presParOf" srcId="{9CF76E43-0689-4B9E-9D4F-44CF14161536}" destId="{32E4D95D-C66E-44CB-BD7E-C8A55FE6E45C}" srcOrd="18" destOrd="0" presId="urn:microsoft.com/office/officeart/2008/layout/HorizontalMultiLevelHierarchy"/>
    <dgm:cxn modelId="{6AF02873-85C6-4D04-A903-518CAEF5C71B}" type="presParOf" srcId="{32E4D95D-C66E-44CB-BD7E-C8A55FE6E45C}" destId="{D9F9E4CD-D938-47A9-9595-98CAA092D49F}" srcOrd="0" destOrd="0" presId="urn:microsoft.com/office/officeart/2008/layout/HorizontalMultiLevelHierarchy"/>
    <dgm:cxn modelId="{CA0A47C2-EA58-4DE5-9AB0-B55D7D61B0AA}" type="presParOf" srcId="{9CF76E43-0689-4B9E-9D4F-44CF14161536}" destId="{A52ABABC-6338-4490-90EA-B2C47A5758CB}" srcOrd="19" destOrd="0" presId="urn:microsoft.com/office/officeart/2008/layout/HorizontalMultiLevelHierarchy"/>
    <dgm:cxn modelId="{E7B12198-8383-4033-8802-75E658134D38}" type="presParOf" srcId="{A52ABABC-6338-4490-90EA-B2C47A5758CB}" destId="{E404FA14-1713-49EC-A85D-69B24AAD73B0}" srcOrd="0" destOrd="0" presId="urn:microsoft.com/office/officeart/2008/layout/HorizontalMultiLevelHierarchy"/>
    <dgm:cxn modelId="{2F8FD722-1808-48B7-BB01-C8E90AD2A961}" type="presParOf" srcId="{A52ABABC-6338-4490-90EA-B2C47A5758CB}" destId="{A85E72E9-50A0-4F08-A6B3-2278970B7CBC}" srcOrd="1" destOrd="0" presId="urn:microsoft.com/office/officeart/2008/layout/HorizontalMultiLevelHierarchy"/>
    <dgm:cxn modelId="{E4280A0D-1BA7-44F1-A69B-F40F2CE79D3A}" type="presParOf" srcId="{9CF76E43-0689-4B9E-9D4F-44CF14161536}" destId="{17073C93-FA7D-4878-8E7B-F17133A4E3BA}" srcOrd="20" destOrd="0" presId="urn:microsoft.com/office/officeart/2008/layout/HorizontalMultiLevelHierarchy"/>
    <dgm:cxn modelId="{44CA8802-F553-454B-B095-D64B09169BDB}" type="presParOf" srcId="{17073C93-FA7D-4878-8E7B-F17133A4E3BA}" destId="{D2035F9E-EC01-464C-8FA8-D90E21DD4290}" srcOrd="0" destOrd="0" presId="urn:microsoft.com/office/officeart/2008/layout/HorizontalMultiLevelHierarchy"/>
    <dgm:cxn modelId="{A21E1D63-94F0-44D2-8528-9724252509FF}" type="presParOf" srcId="{9CF76E43-0689-4B9E-9D4F-44CF14161536}" destId="{658772D6-B735-4FF6-AAC2-36555EC24464}" srcOrd="21" destOrd="0" presId="urn:microsoft.com/office/officeart/2008/layout/HorizontalMultiLevelHierarchy"/>
    <dgm:cxn modelId="{0E007497-089B-43B1-B4DB-8A2D89A8B381}" type="presParOf" srcId="{658772D6-B735-4FF6-AAC2-36555EC24464}" destId="{4A7B9987-AC45-46A9-B72C-09B6759D5CF5}" srcOrd="0" destOrd="0" presId="urn:microsoft.com/office/officeart/2008/layout/HorizontalMultiLevelHierarchy"/>
    <dgm:cxn modelId="{EC8B8E51-533A-4284-8ADD-E5CCAB3BC000}" type="presParOf" srcId="{658772D6-B735-4FF6-AAC2-36555EC24464}" destId="{A9DBDF80-B207-4A96-A814-DF2D320A8BE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1860D1-DD82-42E3-A23D-646FCF327B39}">
      <dsp:nvSpPr>
        <dsp:cNvPr id="0" name=""/>
        <dsp:cNvSpPr/>
      </dsp:nvSpPr>
      <dsp:spPr>
        <a:xfrm>
          <a:off x="163522" y="2740670"/>
          <a:ext cx="1639562" cy="819781"/>
        </a:xfrm>
        <a:prstGeom prst="roundRect">
          <a:avLst>
            <a:gd name="adj" fmla="val 10000"/>
          </a:avLst>
        </a:prstGeom>
        <a:solidFill>
          <a:schemeClr val="accent6">
            <a:alpha val="8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Доходы бюджета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187533" y="2764681"/>
        <a:ext cx="1591540" cy="771759"/>
      </dsp:txXfrm>
    </dsp:sp>
    <dsp:sp modelId="{907772B5-62EC-471A-8353-E7209469E28B}">
      <dsp:nvSpPr>
        <dsp:cNvPr id="0" name=""/>
        <dsp:cNvSpPr/>
      </dsp:nvSpPr>
      <dsp:spPr>
        <a:xfrm rot="16825233">
          <a:off x="670443" y="1779498"/>
          <a:ext cx="2765479" cy="22258"/>
        </a:xfrm>
        <a:custGeom>
          <a:avLst/>
          <a:gdLst/>
          <a:ahLst/>
          <a:cxnLst/>
          <a:rect l="0" t="0" r="0" b="0"/>
          <a:pathLst>
            <a:path>
              <a:moveTo>
                <a:pt x="0" y="11129"/>
              </a:moveTo>
              <a:lnTo>
                <a:pt x="2765479" y="11129"/>
              </a:lnTo>
            </a:path>
          </a:pathLst>
        </a:custGeom>
        <a:noFill/>
        <a:ln w="25400" cap="rnd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>
            <a:solidFill>
              <a:schemeClr val="tx1"/>
            </a:solidFill>
          </a:endParaRPr>
        </a:p>
      </dsp:txBody>
      <dsp:txXfrm>
        <a:off x="1984046" y="1721490"/>
        <a:ext cx="138273" cy="138273"/>
      </dsp:txXfrm>
    </dsp:sp>
    <dsp:sp modelId="{E5DF2D6F-5401-42C2-9FF4-68926D08E789}">
      <dsp:nvSpPr>
        <dsp:cNvPr id="0" name=""/>
        <dsp:cNvSpPr/>
      </dsp:nvSpPr>
      <dsp:spPr>
        <a:xfrm>
          <a:off x="2303282" y="20803"/>
          <a:ext cx="1639562" cy="819781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  <a:alpha val="70000"/>
          </a:schemeClr>
        </a:solidFill>
        <a:ln w="25400" cap="rnd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Налоговые доходы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2327293" y="44814"/>
        <a:ext cx="1591540" cy="771759"/>
      </dsp:txXfrm>
    </dsp:sp>
    <dsp:sp modelId="{2638F07B-8BD8-4344-A7E7-E451B0229A64}">
      <dsp:nvSpPr>
        <dsp:cNvPr id="0" name=""/>
        <dsp:cNvSpPr/>
      </dsp:nvSpPr>
      <dsp:spPr>
        <a:xfrm rot="20617327">
          <a:off x="3924706" y="293518"/>
          <a:ext cx="894030" cy="22258"/>
        </a:xfrm>
        <a:custGeom>
          <a:avLst/>
          <a:gdLst/>
          <a:ahLst/>
          <a:cxnLst/>
          <a:rect l="0" t="0" r="0" b="0"/>
          <a:pathLst>
            <a:path>
              <a:moveTo>
                <a:pt x="0" y="11129"/>
              </a:moveTo>
              <a:lnTo>
                <a:pt x="894030" y="11129"/>
              </a:lnTo>
            </a:path>
          </a:pathLst>
        </a:custGeom>
        <a:noFill/>
        <a:ln w="25400" cap="rnd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>
            <a:solidFill>
              <a:schemeClr val="tx1"/>
            </a:solidFill>
          </a:endParaRPr>
        </a:p>
      </dsp:txBody>
      <dsp:txXfrm>
        <a:off x="4349370" y="282297"/>
        <a:ext cx="44701" cy="44701"/>
      </dsp:txXfrm>
    </dsp:sp>
    <dsp:sp modelId="{91C39992-F037-40EA-9903-A17B66F287CA}">
      <dsp:nvSpPr>
        <dsp:cNvPr id="0" name=""/>
        <dsp:cNvSpPr/>
      </dsp:nvSpPr>
      <dsp:spPr>
        <a:xfrm>
          <a:off x="4800598" y="76199"/>
          <a:ext cx="2052420" cy="204805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  <a:alpha val="50000"/>
          </a:schemeClr>
        </a:solidFill>
        <a:ln w="25400" cap="rnd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Налоги на прибыль, доходы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4806597" y="82198"/>
        <a:ext cx="2040422" cy="192807"/>
      </dsp:txXfrm>
    </dsp:sp>
    <dsp:sp modelId="{CF3B6779-F959-4B4A-8389-C88213709947}">
      <dsp:nvSpPr>
        <dsp:cNvPr id="0" name=""/>
        <dsp:cNvSpPr/>
      </dsp:nvSpPr>
      <dsp:spPr>
        <a:xfrm rot="642098">
          <a:off x="3935253" y="500614"/>
          <a:ext cx="872935" cy="22258"/>
        </a:xfrm>
        <a:custGeom>
          <a:avLst/>
          <a:gdLst/>
          <a:ahLst/>
          <a:cxnLst/>
          <a:rect l="0" t="0" r="0" b="0"/>
          <a:pathLst>
            <a:path>
              <a:moveTo>
                <a:pt x="0" y="11129"/>
              </a:moveTo>
              <a:lnTo>
                <a:pt x="872935" y="11129"/>
              </a:lnTo>
            </a:path>
          </a:pathLst>
        </a:custGeom>
        <a:noFill/>
        <a:ln w="25400" cap="rnd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>
            <a:solidFill>
              <a:schemeClr val="tx1"/>
            </a:solidFill>
          </a:endParaRPr>
        </a:p>
      </dsp:txBody>
      <dsp:txXfrm>
        <a:off x="4349897" y="489919"/>
        <a:ext cx="43646" cy="43646"/>
      </dsp:txXfrm>
    </dsp:sp>
    <dsp:sp modelId="{9FF5C475-3D36-4D73-8264-E35EEF273290}">
      <dsp:nvSpPr>
        <dsp:cNvPr id="0" name=""/>
        <dsp:cNvSpPr/>
      </dsp:nvSpPr>
      <dsp:spPr>
        <a:xfrm>
          <a:off x="4800598" y="381002"/>
          <a:ext cx="3499137" cy="423580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  <a:alpha val="50000"/>
          </a:schemeClr>
        </a:solidFill>
        <a:ln w="25400" cap="rnd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Налоги на товары (работы, услуги), реализуемые на территории Российской Федерации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4813004" y="393408"/>
        <a:ext cx="3474325" cy="398768"/>
      </dsp:txXfrm>
    </dsp:sp>
    <dsp:sp modelId="{566908FF-9BC1-4704-B005-5F6F86F9FF61}">
      <dsp:nvSpPr>
        <dsp:cNvPr id="0" name=""/>
        <dsp:cNvSpPr/>
      </dsp:nvSpPr>
      <dsp:spPr>
        <a:xfrm rot="2107625">
          <a:off x="3847343" y="721286"/>
          <a:ext cx="1048754" cy="22258"/>
        </a:xfrm>
        <a:custGeom>
          <a:avLst/>
          <a:gdLst/>
          <a:ahLst/>
          <a:cxnLst/>
          <a:rect l="0" t="0" r="0" b="0"/>
          <a:pathLst>
            <a:path>
              <a:moveTo>
                <a:pt x="0" y="11129"/>
              </a:moveTo>
              <a:lnTo>
                <a:pt x="1048754" y="11129"/>
              </a:lnTo>
            </a:path>
          </a:pathLst>
        </a:custGeom>
        <a:noFill/>
        <a:ln w="25400" cap="rnd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>
            <a:solidFill>
              <a:schemeClr val="tx1"/>
            </a:solidFill>
          </a:endParaRPr>
        </a:p>
      </dsp:txBody>
      <dsp:txXfrm>
        <a:off x="4345502" y="706197"/>
        <a:ext cx="52437" cy="52437"/>
      </dsp:txXfrm>
    </dsp:sp>
    <dsp:sp modelId="{23944937-138C-41D5-BBF1-1B0DF912009D}">
      <dsp:nvSpPr>
        <dsp:cNvPr id="0" name=""/>
        <dsp:cNvSpPr/>
      </dsp:nvSpPr>
      <dsp:spPr>
        <a:xfrm>
          <a:off x="4800598" y="914401"/>
          <a:ext cx="2061454" cy="239474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  <a:alpha val="50000"/>
          </a:schemeClr>
        </a:solidFill>
        <a:ln w="25400" cap="rnd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Налоги на совокупный доход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4807612" y="921415"/>
        <a:ext cx="2047426" cy="225446"/>
      </dsp:txXfrm>
    </dsp:sp>
    <dsp:sp modelId="{A7483D0B-0931-45CB-8BB4-89FE1B36859C}">
      <dsp:nvSpPr>
        <dsp:cNvPr id="0" name=""/>
        <dsp:cNvSpPr/>
      </dsp:nvSpPr>
      <dsp:spPr>
        <a:xfrm rot="2791329">
          <a:off x="3748421" y="871856"/>
          <a:ext cx="1246600" cy="22258"/>
        </a:xfrm>
        <a:custGeom>
          <a:avLst/>
          <a:gdLst/>
          <a:ahLst/>
          <a:cxnLst/>
          <a:rect l="0" t="0" r="0" b="0"/>
          <a:pathLst>
            <a:path>
              <a:moveTo>
                <a:pt x="0" y="11129"/>
              </a:moveTo>
              <a:lnTo>
                <a:pt x="1246600" y="11129"/>
              </a:lnTo>
            </a:path>
          </a:pathLst>
        </a:custGeom>
        <a:noFill/>
        <a:ln w="25400" cap="rnd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>
            <a:solidFill>
              <a:schemeClr val="tx1"/>
            </a:solidFill>
          </a:endParaRPr>
        </a:p>
      </dsp:txBody>
      <dsp:txXfrm>
        <a:off x="4340556" y="851820"/>
        <a:ext cx="62330" cy="62330"/>
      </dsp:txXfrm>
    </dsp:sp>
    <dsp:sp modelId="{3EC7321B-7E92-4518-BD58-DD53A4AF5176}">
      <dsp:nvSpPr>
        <dsp:cNvPr id="0" name=""/>
        <dsp:cNvSpPr/>
      </dsp:nvSpPr>
      <dsp:spPr>
        <a:xfrm>
          <a:off x="4800598" y="1219204"/>
          <a:ext cx="2033286" cy="232145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  <a:alpha val="50000"/>
          </a:schemeClr>
        </a:solidFill>
        <a:ln w="25400" cap="rnd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Налоги на имущество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4807397" y="1226003"/>
        <a:ext cx="2019688" cy="218547"/>
      </dsp:txXfrm>
    </dsp:sp>
    <dsp:sp modelId="{92C91A4B-D82D-4276-9ED5-A5599C215F20}">
      <dsp:nvSpPr>
        <dsp:cNvPr id="0" name=""/>
        <dsp:cNvSpPr/>
      </dsp:nvSpPr>
      <dsp:spPr>
        <a:xfrm rot="3291752">
          <a:off x="3626548" y="1028946"/>
          <a:ext cx="1490344" cy="22258"/>
        </a:xfrm>
        <a:custGeom>
          <a:avLst/>
          <a:gdLst/>
          <a:ahLst/>
          <a:cxnLst/>
          <a:rect l="0" t="0" r="0" b="0"/>
          <a:pathLst>
            <a:path>
              <a:moveTo>
                <a:pt x="0" y="11129"/>
              </a:moveTo>
              <a:lnTo>
                <a:pt x="1490344" y="11129"/>
              </a:lnTo>
            </a:path>
          </a:pathLst>
        </a:custGeom>
        <a:noFill/>
        <a:ln w="25400" cap="rnd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>
            <a:solidFill>
              <a:schemeClr val="tx1"/>
            </a:solidFill>
          </a:endParaRPr>
        </a:p>
      </dsp:txBody>
      <dsp:txXfrm>
        <a:off x="4334462" y="1002817"/>
        <a:ext cx="74517" cy="74517"/>
      </dsp:txXfrm>
    </dsp:sp>
    <dsp:sp modelId="{71232FE9-27A1-4A2E-B56F-CABF94B83DB5}">
      <dsp:nvSpPr>
        <dsp:cNvPr id="0" name=""/>
        <dsp:cNvSpPr/>
      </dsp:nvSpPr>
      <dsp:spPr>
        <a:xfrm>
          <a:off x="4800598" y="1523998"/>
          <a:ext cx="2038516" cy="250918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  <a:alpha val="50000"/>
          </a:schemeClr>
        </a:solidFill>
        <a:ln w="25400" cap="rnd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Государственная пошлина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4807947" y="1531347"/>
        <a:ext cx="2023818" cy="236220"/>
      </dsp:txXfrm>
    </dsp:sp>
    <dsp:sp modelId="{E805B566-3594-4FFA-BB9D-8E844C2D9CAA}">
      <dsp:nvSpPr>
        <dsp:cNvPr id="0" name=""/>
        <dsp:cNvSpPr/>
      </dsp:nvSpPr>
      <dsp:spPr>
        <a:xfrm rot="20495946">
          <a:off x="1787551" y="3043533"/>
          <a:ext cx="607601" cy="22258"/>
        </a:xfrm>
        <a:custGeom>
          <a:avLst/>
          <a:gdLst/>
          <a:ahLst/>
          <a:cxnLst/>
          <a:rect l="0" t="0" r="0" b="0"/>
          <a:pathLst>
            <a:path>
              <a:moveTo>
                <a:pt x="0" y="11129"/>
              </a:moveTo>
              <a:lnTo>
                <a:pt x="607601" y="11129"/>
              </a:lnTo>
            </a:path>
          </a:pathLst>
        </a:custGeom>
        <a:noFill/>
        <a:ln w="25400" cap="rnd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>
            <a:solidFill>
              <a:schemeClr val="tx1"/>
            </a:solidFill>
          </a:endParaRPr>
        </a:p>
      </dsp:txBody>
      <dsp:txXfrm>
        <a:off x="2076162" y="3039472"/>
        <a:ext cx="30380" cy="30380"/>
      </dsp:txXfrm>
    </dsp:sp>
    <dsp:sp modelId="{5DD8E71A-BEF9-4145-9A30-34B557C21354}">
      <dsp:nvSpPr>
        <dsp:cNvPr id="0" name=""/>
        <dsp:cNvSpPr/>
      </dsp:nvSpPr>
      <dsp:spPr>
        <a:xfrm>
          <a:off x="2379620" y="2548872"/>
          <a:ext cx="1639562" cy="819781"/>
        </a:xfrm>
        <a:prstGeom prst="roundRect">
          <a:avLst>
            <a:gd name="adj" fmla="val 10000"/>
          </a:avLst>
        </a:prstGeom>
        <a:solidFill>
          <a:schemeClr val="accent3">
            <a:lumMod val="75000"/>
            <a:alpha val="70000"/>
          </a:schemeClr>
        </a:solidFill>
        <a:ln w="25400" cap="rnd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Неналоговые доходы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2403631" y="2572883"/>
        <a:ext cx="1591540" cy="771759"/>
      </dsp:txXfrm>
    </dsp:sp>
    <dsp:sp modelId="{E0860A58-9EDA-4E57-BA5F-40DA3A4C522D}">
      <dsp:nvSpPr>
        <dsp:cNvPr id="0" name=""/>
        <dsp:cNvSpPr/>
      </dsp:nvSpPr>
      <dsp:spPr>
        <a:xfrm rot="19145336">
          <a:off x="3892894" y="2609060"/>
          <a:ext cx="1033991" cy="22258"/>
        </a:xfrm>
        <a:custGeom>
          <a:avLst/>
          <a:gdLst/>
          <a:ahLst/>
          <a:cxnLst/>
          <a:rect l="0" t="0" r="0" b="0"/>
          <a:pathLst>
            <a:path>
              <a:moveTo>
                <a:pt x="0" y="11129"/>
              </a:moveTo>
              <a:lnTo>
                <a:pt x="1033991" y="11129"/>
              </a:lnTo>
            </a:path>
          </a:pathLst>
        </a:custGeom>
        <a:noFill/>
        <a:ln w="25400" cap="rnd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>
            <a:solidFill>
              <a:schemeClr val="tx1"/>
            </a:solidFill>
          </a:endParaRPr>
        </a:p>
      </dsp:txBody>
      <dsp:txXfrm>
        <a:off x="4384040" y="2594339"/>
        <a:ext cx="51699" cy="51699"/>
      </dsp:txXfrm>
    </dsp:sp>
    <dsp:sp modelId="{81769CF5-5F2C-485E-8F5D-1BB7EAF394CE}">
      <dsp:nvSpPr>
        <dsp:cNvPr id="0" name=""/>
        <dsp:cNvSpPr/>
      </dsp:nvSpPr>
      <dsp:spPr>
        <a:xfrm>
          <a:off x="4800598" y="2057397"/>
          <a:ext cx="3929801" cy="448436"/>
        </a:xfrm>
        <a:prstGeom prst="roundRect">
          <a:avLst>
            <a:gd name="adj" fmla="val 10000"/>
          </a:avLst>
        </a:prstGeom>
        <a:solidFill>
          <a:schemeClr val="accent3">
            <a:lumMod val="75000"/>
            <a:alpha val="50000"/>
          </a:schemeClr>
        </a:solidFill>
        <a:ln w="25400" cap="rnd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Доходы от использования имущества, находящегося в государственной и муниципальной собственности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4813732" y="2070531"/>
        <a:ext cx="3903533" cy="422168"/>
      </dsp:txXfrm>
    </dsp:sp>
    <dsp:sp modelId="{4A54F0F0-04A0-45EE-9532-DE7649FF5E57}">
      <dsp:nvSpPr>
        <dsp:cNvPr id="0" name=""/>
        <dsp:cNvSpPr/>
      </dsp:nvSpPr>
      <dsp:spPr>
        <a:xfrm rot="20928065">
          <a:off x="4011598" y="2870279"/>
          <a:ext cx="796583" cy="22258"/>
        </a:xfrm>
        <a:custGeom>
          <a:avLst/>
          <a:gdLst/>
          <a:ahLst/>
          <a:cxnLst/>
          <a:rect l="0" t="0" r="0" b="0"/>
          <a:pathLst>
            <a:path>
              <a:moveTo>
                <a:pt x="0" y="11129"/>
              </a:moveTo>
              <a:lnTo>
                <a:pt x="796583" y="11129"/>
              </a:lnTo>
            </a:path>
          </a:pathLst>
        </a:custGeom>
        <a:noFill/>
        <a:ln w="25400" cap="rnd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>
            <a:solidFill>
              <a:schemeClr val="tx1"/>
            </a:solidFill>
          </a:endParaRPr>
        </a:p>
      </dsp:txBody>
      <dsp:txXfrm>
        <a:off x="4389975" y="2861494"/>
        <a:ext cx="39829" cy="39829"/>
      </dsp:txXfrm>
    </dsp:sp>
    <dsp:sp modelId="{645D63F8-DFBF-4E3F-8BDE-65B5AF7D650A}">
      <dsp:nvSpPr>
        <dsp:cNvPr id="0" name=""/>
        <dsp:cNvSpPr/>
      </dsp:nvSpPr>
      <dsp:spPr>
        <a:xfrm>
          <a:off x="4800598" y="2590796"/>
          <a:ext cx="3286650" cy="426515"/>
        </a:xfrm>
        <a:prstGeom prst="roundRect">
          <a:avLst>
            <a:gd name="adj" fmla="val 10000"/>
          </a:avLst>
        </a:prstGeom>
        <a:solidFill>
          <a:schemeClr val="accent3">
            <a:lumMod val="75000"/>
            <a:alpha val="50000"/>
          </a:schemeClr>
        </a:solidFill>
        <a:ln w="25400" cap="rnd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Платежи при пользовании природными ресурсами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4813090" y="2603288"/>
        <a:ext cx="3261666" cy="401531"/>
      </dsp:txXfrm>
    </dsp:sp>
    <dsp:sp modelId="{03D51AEF-4177-4EBC-972E-C3E5D8F2CC78}">
      <dsp:nvSpPr>
        <dsp:cNvPr id="0" name=""/>
        <dsp:cNvSpPr/>
      </dsp:nvSpPr>
      <dsp:spPr>
        <a:xfrm rot="1493479">
          <a:off x="3979172" y="3128922"/>
          <a:ext cx="861435" cy="22258"/>
        </a:xfrm>
        <a:custGeom>
          <a:avLst/>
          <a:gdLst/>
          <a:ahLst/>
          <a:cxnLst/>
          <a:rect l="0" t="0" r="0" b="0"/>
          <a:pathLst>
            <a:path>
              <a:moveTo>
                <a:pt x="0" y="11129"/>
              </a:moveTo>
              <a:lnTo>
                <a:pt x="861435" y="11129"/>
              </a:lnTo>
            </a:path>
          </a:pathLst>
        </a:custGeom>
        <a:noFill/>
        <a:ln w="25400" cap="rnd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>
            <a:solidFill>
              <a:schemeClr val="tx1"/>
            </a:solidFill>
          </a:endParaRPr>
        </a:p>
      </dsp:txBody>
      <dsp:txXfrm>
        <a:off x="4388354" y="3118515"/>
        <a:ext cx="43071" cy="43071"/>
      </dsp:txXfrm>
    </dsp:sp>
    <dsp:sp modelId="{5B53669D-FCF2-40C7-8B2D-F50E950BA3C9}">
      <dsp:nvSpPr>
        <dsp:cNvPr id="0" name=""/>
        <dsp:cNvSpPr/>
      </dsp:nvSpPr>
      <dsp:spPr>
        <a:xfrm>
          <a:off x="4800598" y="3124203"/>
          <a:ext cx="3215115" cy="394273"/>
        </a:xfrm>
        <a:prstGeom prst="roundRect">
          <a:avLst>
            <a:gd name="adj" fmla="val 10000"/>
          </a:avLst>
        </a:prstGeom>
        <a:solidFill>
          <a:schemeClr val="accent3">
            <a:lumMod val="75000"/>
            <a:alpha val="50000"/>
          </a:schemeClr>
        </a:solidFill>
        <a:ln w="25400" cap="rnd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Доходы от оказания платных услуг (работ) и компенсации затрат государства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4812146" y="3135751"/>
        <a:ext cx="3192019" cy="371177"/>
      </dsp:txXfrm>
    </dsp:sp>
    <dsp:sp modelId="{C69982F7-99AE-4164-BF46-F7D8449905C7}">
      <dsp:nvSpPr>
        <dsp:cNvPr id="0" name=""/>
        <dsp:cNvSpPr/>
      </dsp:nvSpPr>
      <dsp:spPr>
        <a:xfrm rot="2702199">
          <a:off x="3856992" y="3338841"/>
          <a:ext cx="1105795" cy="22258"/>
        </a:xfrm>
        <a:custGeom>
          <a:avLst/>
          <a:gdLst/>
          <a:ahLst/>
          <a:cxnLst/>
          <a:rect l="0" t="0" r="0" b="0"/>
          <a:pathLst>
            <a:path>
              <a:moveTo>
                <a:pt x="0" y="11129"/>
              </a:moveTo>
              <a:lnTo>
                <a:pt x="1105795" y="11129"/>
              </a:lnTo>
            </a:path>
          </a:pathLst>
        </a:custGeom>
        <a:noFill/>
        <a:ln w="25400" cap="rnd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382245" y="3322326"/>
        <a:ext cx="55289" cy="55289"/>
      </dsp:txXfrm>
    </dsp:sp>
    <dsp:sp modelId="{6A1DDDF6-A5AD-4BF2-9509-11794B1265A8}">
      <dsp:nvSpPr>
        <dsp:cNvPr id="0" name=""/>
        <dsp:cNvSpPr/>
      </dsp:nvSpPr>
      <dsp:spPr>
        <a:xfrm>
          <a:off x="4800598" y="3581403"/>
          <a:ext cx="3659535" cy="319550"/>
        </a:xfrm>
        <a:prstGeom prst="roundRect">
          <a:avLst>
            <a:gd name="adj" fmla="val 10000"/>
          </a:avLst>
        </a:prstGeom>
        <a:solidFill>
          <a:schemeClr val="accent3">
            <a:lumMod val="75000"/>
            <a:alpha val="50000"/>
          </a:schemeClr>
        </a:solidFill>
        <a:ln w="25400" cap="rnd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Доходы от продажи материальных и нематериальных активов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4809957" y="3590762"/>
        <a:ext cx="3640817" cy="300832"/>
      </dsp:txXfrm>
    </dsp:sp>
    <dsp:sp modelId="{61279A83-5DFD-40C4-A29B-90E26B515656}">
      <dsp:nvSpPr>
        <dsp:cNvPr id="0" name=""/>
        <dsp:cNvSpPr/>
      </dsp:nvSpPr>
      <dsp:spPr>
        <a:xfrm rot="3378979">
          <a:off x="3705414" y="3533837"/>
          <a:ext cx="1408951" cy="22258"/>
        </a:xfrm>
        <a:custGeom>
          <a:avLst/>
          <a:gdLst/>
          <a:ahLst/>
          <a:cxnLst/>
          <a:rect l="0" t="0" r="0" b="0"/>
          <a:pathLst>
            <a:path>
              <a:moveTo>
                <a:pt x="0" y="11129"/>
              </a:moveTo>
              <a:lnTo>
                <a:pt x="1408951" y="11129"/>
              </a:lnTo>
            </a:path>
          </a:pathLst>
        </a:custGeom>
        <a:noFill/>
        <a:ln w="25400" cap="rnd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374666" y="3509742"/>
        <a:ext cx="70447" cy="70447"/>
      </dsp:txXfrm>
    </dsp:sp>
    <dsp:sp modelId="{870311D8-AE5C-4B36-8A46-B775ABBACE7F}">
      <dsp:nvSpPr>
        <dsp:cNvPr id="0" name=""/>
        <dsp:cNvSpPr/>
      </dsp:nvSpPr>
      <dsp:spPr>
        <a:xfrm>
          <a:off x="4800598" y="3962396"/>
          <a:ext cx="3409420" cy="337544"/>
        </a:xfrm>
        <a:prstGeom prst="roundRect">
          <a:avLst>
            <a:gd name="adj" fmla="val 10000"/>
          </a:avLst>
        </a:prstGeom>
        <a:solidFill>
          <a:schemeClr val="accent3">
            <a:lumMod val="75000"/>
            <a:alpha val="50000"/>
          </a:schemeClr>
        </a:solidFill>
        <a:ln w="25400" cap="rnd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Штрафы, санкции, возмещение ущерба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4810484" y="3972282"/>
        <a:ext cx="3389648" cy="317772"/>
      </dsp:txXfrm>
    </dsp:sp>
    <dsp:sp modelId="{00E83446-A517-4361-B25F-BA5B890971C6}">
      <dsp:nvSpPr>
        <dsp:cNvPr id="0" name=""/>
        <dsp:cNvSpPr/>
      </dsp:nvSpPr>
      <dsp:spPr>
        <a:xfrm rot="4608412">
          <a:off x="865185" y="4322621"/>
          <a:ext cx="2430528" cy="22258"/>
        </a:xfrm>
        <a:custGeom>
          <a:avLst/>
          <a:gdLst/>
          <a:ahLst/>
          <a:cxnLst/>
          <a:rect l="0" t="0" r="0" b="0"/>
          <a:pathLst>
            <a:path>
              <a:moveTo>
                <a:pt x="0" y="11129"/>
              </a:moveTo>
              <a:lnTo>
                <a:pt x="2430528" y="11129"/>
              </a:lnTo>
            </a:path>
          </a:pathLst>
        </a:custGeom>
        <a:noFill/>
        <a:ln w="25400" cap="rnd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>
            <a:solidFill>
              <a:schemeClr val="tx1"/>
            </a:solidFill>
          </a:endParaRPr>
        </a:p>
      </dsp:txBody>
      <dsp:txXfrm>
        <a:off x="2019686" y="4272987"/>
        <a:ext cx="121526" cy="121526"/>
      </dsp:txXfrm>
    </dsp:sp>
    <dsp:sp modelId="{D528C708-057F-482B-A437-58FBFF7DDC39}">
      <dsp:nvSpPr>
        <dsp:cNvPr id="0" name=""/>
        <dsp:cNvSpPr/>
      </dsp:nvSpPr>
      <dsp:spPr>
        <a:xfrm>
          <a:off x="2357814" y="5107048"/>
          <a:ext cx="1639562" cy="819781"/>
        </a:xfrm>
        <a:prstGeom prst="roundRect">
          <a:avLst>
            <a:gd name="adj" fmla="val 10000"/>
          </a:avLst>
        </a:prstGeom>
        <a:solidFill>
          <a:schemeClr val="accent5">
            <a:lumMod val="75000"/>
            <a:alpha val="70000"/>
          </a:schemeClr>
        </a:solidFill>
        <a:ln w="25400" cap="rnd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Безвозмездные поступления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2381825" y="5131059"/>
        <a:ext cx="1591540" cy="771759"/>
      </dsp:txXfrm>
    </dsp:sp>
    <dsp:sp modelId="{DABA40BB-8F0C-47D6-B888-463F82AC3659}">
      <dsp:nvSpPr>
        <dsp:cNvPr id="0" name=""/>
        <dsp:cNvSpPr/>
      </dsp:nvSpPr>
      <dsp:spPr>
        <a:xfrm rot="19103975">
          <a:off x="3861926" y="5149238"/>
          <a:ext cx="1074122" cy="22258"/>
        </a:xfrm>
        <a:custGeom>
          <a:avLst/>
          <a:gdLst/>
          <a:ahLst/>
          <a:cxnLst/>
          <a:rect l="0" t="0" r="0" b="0"/>
          <a:pathLst>
            <a:path>
              <a:moveTo>
                <a:pt x="0" y="11129"/>
              </a:moveTo>
              <a:lnTo>
                <a:pt x="1074122" y="11129"/>
              </a:lnTo>
            </a:path>
          </a:pathLst>
        </a:custGeom>
        <a:noFill/>
        <a:ln w="25400" cap="rnd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>
            <a:solidFill>
              <a:schemeClr val="tx1"/>
            </a:solidFill>
          </a:endParaRPr>
        </a:p>
      </dsp:txBody>
      <dsp:txXfrm>
        <a:off x="4372134" y="5133514"/>
        <a:ext cx="53706" cy="53706"/>
      </dsp:txXfrm>
    </dsp:sp>
    <dsp:sp modelId="{AA6DCBC6-58C7-4323-B4F5-4AC9ED5D54E3}">
      <dsp:nvSpPr>
        <dsp:cNvPr id="0" name=""/>
        <dsp:cNvSpPr/>
      </dsp:nvSpPr>
      <dsp:spPr>
        <a:xfrm>
          <a:off x="4800598" y="4648201"/>
          <a:ext cx="3367628" cy="311188"/>
        </a:xfrm>
        <a:prstGeom prst="roundRect">
          <a:avLst>
            <a:gd name="adj" fmla="val 10000"/>
          </a:avLst>
        </a:prstGeom>
        <a:solidFill>
          <a:schemeClr val="accent5">
            <a:lumMod val="75000"/>
            <a:alpha val="50000"/>
          </a:schemeClr>
        </a:solidFill>
        <a:ln w="25400" cap="rnd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Дотации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4809712" y="4657315"/>
        <a:ext cx="3349400" cy="292960"/>
      </dsp:txXfrm>
    </dsp:sp>
    <dsp:sp modelId="{C9481ABE-2B98-4935-837D-A29F3550EA87}">
      <dsp:nvSpPr>
        <dsp:cNvPr id="0" name=""/>
        <dsp:cNvSpPr/>
      </dsp:nvSpPr>
      <dsp:spPr>
        <a:xfrm rot="20331614">
          <a:off x="3968399" y="5350521"/>
          <a:ext cx="861175" cy="22258"/>
        </a:xfrm>
        <a:custGeom>
          <a:avLst/>
          <a:gdLst/>
          <a:ahLst/>
          <a:cxnLst/>
          <a:rect l="0" t="0" r="0" b="0"/>
          <a:pathLst>
            <a:path>
              <a:moveTo>
                <a:pt x="0" y="11129"/>
              </a:moveTo>
              <a:lnTo>
                <a:pt x="861175" y="11129"/>
              </a:lnTo>
            </a:path>
          </a:pathLst>
        </a:custGeom>
        <a:noFill/>
        <a:ln w="25400" cap="rnd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377457" y="5340121"/>
        <a:ext cx="43058" cy="43058"/>
      </dsp:txXfrm>
    </dsp:sp>
    <dsp:sp modelId="{B824D543-C0A5-4C0C-A76D-4EAAD667A1A2}">
      <dsp:nvSpPr>
        <dsp:cNvPr id="0" name=""/>
        <dsp:cNvSpPr/>
      </dsp:nvSpPr>
      <dsp:spPr>
        <a:xfrm>
          <a:off x="4800598" y="5029202"/>
          <a:ext cx="3363660" cy="354317"/>
        </a:xfrm>
        <a:prstGeom prst="roundRect">
          <a:avLst>
            <a:gd name="adj" fmla="val 10000"/>
          </a:avLst>
        </a:prstGeom>
        <a:solidFill>
          <a:schemeClr val="accent5">
            <a:lumMod val="75000"/>
            <a:alpha val="50000"/>
          </a:schemeClr>
        </a:solidFill>
        <a:ln w="25400" cap="rnd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Субсидии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4810976" y="5039580"/>
        <a:ext cx="3342904" cy="333561"/>
      </dsp:txXfrm>
    </dsp:sp>
    <dsp:sp modelId="{1F84971B-D0D0-4E0C-A49B-02035C881E55}">
      <dsp:nvSpPr>
        <dsp:cNvPr id="0" name=""/>
        <dsp:cNvSpPr/>
      </dsp:nvSpPr>
      <dsp:spPr>
        <a:xfrm rot="711325">
          <a:off x="3988623" y="5590116"/>
          <a:ext cx="820728" cy="22258"/>
        </a:xfrm>
        <a:custGeom>
          <a:avLst/>
          <a:gdLst/>
          <a:ahLst/>
          <a:cxnLst/>
          <a:rect l="0" t="0" r="0" b="0"/>
          <a:pathLst>
            <a:path>
              <a:moveTo>
                <a:pt x="0" y="11129"/>
              </a:moveTo>
              <a:lnTo>
                <a:pt x="820728" y="11129"/>
              </a:lnTo>
            </a:path>
          </a:pathLst>
        </a:custGeom>
        <a:noFill/>
        <a:ln w="25400" cap="rnd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378469" y="5580727"/>
        <a:ext cx="41036" cy="41036"/>
      </dsp:txXfrm>
    </dsp:sp>
    <dsp:sp modelId="{ECFE3171-2CAC-4782-B102-9B0E2295C955}">
      <dsp:nvSpPr>
        <dsp:cNvPr id="0" name=""/>
        <dsp:cNvSpPr/>
      </dsp:nvSpPr>
      <dsp:spPr>
        <a:xfrm>
          <a:off x="4800598" y="5486402"/>
          <a:ext cx="3381515" cy="398298"/>
        </a:xfrm>
        <a:prstGeom prst="roundRect">
          <a:avLst>
            <a:gd name="adj" fmla="val 10000"/>
          </a:avLst>
        </a:prstGeom>
        <a:solidFill>
          <a:schemeClr val="accent5">
            <a:lumMod val="75000"/>
            <a:alpha val="50000"/>
          </a:schemeClr>
        </a:solidFill>
        <a:ln w="25400" cap="rnd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Субвенции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4812264" y="5498068"/>
        <a:ext cx="3358183" cy="374966"/>
      </dsp:txXfrm>
    </dsp:sp>
    <dsp:sp modelId="{73F7D17E-0BC7-4775-8B3A-D10485B2C08E}">
      <dsp:nvSpPr>
        <dsp:cNvPr id="0" name=""/>
        <dsp:cNvSpPr/>
      </dsp:nvSpPr>
      <dsp:spPr>
        <a:xfrm rot="2073280">
          <a:off x="3911350" y="5782394"/>
          <a:ext cx="975274" cy="22258"/>
        </a:xfrm>
        <a:custGeom>
          <a:avLst/>
          <a:gdLst/>
          <a:ahLst/>
          <a:cxnLst/>
          <a:rect l="0" t="0" r="0" b="0"/>
          <a:pathLst>
            <a:path>
              <a:moveTo>
                <a:pt x="0" y="11129"/>
              </a:moveTo>
              <a:lnTo>
                <a:pt x="975274" y="11129"/>
              </a:lnTo>
            </a:path>
          </a:pathLst>
        </a:custGeom>
        <a:noFill/>
        <a:ln w="25400" cap="rnd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374605" y="5769141"/>
        <a:ext cx="48763" cy="48763"/>
      </dsp:txXfrm>
    </dsp:sp>
    <dsp:sp modelId="{E490A15F-3298-406C-814C-C134EC29A3E9}">
      <dsp:nvSpPr>
        <dsp:cNvPr id="0" name=""/>
        <dsp:cNvSpPr/>
      </dsp:nvSpPr>
      <dsp:spPr>
        <a:xfrm>
          <a:off x="4800598" y="5943602"/>
          <a:ext cx="3359479" cy="253009"/>
        </a:xfrm>
        <a:prstGeom prst="roundRect">
          <a:avLst>
            <a:gd name="adj" fmla="val 10000"/>
          </a:avLst>
        </a:prstGeom>
        <a:solidFill>
          <a:schemeClr val="accent5">
            <a:lumMod val="75000"/>
            <a:alpha val="50000"/>
          </a:schemeClr>
        </a:solidFill>
        <a:ln w="25400" cap="rnd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Иные межбюджетные трансферты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4808008" y="5951012"/>
        <a:ext cx="3344659" cy="238189"/>
      </dsp:txXfrm>
    </dsp:sp>
    <dsp:sp modelId="{A6227962-2F34-49CA-888B-5B4A86AF0541}">
      <dsp:nvSpPr>
        <dsp:cNvPr id="0" name=""/>
        <dsp:cNvSpPr/>
      </dsp:nvSpPr>
      <dsp:spPr>
        <a:xfrm rot="2862991">
          <a:off x="3802062" y="5947430"/>
          <a:ext cx="1193850" cy="22258"/>
        </a:xfrm>
        <a:custGeom>
          <a:avLst/>
          <a:gdLst/>
          <a:ahLst/>
          <a:cxnLst/>
          <a:rect l="0" t="0" r="0" b="0"/>
          <a:pathLst>
            <a:path>
              <a:moveTo>
                <a:pt x="0" y="11129"/>
              </a:moveTo>
              <a:lnTo>
                <a:pt x="1193850" y="11129"/>
              </a:lnTo>
            </a:path>
          </a:pathLst>
        </a:custGeom>
        <a:noFill/>
        <a:ln w="25400" cap="rnd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369141" y="5928713"/>
        <a:ext cx="59692" cy="59692"/>
      </dsp:txXfrm>
    </dsp:sp>
    <dsp:sp modelId="{01F81792-09EF-4E45-9A65-657228A724CA}">
      <dsp:nvSpPr>
        <dsp:cNvPr id="0" name=""/>
        <dsp:cNvSpPr/>
      </dsp:nvSpPr>
      <dsp:spPr>
        <a:xfrm>
          <a:off x="4800598" y="6248397"/>
          <a:ext cx="3418470" cy="303564"/>
        </a:xfrm>
        <a:prstGeom prst="roundRect">
          <a:avLst>
            <a:gd name="adj" fmla="val 10000"/>
          </a:avLst>
        </a:prstGeom>
        <a:solidFill>
          <a:schemeClr val="accent5">
            <a:lumMod val="75000"/>
            <a:alpha val="50000"/>
          </a:schemeClr>
        </a:solidFill>
        <a:ln w="25400" cap="rnd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Прочие безвозмездные поступления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4809489" y="6257288"/>
        <a:ext cx="3400688" cy="2857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073C93-FA7D-4878-8E7B-F17133A4E3BA}">
      <dsp:nvSpPr>
        <dsp:cNvPr id="0" name=""/>
        <dsp:cNvSpPr/>
      </dsp:nvSpPr>
      <dsp:spPr>
        <a:xfrm>
          <a:off x="1620980" y="2747798"/>
          <a:ext cx="1045594" cy="22545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22797" y="0"/>
              </a:lnTo>
              <a:lnTo>
                <a:pt x="522797" y="2254559"/>
              </a:lnTo>
              <a:lnTo>
                <a:pt x="1045594" y="2254559"/>
              </a:lnTo>
            </a:path>
          </a:pathLst>
        </a:custGeom>
        <a:noFill/>
        <a:ln w="25400" cap="rnd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kern="1200">
            <a:solidFill>
              <a:schemeClr val="tx1"/>
            </a:solidFill>
          </a:endParaRPr>
        </a:p>
      </dsp:txBody>
      <dsp:txXfrm>
        <a:off x="2081647" y="3812947"/>
        <a:ext cx="124260" cy="124260"/>
      </dsp:txXfrm>
    </dsp:sp>
    <dsp:sp modelId="{32E4D95D-C66E-44CB-BD7E-C8A55FE6E45C}">
      <dsp:nvSpPr>
        <dsp:cNvPr id="0" name=""/>
        <dsp:cNvSpPr/>
      </dsp:nvSpPr>
      <dsp:spPr>
        <a:xfrm>
          <a:off x="1620980" y="2747798"/>
          <a:ext cx="1053541" cy="34099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26770" y="0"/>
              </a:lnTo>
              <a:lnTo>
                <a:pt x="526770" y="3409923"/>
              </a:lnTo>
              <a:lnTo>
                <a:pt x="1053541" y="3409923"/>
              </a:lnTo>
            </a:path>
          </a:pathLst>
        </a:custGeom>
        <a:noFill/>
        <a:ln w="25400" cap="rnd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kern="1200">
            <a:solidFill>
              <a:schemeClr val="tx1"/>
            </a:solidFill>
          </a:endParaRPr>
        </a:p>
      </dsp:txBody>
      <dsp:txXfrm>
        <a:off x="2058526" y="4363535"/>
        <a:ext cx="178448" cy="178448"/>
      </dsp:txXfrm>
    </dsp:sp>
    <dsp:sp modelId="{16D63CC9-289B-49E1-BA37-6B519A420496}">
      <dsp:nvSpPr>
        <dsp:cNvPr id="0" name=""/>
        <dsp:cNvSpPr/>
      </dsp:nvSpPr>
      <dsp:spPr>
        <a:xfrm>
          <a:off x="1620980" y="2747798"/>
          <a:ext cx="1053541" cy="28260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26770" y="0"/>
              </a:lnTo>
              <a:lnTo>
                <a:pt x="526770" y="2826004"/>
              </a:lnTo>
              <a:lnTo>
                <a:pt x="1053541" y="2826004"/>
              </a:lnTo>
            </a:path>
          </a:pathLst>
        </a:custGeom>
        <a:noFill/>
        <a:ln w="25400" cap="rnd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kern="1200">
            <a:solidFill>
              <a:schemeClr val="tx1"/>
            </a:solidFill>
          </a:endParaRPr>
        </a:p>
      </dsp:txBody>
      <dsp:txXfrm>
        <a:off x="2072351" y="4085400"/>
        <a:ext cx="150799" cy="150799"/>
      </dsp:txXfrm>
    </dsp:sp>
    <dsp:sp modelId="{E638AA38-B527-435A-A486-BA4ACAE1BED3}">
      <dsp:nvSpPr>
        <dsp:cNvPr id="0" name=""/>
        <dsp:cNvSpPr/>
      </dsp:nvSpPr>
      <dsp:spPr>
        <a:xfrm>
          <a:off x="1620980" y="2747798"/>
          <a:ext cx="1045594" cy="16635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22797" y="0"/>
              </a:lnTo>
              <a:lnTo>
                <a:pt x="522797" y="1663577"/>
              </a:lnTo>
              <a:lnTo>
                <a:pt x="1045594" y="1663577"/>
              </a:lnTo>
            </a:path>
          </a:pathLst>
        </a:custGeom>
        <a:noFill/>
        <a:ln w="25400" cap="rnd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kern="1200">
            <a:solidFill>
              <a:schemeClr val="tx1"/>
            </a:solidFill>
          </a:endParaRPr>
        </a:p>
      </dsp:txBody>
      <dsp:txXfrm>
        <a:off x="2094655" y="3530464"/>
        <a:ext cx="98244" cy="98244"/>
      </dsp:txXfrm>
    </dsp:sp>
    <dsp:sp modelId="{CFE44A29-80FD-41B6-8D42-3F14E4475E0D}">
      <dsp:nvSpPr>
        <dsp:cNvPr id="0" name=""/>
        <dsp:cNvSpPr/>
      </dsp:nvSpPr>
      <dsp:spPr>
        <a:xfrm>
          <a:off x="1620980" y="2747798"/>
          <a:ext cx="1045594" cy="10188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22797" y="0"/>
              </a:lnTo>
              <a:lnTo>
                <a:pt x="522797" y="1018856"/>
              </a:lnTo>
              <a:lnTo>
                <a:pt x="1045594" y="1018856"/>
              </a:lnTo>
            </a:path>
          </a:pathLst>
        </a:custGeom>
        <a:noFill/>
        <a:ln w="25400" cap="rnd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kern="1200">
            <a:solidFill>
              <a:schemeClr val="tx1"/>
            </a:solidFill>
          </a:endParaRPr>
        </a:p>
      </dsp:txBody>
      <dsp:txXfrm>
        <a:off x="2107280" y="3220728"/>
        <a:ext cx="72995" cy="72995"/>
      </dsp:txXfrm>
    </dsp:sp>
    <dsp:sp modelId="{D8DC28E7-B055-4667-9F69-955AB133BC39}">
      <dsp:nvSpPr>
        <dsp:cNvPr id="0" name=""/>
        <dsp:cNvSpPr/>
      </dsp:nvSpPr>
      <dsp:spPr>
        <a:xfrm>
          <a:off x="1620980" y="2747798"/>
          <a:ext cx="1045594" cy="4256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22797" y="0"/>
              </a:lnTo>
              <a:lnTo>
                <a:pt x="522797" y="425633"/>
              </a:lnTo>
              <a:lnTo>
                <a:pt x="1045594" y="425633"/>
              </a:lnTo>
            </a:path>
          </a:pathLst>
        </a:custGeom>
        <a:noFill/>
        <a:ln w="25400" cap="rnd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kern="1200">
            <a:solidFill>
              <a:schemeClr val="tx1"/>
            </a:solidFill>
          </a:endParaRPr>
        </a:p>
      </dsp:txBody>
      <dsp:txXfrm>
        <a:off x="2115555" y="2932392"/>
        <a:ext cx="56445" cy="56445"/>
      </dsp:txXfrm>
    </dsp:sp>
    <dsp:sp modelId="{9C2F80BF-9DC6-471C-8D37-63D8E5FF5E4A}">
      <dsp:nvSpPr>
        <dsp:cNvPr id="0" name=""/>
        <dsp:cNvSpPr/>
      </dsp:nvSpPr>
      <dsp:spPr>
        <a:xfrm>
          <a:off x="1620980" y="2642615"/>
          <a:ext cx="1045594" cy="105182"/>
        </a:xfrm>
        <a:custGeom>
          <a:avLst/>
          <a:gdLst/>
          <a:ahLst/>
          <a:cxnLst/>
          <a:rect l="0" t="0" r="0" b="0"/>
          <a:pathLst>
            <a:path>
              <a:moveTo>
                <a:pt x="0" y="105182"/>
              </a:moveTo>
              <a:lnTo>
                <a:pt x="522797" y="105182"/>
              </a:lnTo>
              <a:lnTo>
                <a:pt x="522797" y="0"/>
              </a:lnTo>
              <a:lnTo>
                <a:pt x="1045594" y="0"/>
              </a:lnTo>
            </a:path>
          </a:pathLst>
        </a:custGeom>
        <a:noFill/>
        <a:ln w="25400" cap="rnd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kern="1200">
            <a:solidFill>
              <a:schemeClr val="tx1"/>
            </a:solidFill>
          </a:endParaRPr>
        </a:p>
      </dsp:txBody>
      <dsp:txXfrm>
        <a:off x="2117505" y="2668934"/>
        <a:ext cx="52543" cy="52543"/>
      </dsp:txXfrm>
    </dsp:sp>
    <dsp:sp modelId="{99A66438-983F-4496-A89F-91E9CEC82445}">
      <dsp:nvSpPr>
        <dsp:cNvPr id="0" name=""/>
        <dsp:cNvSpPr/>
      </dsp:nvSpPr>
      <dsp:spPr>
        <a:xfrm>
          <a:off x="1620980" y="2090497"/>
          <a:ext cx="1045594" cy="657300"/>
        </a:xfrm>
        <a:custGeom>
          <a:avLst/>
          <a:gdLst/>
          <a:ahLst/>
          <a:cxnLst/>
          <a:rect l="0" t="0" r="0" b="0"/>
          <a:pathLst>
            <a:path>
              <a:moveTo>
                <a:pt x="0" y="657300"/>
              </a:moveTo>
              <a:lnTo>
                <a:pt x="522797" y="657300"/>
              </a:lnTo>
              <a:lnTo>
                <a:pt x="522797" y="0"/>
              </a:lnTo>
              <a:lnTo>
                <a:pt x="1045594" y="0"/>
              </a:lnTo>
            </a:path>
          </a:pathLst>
        </a:custGeom>
        <a:noFill/>
        <a:ln w="25400" cap="rnd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kern="1200">
            <a:solidFill>
              <a:schemeClr val="tx1"/>
            </a:solidFill>
          </a:endParaRPr>
        </a:p>
      </dsp:txBody>
      <dsp:txXfrm>
        <a:off x="2112901" y="2388272"/>
        <a:ext cx="61751" cy="61751"/>
      </dsp:txXfrm>
    </dsp:sp>
    <dsp:sp modelId="{ED823240-72C4-4CC0-8318-3C0502ED0896}">
      <dsp:nvSpPr>
        <dsp:cNvPr id="0" name=""/>
        <dsp:cNvSpPr/>
      </dsp:nvSpPr>
      <dsp:spPr>
        <a:xfrm>
          <a:off x="1620980" y="895355"/>
          <a:ext cx="1045594" cy="1852442"/>
        </a:xfrm>
        <a:custGeom>
          <a:avLst/>
          <a:gdLst/>
          <a:ahLst/>
          <a:cxnLst/>
          <a:rect l="0" t="0" r="0" b="0"/>
          <a:pathLst>
            <a:path>
              <a:moveTo>
                <a:pt x="0" y="1852442"/>
              </a:moveTo>
              <a:lnTo>
                <a:pt x="522797" y="1852442"/>
              </a:lnTo>
              <a:lnTo>
                <a:pt x="522797" y="0"/>
              </a:lnTo>
              <a:lnTo>
                <a:pt x="1045594" y="0"/>
              </a:lnTo>
            </a:path>
          </a:pathLst>
        </a:custGeom>
        <a:noFill/>
        <a:ln w="25400" cap="rnd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kern="1200">
            <a:solidFill>
              <a:schemeClr val="tx1"/>
            </a:solidFill>
          </a:endParaRPr>
        </a:p>
      </dsp:txBody>
      <dsp:txXfrm>
        <a:off x="2090598" y="1768397"/>
        <a:ext cx="106358" cy="106358"/>
      </dsp:txXfrm>
    </dsp:sp>
    <dsp:sp modelId="{854E3F1E-186D-453C-B348-E602EAAEF692}">
      <dsp:nvSpPr>
        <dsp:cNvPr id="0" name=""/>
        <dsp:cNvSpPr/>
      </dsp:nvSpPr>
      <dsp:spPr>
        <a:xfrm>
          <a:off x="1620980" y="1484300"/>
          <a:ext cx="1045594" cy="1263497"/>
        </a:xfrm>
        <a:custGeom>
          <a:avLst/>
          <a:gdLst/>
          <a:ahLst/>
          <a:cxnLst/>
          <a:rect l="0" t="0" r="0" b="0"/>
          <a:pathLst>
            <a:path>
              <a:moveTo>
                <a:pt x="0" y="1263497"/>
              </a:moveTo>
              <a:lnTo>
                <a:pt x="522797" y="1263497"/>
              </a:lnTo>
              <a:lnTo>
                <a:pt x="522797" y="0"/>
              </a:lnTo>
              <a:lnTo>
                <a:pt x="1045594" y="0"/>
              </a:lnTo>
            </a:path>
          </a:pathLst>
        </a:custGeom>
        <a:noFill/>
        <a:ln w="25400" cap="rnd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kern="1200">
            <a:solidFill>
              <a:schemeClr val="tx1"/>
            </a:solidFill>
          </a:endParaRPr>
        </a:p>
      </dsp:txBody>
      <dsp:txXfrm>
        <a:off x="2102777" y="2075048"/>
        <a:ext cx="82001" cy="82001"/>
      </dsp:txXfrm>
    </dsp:sp>
    <dsp:sp modelId="{8BC708B4-9061-439A-855E-C5F803149E0C}">
      <dsp:nvSpPr>
        <dsp:cNvPr id="0" name=""/>
        <dsp:cNvSpPr/>
      </dsp:nvSpPr>
      <dsp:spPr>
        <a:xfrm>
          <a:off x="1620980" y="218246"/>
          <a:ext cx="1045594" cy="2529551"/>
        </a:xfrm>
        <a:custGeom>
          <a:avLst/>
          <a:gdLst/>
          <a:ahLst/>
          <a:cxnLst/>
          <a:rect l="0" t="0" r="0" b="0"/>
          <a:pathLst>
            <a:path>
              <a:moveTo>
                <a:pt x="0" y="2529551"/>
              </a:moveTo>
              <a:lnTo>
                <a:pt x="522797" y="2529551"/>
              </a:lnTo>
              <a:lnTo>
                <a:pt x="522797" y="0"/>
              </a:lnTo>
              <a:lnTo>
                <a:pt x="1045594" y="0"/>
              </a:lnTo>
            </a:path>
          </a:pathLst>
        </a:custGeom>
        <a:noFill/>
        <a:ln w="25400" cap="rnd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kern="1200">
            <a:solidFill>
              <a:schemeClr val="tx1"/>
            </a:solidFill>
          </a:endParaRPr>
        </a:p>
      </dsp:txBody>
      <dsp:txXfrm>
        <a:off x="2075349" y="1414594"/>
        <a:ext cx="136856" cy="136856"/>
      </dsp:txXfrm>
    </dsp:sp>
    <dsp:sp modelId="{179734A6-FE5C-4C9B-991A-B4F7918921C2}">
      <dsp:nvSpPr>
        <dsp:cNvPr id="0" name=""/>
        <dsp:cNvSpPr/>
      </dsp:nvSpPr>
      <dsp:spPr>
        <a:xfrm>
          <a:off x="0" y="1981200"/>
          <a:ext cx="1708765" cy="1533195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rnd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Расходы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бюджета</a:t>
          </a:r>
          <a:endParaRPr lang="ru-RU" sz="1600" b="1" kern="1200" dirty="0"/>
        </a:p>
      </dsp:txBody>
      <dsp:txXfrm>
        <a:off x="0" y="1981200"/>
        <a:ext cx="1708765" cy="1533195"/>
      </dsp:txXfrm>
    </dsp:sp>
    <dsp:sp modelId="{24E446F1-D646-4AB3-A901-C456D509F1F5}">
      <dsp:nvSpPr>
        <dsp:cNvPr id="0" name=""/>
        <dsp:cNvSpPr/>
      </dsp:nvSpPr>
      <dsp:spPr>
        <a:xfrm>
          <a:off x="2666575" y="2"/>
          <a:ext cx="6234040" cy="436489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rnd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ОБЩЕГОСУДАРСТВЕННЫЕ ВОПРОСЫ</a:t>
          </a:r>
          <a:endParaRPr lang="ru-RU" sz="1100" b="1" kern="1200" dirty="0"/>
        </a:p>
      </dsp:txBody>
      <dsp:txXfrm>
        <a:off x="2666575" y="2"/>
        <a:ext cx="6234040" cy="436489"/>
      </dsp:txXfrm>
    </dsp:sp>
    <dsp:sp modelId="{BF6518AF-4E23-4BD3-A362-7B92AC7992C0}">
      <dsp:nvSpPr>
        <dsp:cNvPr id="0" name=""/>
        <dsp:cNvSpPr/>
      </dsp:nvSpPr>
      <dsp:spPr>
        <a:xfrm>
          <a:off x="2666575" y="1295400"/>
          <a:ext cx="6232646" cy="377799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rnd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НАЦИОНАЛЬНАЯ БЕЗОПАСНОСТЬ  И ПРАВООХРАНИТЕЛЬНАЯ ДЕЯТЕЛЬНОСТЬ</a:t>
          </a:r>
          <a:endParaRPr lang="ru-RU" sz="1100" b="1" kern="1200" dirty="0"/>
        </a:p>
      </dsp:txBody>
      <dsp:txXfrm>
        <a:off x="2666575" y="1295400"/>
        <a:ext cx="6232646" cy="377799"/>
      </dsp:txXfrm>
    </dsp:sp>
    <dsp:sp modelId="{23C7DF29-037E-4A92-BFF6-55A62332BEA5}">
      <dsp:nvSpPr>
        <dsp:cNvPr id="0" name=""/>
        <dsp:cNvSpPr/>
      </dsp:nvSpPr>
      <dsp:spPr>
        <a:xfrm>
          <a:off x="2666575" y="685800"/>
          <a:ext cx="6234040" cy="419109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rnd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НАЦИОНАЛЬНАЯ ОБОРОНА</a:t>
          </a:r>
          <a:endParaRPr lang="ru-RU" sz="1100" b="1" kern="1200" dirty="0"/>
        </a:p>
      </dsp:txBody>
      <dsp:txXfrm>
        <a:off x="2666575" y="685800"/>
        <a:ext cx="6234040" cy="419109"/>
      </dsp:txXfrm>
    </dsp:sp>
    <dsp:sp modelId="{F2B5B826-4425-43F1-A690-92431F17F504}">
      <dsp:nvSpPr>
        <dsp:cNvPr id="0" name=""/>
        <dsp:cNvSpPr/>
      </dsp:nvSpPr>
      <dsp:spPr>
        <a:xfrm>
          <a:off x="2666575" y="1905001"/>
          <a:ext cx="6312713" cy="370993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rnd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НАЦИОНАЛЬНАЯ ЭКОНОМИКА</a:t>
          </a:r>
          <a:endParaRPr lang="ru-RU" sz="1100" b="1" kern="1200" dirty="0"/>
        </a:p>
      </dsp:txBody>
      <dsp:txXfrm>
        <a:off x="2666575" y="1905001"/>
        <a:ext cx="6312713" cy="370993"/>
      </dsp:txXfrm>
    </dsp:sp>
    <dsp:sp modelId="{9EF5868E-F8A0-4EF1-A989-FAEA95CCA1A1}">
      <dsp:nvSpPr>
        <dsp:cNvPr id="0" name=""/>
        <dsp:cNvSpPr/>
      </dsp:nvSpPr>
      <dsp:spPr>
        <a:xfrm>
          <a:off x="2666575" y="2438403"/>
          <a:ext cx="6244794" cy="408423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rnd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ЖИЛИЩНО-КОММУНАЛЬНОЕ ХОЗЯЙСТВО</a:t>
          </a:r>
          <a:endParaRPr lang="ru-RU" sz="1100" b="1" kern="1200" dirty="0"/>
        </a:p>
      </dsp:txBody>
      <dsp:txXfrm>
        <a:off x="2666575" y="2438403"/>
        <a:ext cx="6244794" cy="408423"/>
      </dsp:txXfrm>
    </dsp:sp>
    <dsp:sp modelId="{06BD4A40-35BC-4524-A4B9-D5223935324C}">
      <dsp:nvSpPr>
        <dsp:cNvPr id="0" name=""/>
        <dsp:cNvSpPr/>
      </dsp:nvSpPr>
      <dsp:spPr>
        <a:xfrm>
          <a:off x="2666575" y="2971797"/>
          <a:ext cx="6317946" cy="403268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rnd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ОХРАНА ОКРУЖАЮЩЕЙ СРЕДЫ</a:t>
          </a:r>
          <a:endParaRPr lang="ru-RU" sz="1100" b="1" kern="1200" dirty="0"/>
        </a:p>
      </dsp:txBody>
      <dsp:txXfrm>
        <a:off x="2666575" y="2971797"/>
        <a:ext cx="6317946" cy="403268"/>
      </dsp:txXfrm>
    </dsp:sp>
    <dsp:sp modelId="{BCD77EB9-1C3B-4906-872D-097506EDE0ED}">
      <dsp:nvSpPr>
        <dsp:cNvPr id="0" name=""/>
        <dsp:cNvSpPr/>
      </dsp:nvSpPr>
      <dsp:spPr>
        <a:xfrm>
          <a:off x="2666575" y="3581398"/>
          <a:ext cx="6263595" cy="370512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rnd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ОБРАЗОВАНИЕ</a:t>
          </a:r>
          <a:endParaRPr lang="ru-RU" sz="1100" b="1" kern="1200" dirty="0"/>
        </a:p>
      </dsp:txBody>
      <dsp:txXfrm>
        <a:off x="2666575" y="3581398"/>
        <a:ext cx="6263595" cy="370512"/>
      </dsp:txXfrm>
    </dsp:sp>
    <dsp:sp modelId="{3A27AE1F-2C02-410C-B4C0-AB553D8FA383}">
      <dsp:nvSpPr>
        <dsp:cNvPr id="0" name=""/>
        <dsp:cNvSpPr/>
      </dsp:nvSpPr>
      <dsp:spPr>
        <a:xfrm>
          <a:off x="2666575" y="4190998"/>
          <a:ext cx="6234040" cy="440754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rnd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КУЛЬТУРА, КИНЕМАТОГРАФИЯ</a:t>
          </a:r>
          <a:endParaRPr lang="ru-RU" sz="1100" b="1" kern="1200" dirty="0"/>
        </a:p>
      </dsp:txBody>
      <dsp:txXfrm>
        <a:off x="2666575" y="4190998"/>
        <a:ext cx="6234040" cy="440754"/>
      </dsp:txXfrm>
    </dsp:sp>
    <dsp:sp modelId="{555D402B-84EC-42FA-A692-510E3F9D5D75}">
      <dsp:nvSpPr>
        <dsp:cNvPr id="0" name=""/>
        <dsp:cNvSpPr/>
      </dsp:nvSpPr>
      <dsp:spPr>
        <a:xfrm>
          <a:off x="2674521" y="5376673"/>
          <a:ext cx="6317078" cy="394257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rnd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ФИЗИЧЕСКАЯ КУЛЬТУРА И СПОРТ</a:t>
          </a:r>
          <a:endParaRPr lang="ru-RU" sz="1100" b="1" kern="1200" dirty="0"/>
        </a:p>
      </dsp:txBody>
      <dsp:txXfrm>
        <a:off x="2674521" y="5376673"/>
        <a:ext cx="6317078" cy="394257"/>
      </dsp:txXfrm>
    </dsp:sp>
    <dsp:sp modelId="{E404FA14-1713-49EC-A85D-69B24AAD73B0}">
      <dsp:nvSpPr>
        <dsp:cNvPr id="0" name=""/>
        <dsp:cNvSpPr/>
      </dsp:nvSpPr>
      <dsp:spPr>
        <a:xfrm>
          <a:off x="2674521" y="5974080"/>
          <a:ext cx="6317078" cy="367281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rnd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 ОБСЛУЖИВАНИЕ ГОСУДАРСТВЕННОГО И МУНИЦИПАЛЬНОГО ДОЛГА</a:t>
          </a:r>
          <a:endParaRPr lang="ru-RU" sz="1100" b="1" kern="1200" dirty="0"/>
        </a:p>
      </dsp:txBody>
      <dsp:txXfrm>
        <a:off x="2674521" y="5974080"/>
        <a:ext cx="6317078" cy="367281"/>
      </dsp:txXfrm>
    </dsp:sp>
    <dsp:sp modelId="{4A7B9987-AC45-46A9-B72C-09B6759D5CF5}">
      <dsp:nvSpPr>
        <dsp:cNvPr id="0" name=""/>
        <dsp:cNvSpPr/>
      </dsp:nvSpPr>
      <dsp:spPr>
        <a:xfrm>
          <a:off x="2666575" y="4800598"/>
          <a:ext cx="6270326" cy="403516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rnd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СОЦИАЛЬНАЯ ПОЛИТИКА</a:t>
          </a:r>
          <a:endParaRPr lang="ru-RU" sz="1100" b="1" kern="1200" dirty="0"/>
        </a:p>
      </dsp:txBody>
      <dsp:txXfrm>
        <a:off x="2666575" y="4800598"/>
        <a:ext cx="6270326" cy="4035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D7B809-CD5A-42D9-BF65-CE409CAE02BC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F36B87-FB1E-4A46-9B41-A18E896262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626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36B87-FB1E-4A46-9B41-A18E89626245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530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36B87-FB1E-4A46-9B41-A18E89626245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16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FA05F-2DB0-4C5D-BFAF-3DC32FFAB649}" type="datetime1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133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41EA4-AE3B-4B1A-9E82-6B38A38F2FB8}" type="datetime1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21181-38B4-4340-81E7-F06C0E027EAD}" type="datetime1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7C6CF-9475-491E-A765-95B877A0B7B3}" type="datetime1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5E6EC-5745-4E70-AD28-5795BD95AFE9}" type="datetime1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D9DE1-4E83-42E6-9621-3A9404003ABA}" type="datetime1">
              <a:rPr lang="en-US" smtClean="0"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20F2-50B8-4055-A50A-068B76E37FED}" type="datetime1">
              <a:rPr lang="en-US" smtClean="0"/>
              <a:t>5/17/2021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9C663-6850-44D4-BDE0-2AD203550DE0}" type="datetime1">
              <a:rPr lang="en-US" smtClean="0"/>
              <a:t>5/17/2021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CFB69-C864-4C24-B4BD-795150A4ECB3}" type="datetime1">
              <a:rPr lang="en-US" smtClean="0"/>
              <a:t>5/17/2021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D4F97-4795-4076-B724-072F061E14EB}" type="datetime1">
              <a:rPr lang="en-US" smtClean="0"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B975F-51F8-4DD7-8CB6-7CA071312AC0}" type="datetime1">
              <a:rPr lang="en-US" smtClean="0"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6909D-2C8E-4DD7-A076-8EB5DCAC51B9}" type="datetime1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553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839200" cy="6476999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7569" y="4343400"/>
            <a:ext cx="8839200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БЮДЖЕТ ДЛЯ ГРАЖДАН                                                                  на основе </a:t>
            </a:r>
            <a:r>
              <a:rPr lang="ru-RU" sz="2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утвержденного </a:t>
            </a:r>
            <a:r>
              <a:rPr lang="ru-RU" sz="2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решения Совета депутатов городского округа Серпухов №227/28 от 16.12.2020 «О бюджете городского округа Серпухов на 2021 год и на плановый период 2022-2023 годов»</a:t>
            </a:r>
            <a:endParaRPr lang="ru-RU" sz="28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C:\Users\User\Desktop\Downloads\Картинки для презентации\10136-serpuxov-ul-voroshilov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5"/>
          <a:stretch/>
        </p:blipFill>
        <p:spPr bwMode="auto">
          <a:xfrm>
            <a:off x="339969" y="11723"/>
            <a:ext cx="8534400" cy="407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457200"/>
          </a:xfrm>
        </p:spPr>
        <p:txBody>
          <a:bodyPr>
            <a:noAutofit/>
          </a:bodyPr>
          <a:lstStyle/>
          <a:p>
            <a:r>
              <a:rPr lang="ru-RU" sz="1800" b="1" dirty="0"/>
              <a:t>Основные задачи </a:t>
            </a:r>
            <a:r>
              <a:rPr lang="ru-RU" sz="1800" b="1" dirty="0" smtClean="0"/>
              <a:t>налоговой </a:t>
            </a:r>
            <a:r>
              <a:rPr lang="ru-RU" sz="1800" b="1" dirty="0"/>
              <a:t>политики городского округа Серпухов на 2021-2023 гг.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" y="685800"/>
            <a:ext cx="8915400" cy="60960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400" dirty="0" smtClean="0"/>
              <a:t>Повышение </a:t>
            </a:r>
            <a:r>
              <a:rPr lang="ru-RU" sz="1400" dirty="0"/>
              <a:t>уровня ответственности главных администраторов доходов бюджета за качественное планирование и выполнение годовых плановых назначений поступления доходов в городской бюджет. Особое внимание должно быть уделено сокращению задолженности по платежам в бюджет</a:t>
            </a:r>
            <a:r>
              <a:rPr lang="ru-RU" sz="1400" dirty="0" smtClean="0"/>
              <a:t>.</a:t>
            </a:r>
            <a:endParaRPr lang="ru-RU" sz="14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400" dirty="0" smtClean="0"/>
              <a:t>Координация </a:t>
            </a:r>
            <a:r>
              <a:rPr lang="ru-RU" sz="1400" dirty="0"/>
              <a:t>действий органов исполнительной власти городского округа с налоговым органом и главными администраторами неналоговых доходов для улучшения качества налогового администрирования, повышения уровня собираемости доходов, повышения эффективности управления муниципальной собственностью и увеличения доходов от ее использования, в том числе</a:t>
            </a:r>
            <a:r>
              <a:rPr lang="ru-RU" sz="1400" dirty="0" smtClean="0"/>
              <a:t>:</a:t>
            </a:r>
            <a:endParaRPr lang="ru-RU" sz="1400" dirty="0"/>
          </a:p>
          <a:p>
            <a:pPr algn="just">
              <a:lnSpc>
                <a:spcPct val="150000"/>
              </a:lnSpc>
            </a:pPr>
            <a:r>
              <a:rPr lang="ru-RU" sz="1400" dirty="0"/>
              <a:t>п</a:t>
            </a:r>
            <a:r>
              <a:rPr lang="ru-RU" sz="1400" dirty="0" smtClean="0"/>
              <a:t>роведение </a:t>
            </a:r>
            <a:r>
              <a:rPr lang="ru-RU" sz="1400" dirty="0"/>
              <a:t>инвентаризации предоставленных льгот по местным налогам с целью их </a:t>
            </a:r>
            <a:r>
              <a:rPr lang="ru-RU" sz="1400" dirty="0" smtClean="0"/>
              <a:t>оптимизации,</a:t>
            </a:r>
            <a:endParaRPr lang="ru-RU" sz="1400" dirty="0"/>
          </a:p>
          <a:p>
            <a:pPr algn="just">
              <a:lnSpc>
                <a:spcPct val="150000"/>
              </a:lnSpc>
            </a:pPr>
            <a:r>
              <a:rPr lang="ru-RU" sz="1400" dirty="0"/>
              <a:t>п</a:t>
            </a:r>
            <a:r>
              <a:rPr lang="ru-RU" sz="1400" dirty="0" smtClean="0"/>
              <a:t>роведение </a:t>
            </a:r>
            <a:r>
              <a:rPr lang="ru-RU" sz="1400" dirty="0"/>
              <a:t>ежегодной оценки эффективности налоговых расходов городского </a:t>
            </a:r>
            <a:r>
              <a:rPr lang="ru-RU" sz="1400" dirty="0" smtClean="0"/>
              <a:t>округа,</a:t>
            </a:r>
            <a:endParaRPr lang="ru-RU" sz="1400" dirty="0"/>
          </a:p>
          <a:p>
            <a:pPr algn="just">
              <a:lnSpc>
                <a:spcPct val="150000"/>
              </a:lnSpc>
            </a:pPr>
            <a:r>
              <a:rPr lang="ru-RU" sz="1400" dirty="0"/>
              <a:t>с</a:t>
            </a:r>
            <a:r>
              <a:rPr lang="ru-RU" sz="1400" dirty="0" smtClean="0"/>
              <a:t>тимулирование </a:t>
            </a:r>
            <a:r>
              <a:rPr lang="ru-RU" sz="1400" dirty="0"/>
              <a:t>развития малого </a:t>
            </a:r>
            <a:r>
              <a:rPr lang="ru-RU" sz="1400" dirty="0" smtClean="0"/>
              <a:t>бизнеса,</a:t>
            </a:r>
            <a:endParaRPr lang="ru-RU" sz="1400" dirty="0"/>
          </a:p>
          <a:p>
            <a:pPr algn="just">
              <a:lnSpc>
                <a:spcPct val="150000"/>
              </a:lnSpc>
            </a:pPr>
            <a:r>
              <a:rPr lang="ru-RU" sz="1400" dirty="0"/>
              <a:t>у</a:t>
            </a:r>
            <a:r>
              <a:rPr lang="ru-RU" sz="1400" dirty="0" smtClean="0"/>
              <a:t>лучшение </a:t>
            </a:r>
            <a:r>
              <a:rPr lang="ru-RU" sz="1400" dirty="0"/>
              <a:t>инвестиционного климата в городском округе.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0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612093"/>
              </p:ext>
            </p:extLst>
          </p:nvPr>
        </p:nvGraphicFramePr>
        <p:xfrm>
          <a:off x="148125" y="533400"/>
          <a:ext cx="8919677" cy="6117916"/>
        </p:xfrm>
        <a:graphic>
          <a:graphicData uri="http://schemas.openxmlformats.org/drawingml/2006/table">
            <a:tbl>
              <a:tblPr/>
              <a:tblGrid>
                <a:gridCol w="307578"/>
                <a:gridCol w="2306586"/>
                <a:gridCol w="592428"/>
                <a:gridCol w="680314"/>
                <a:gridCol w="604724"/>
                <a:gridCol w="604724"/>
                <a:gridCol w="604724"/>
                <a:gridCol w="604724"/>
                <a:gridCol w="604724"/>
                <a:gridCol w="2009151"/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1.1</a:t>
                      </a:r>
                    </a:p>
                  </a:txBody>
                  <a:tcPr marL="23702" marR="23702" marT="38994" marB="3899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</a:rPr>
                        <a:t>Мероприятие 1.1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</a:rPr>
                        <a:t>Организация и проведение мероприятий по гражданско-патриотическому и духовно-нравственному воспитанию молодежи</a:t>
                      </a:r>
                    </a:p>
                  </a:txBody>
                  <a:tcPr marL="23702" marR="23702" marT="38994" marB="3899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3702" marR="23702" marT="38994" marB="3899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5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3702" marR="23702" marT="38994" marB="3899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3702" marR="23702" marT="38994" marB="3899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5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3702" marR="23702" marT="38994" marB="3899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5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3702" marR="23702" marT="38994" marB="3899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5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3702" marR="23702" marT="38994" marB="3899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5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3702" marR="23702" marT="38994" marB="3899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Создание общего здорового морального облика молодых людей, формирование патриотизма и культуры социального государства</a:t>
                      </a:r>
                    </a:p>
                  </a:txBody>
                  <a:tcPr marL="23702" marR="23702" marT="38994" marB="389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10226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</a:rPr>
                        <a:t>1.2</a:t>
                      </a:r>
                    </a:p>
                  </a:txBody>
                  <a:tcPr marL="23702" marR="23702" marT="38994" marB="3899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Мероприятие 1.2.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Организация и проведение мероприятий по обучению, переобучению, повышению квалификации и обмену опытом </a:t>
                      </a:r>
                      <a:r>
                        <a:rPr lang="ru-RU" sz="105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специалистов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23702" marR="23702" marT="38994" marB="3899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5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3702" marR="23702" marT="38994" marB="3899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5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3702" marR="23702" marT="38994" marB="3899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3702" marR="23702" marT="38994" marB="3899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3702" marR="23702" marT="38994" marB="3899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3702" marR="23702" marT="38994" marB="3899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3702" marR="23702" marT="38994" marB="3899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3702" marR="23702" marT="38994" marB="3899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Обеспечение участия в </a:t>
                      </a: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</a:rPr>
                        <a:t>мероприятиях</a:t>
                      </a:r>
                      <a:r>
                        <a:rPr lang="ru-RU" sz="1050" baseline="0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</a:rPr>
                        <a:t>по обучению, переобучению</a:t>
                      </a: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, </a:t>
                      </a: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</a:rPr>
                        <a:t>повышению квалификации </a:t>
                      </a: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и обмену опытом специалистов </a:t>
                      </a: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</a:rPr>
                        <a:t>по работе </a:t>
                      </a: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с молодежью</a:t>
                      </a:r>
                    </a:p>
                  </a:txBody>
                  <a:tcPr marL="23702" marR="23702" marT="38994" marB="389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7578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1.3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3742" marR="23742" marT="39059" marB="3905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Мероприятие 1.3.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Проведение мероприятий по обеспечению занятости несовершенно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летних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3742" marR="23742" marT="39059" marB="3905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5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3742" marR="23742" marT="39059" marB="3905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5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3742" marR="23742" marT="39059" marB="3905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5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3742" marR="23742" marT="39059" marB="3905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3742" marR="23742" marT="39059" marB="3905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5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3742" marR="23742" marT="39059" marB="3905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5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3742" marR="23742" marT="39059" marB="3905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5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23742" marR="23742" marT="39059" marB="3905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Организация мероприятий по </a:t>
                      </a:r>
                      <a:r>
                        <a:rPr lang="ru-RU" sz="105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обеспечению</a:t>
                      </a:r>
                      <a:r>
                        <a:rPr lang="ru-RU" sz="105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05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занятости</a:t>
                      </a:r>
                      <a:r>
                        <a:rPr lang="ru-RU" sz="105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05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несовершеннолетних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3742" marR="23742" marT="39059" marB="3905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10482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1.4</a:t>
                      </a:r>
                      <a:endParaRPr lang="ru-RU" sz="105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3742" marR="23742" marT="39059" marB="3905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Мероприятие 1.4.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Проведение капитального ремонта, технического переоснащения и благоустройства территорий учреждений в сфере молодежной политики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3742" marR="23742" marT="39059" marB="3905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5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3742" marR="23742" marT="39059" marB="3905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5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3742" marR="23742" marT="39059" marB="3905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5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3742" marR="23742" marT="39059" marB="3905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3742" marR="23742" marT="39059" marB="3905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5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3742" marR="23742" marT="39059" marB="3905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5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3742" marR="23742" marT="39059" marB="3905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3742" marR="23742" marT="39059" marB="3905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Организация  мероприятий  по </a:t>
                      </a:r>
                      <a:r>
                        <a:rPr lang="ru-RU" sz="105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осуществлению капитального 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ремонта, технического переоснащения и благоустройства территорий учреждений в сфере молодежной политики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3742" marR="23742" marT="39059" marB="3905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8841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1.5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3742" marR="23742" marT="39059" marB="3905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</a:rPr>
                        <a:t>Мероприятие 1.5.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Расходы на обеспечение деятельности (оказание услуг) муниципальных учреждений в сфере молодежной политики</a:t>
                      </a:r>
                      <a:endParaRPr lang="ru-RU" sz="105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3742" marR="23742" marT="39059" marB="3905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5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3742" marR="23742" marT="39059" marB="3905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</a:rPr>
                        <a:t>213 149,5</a:t>
                      </a:r>
                    </a:p>
                  </a:txBody>
                  <a:tcPr marL="23742" marR="23742" marT="39059" marB="3905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</a:rPr>
                        <a:t>42 465,9</a:t>
                      </a:r>
                    </a:p>
                  </a:txBody>
                  <a:tcPr marL="23742" marR="23742" marT="39059" marB="3905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</a:rPr>
                        <a:t>42 670,9</a:t>
                      </a:r>
                    </a:p>
                  </a:txBody>
                  <a:tcPr marL="23742" marR="23742" marT="39059" marB="3905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</a:rPr>
                        <a:t>42 670,9</a:t>
                      </a:r>
                    </a:p>
                  </a:txBody>
                  <a:tcPr marL="23742" marR="23742" marT="39059" marB="3905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</a:rPr>
                        <a:t>42 670,9</a:t>
                      </a:r>
                    </a:p>
                  </a:txBody>
                  <a:tcPr marL="23742" marR="23742" marT="39059" marB="3905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</a:rPr>
                        <a:t>42 670,9</a:t>
                      </a:r>
                    </a:p>
                  </a:txBody>
                  <a:tcPr marL="23742" marR="23742" marT="39059" marB="3905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Обеспечение деятельности (оказание услуг) муниципальных учреждений в сфере молодежной политики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3742" marR="23742" marT="39059" marB="3905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8841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2.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3742" marR="23742" marT="39059" marB="3905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Основное мероприятие 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Е8</a:t>
                      </a: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.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Федеральный проект Е8 «Социальная активность»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3742" marR="23742" marT="39059" marB="3905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5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3742" marR="23742" marT="39059" marB="3905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5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3742" marR="23742" marT="39059" marB="3905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5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3742" marR="23742" marT="39059" marB="3905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5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3742" marR="23742" marT="39059" marB="3905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5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3742" marR="23742" marT="39059" marB="3905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5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3742" marR="23742" marT="39059" marB="3905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3742" marR="23742" marT="39059" marB="3905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Участие в мероприятиях по  развитию наставничества, поддержка общественных инициатив и проектов, в том числе в сфере добровольчества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3742" marR="23742" marT="39059" marB="3905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52400" y="-76200"/>
            <a:ext cx="8991600" cy="609600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1400" b="1" dirty="0"/>
              <a:t>Муниципальная программа «Развитие институтов гражданского общества, повышение эффективности  местного самоуправления и реализации молодежной политики»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8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1800" b="1" dirty="0"/>
              <a:t>Муниципальная программа «Развитие институтов гражданского общества, повышение эффективности  местного самоуправления и реализации молодежной политики»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9482987"/>
              </p:ext>
            </p:extLst>
          </p:nvPr>
        </p:nvGraphicFramePr>
        <p:xfrm>
          <a:off x="152400" y="838200"/>
          <a:ext cx="8915403" cy="5567098"/>
        </p:xfrm>
        <a:graphic>
          <a:graphicData uri="http://schemas.openxmlformats.org/drawingml/2006/table">
            <a:tbl>
              <a:tblPr/>
              <a:tblGrid>
                <a:gridCol w="228602"/>
                <a:gridCol w="2057400"/>
                <a:gridCol w="381000"/>
                <a:gridCol w="609600"/>
                <a:gridCol w="533400"/>
                <a:gridCol w="609600"/>
                <a:gridCol w="609600"/>
                <a:gridCol w="609600"/>
                <a:gridCol w="533400"/>
                <a:gridCol w="2743201"/>
              </a:tblGrid>
              <a:tr h="10614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2.1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42" marR="23742" marT="39059" marB="3905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Мероприятие Е8.1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Создание условий для развития наставничества, поддержки общественных инициатив и проектов, в том числе в сфере добровольчества (волонтерства)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42" marR="23742" marT="39059" marB="3905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42" marR="23742" marT="39059" marB="3905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42" marR="23742" marT="39059" marB="3905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42" marR="23742" marT="39059" marB="3905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42" marR="23742" marT="39059" marB="3905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42" marR="23742" marT="39059" marB="3905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42" marR="23742" marT="39059" marB="3905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42" marR="23742" marT="39059" marB="3905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Участие в мероприятиях по  развитию наставничества, поддержка общественных инициатив и проектов, в том числе в сфере добровольчества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42" marR="23742" marT="39059" marB="3905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7673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2.2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42" marR="23742" marT="39059" marB="3905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Мероприятие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Е8.2.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Формирование эффективной системы выявления, поддержки и развития способностей и талантов у детей и молодежи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42" marR="23742" marT="39059" marB="3905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42" marR="23742" marT="39059" marB="3905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42" marR="23742" marT="39059" marB="3905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42" marR="23742" marT="39059" marB="3905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42" marR="23742" marT="39059" marB="3905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42" marR="23742" marT="39059" marB="3905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42" marR="23742" marT="39059" marB="3905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42" marR="23742" marT="39059" marB="3905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Организация мероприятий по формированию эффективной системы выявления, поддержки и развития способностей и талантов у детей и молодежи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42" marR="23742" marT="39059" marB="3905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244195">
                <a:tc gridSpan="1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</a:rPr>
                        <a:t>Подпрограмма </a:t>
                      </a:r>
                      <a:r>
                        <a:rPr lang="en-US" sz="1000" b="1" dirty="0" smtClean="0">
                          <a:effectLst/>
                          <a:latin typeface="Times New Roman"/>
                          <a:ea typeface="Times New Roman"/>
                        </a:rPr>
                        <a:t>V «</a:t>
                      </a: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</a:rPr>
                        <a:t>Обеспечивающая подпрограмма»</a:t>
                      </a:r>
                    </a:p>
                  </a:txBody>
                  <a:tcPr marL="23742" marR="23742" marT="39059" marB="3905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42" marR="23742" marT="39059" marB="3905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42" marR="23742" marT="39059" marB="3905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42" marR="23742" marT="39059" marB="3905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42" marR="23742" marT="39059" marB="3905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42" marR="23742" marT="39059" marB="3905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42" marR="23742" marT="39059" marB="3905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42" marR="23742" marT="39059" marB="3905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42" marR="23742" marT="39059" marB="3905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42" marR="23742" marT="39059" marB="3905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73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1.</a:t>
                      </a:r>
                    </a:p>
                  </a:txBody>
                  <a:tcPr marL="9894" marR="9894" marT="9894" marB="98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Основное мероприятие 1: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Создание условий для реализации полномочий органов местного самоуправления</a:t>
                      </a:r>
                    </a:p>
                  </a:txBody>
                  <a:tcPr marL="9894" marR="9894" marT="9894" marB="98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894" marR="9894" marT="9894" marB="98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</a:p>
                  </a:txBody>
                  <a:tcPr marL="9894" marR="9894" marT="9894" marB="98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</a:p>
                  </a:txBody>
                  <a:tcPr marL="9894" marR="9894" marT="9894" marB="98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</a:p>
                  </a:txBody>
                  <a:tcPr marL="9894" marR="9894" marT="9894" marB="98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</a:p>
                  </a:txBody>
                  <a:tcPr marL="9894" marR="9894" marT="9894" marB="98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</a:p>
                  </a:txBody>
                  <a:tcPr marL="9894" marR="9894" marT="9894" marB="98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</a:p>
                  </a:txBody>
                  <a:tcPr marL="9894" marR="9894" marT="9894" marB="98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Организация мероприятий по созданию условий для реализации полномочий органов местного самоуправления</a:t>
                      </a:r>
                    </a:p>
                  </a:txBody>
                  <a:tcPr marL="9894" marR="9894" marT="9894" marB="98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7673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1.1</a:t>
                      </a:r>
                    </a:p>
                  </a:txBody>
                  <a:tcPr marL="9894" marR="9894" marT="9894" marB="98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Мероприятие 1.1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Обеспечение деятельности муниципальных органов - комитет по молодежной политики</a:t>
                      </a:r>
                    </a:p>
                  </a:txBody>
                  <a:tcPr marL="9894" marR="9894" marT="9894" marB="98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894" marR="9894" marT="9894" marB="98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894" marR="9894" marT="9894" marB="98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894" marR="9894" marT="9894" marB="98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894" marR="9894" marT="9894" marB="98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894" marR="9894" marT="9894" marB="98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894" marR="9894" marT="9894" marB="98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894" marR="9894" marT="9894" marB="98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Организация мероприятий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по созданию условий для реализации полномочий органов местного 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самоуправления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894" marR="9894" marT="9894" marB="98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7673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2.</a:t>
                      </a:r>
                    </a:p>
                  </a:txBody>
                  <a:tcPr marL="9894" marR="9894" marT="9894" marB="98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Основное мероприятие 3: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Осуществление первичного воинского учета на территориях, где отсутствуют военные комиссариаты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9894" marR="9894" marT="9894" marB="98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894" marR="9894" marT="9894" marB="98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894" marR="9894" marT="9894" marB="98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894" marR="9894" marT="9894" marB="98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894" marR="9894" marT="9894" marB="98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894" marR="9894" marT="9894" marB="98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894" marR="9894" marT="9894" marB="98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894" marR="9894" marT="9894" marB="98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Организация мероприятий по осуществлению первичного воинского учета на территориях, где отсутствуют военные комиссариаты</a:t>
                      </a:r>
                    </a:p>
                  </a:txBody>
                  <a:tcPr marL="9894" marR="9894" marT="9894" marB="98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7673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2.1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894" marR="9894" marT="9894" marB="98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Мероприятие 3.1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Осуществление первичного воинского учета на территориях, где отсутствуют военные комиссариаты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9894" marR="9894" marT="9894" marB="98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894" marR="9894" marT="9894" marB="98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894" marR="9894" marT="9894" marB="98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894" marR="9894" marT="9894" marB="98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894" marR="9894" marT="9894" marB="98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894" marR="9894" marT="9894" marB="98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894" marR="9894" marT="9894" marB="98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894" marR="9894" marT="9894" marB="98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Организация мероприятий по осуществлению первичного воинского учета на территориях, где отсутствуют военные комиссариаты</a:t>
                      </a:r>
                    </a:p>
                  </a:txBody>
                  <a:tcPr marL="9894" marR="9894" marT="9894" marB="98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3770942"/>
              </p:ext>
            </p:extLst>
          </p:nvPr>
        </p:nvGraphicFramePr>
        <p:xfrm>
          <a:off x="32759" y="609600"/>
          <a:ext cx="9035040" cy="5276304"/>
        </p:xfrm>
        <a:graphic>
          <a:graphicData uri="http://schemas.openxmlformats.org/drawingml/2006/table">
            <a:tbl>
              <a:tblPr/>
              <a:tblGrid>
                <a:gridCol w="365220"/>
                <a:gridCol w="1812647"/>
                <a:gridCol w="1196257"/>
                <a:gridCol w="884859"/>
                <a:gridCol w="734285"/>
                <a:gridCol w="735567"/>
                <a:gridCol w="705452"/>
                <a:gridCol w="640737"/>
                <a:gridCol w="612545"/>
                <a:gridCol w="1347471"/>
              </a:tblGrid>
              <a:tr h="1001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3.</a:t>
                      </a:r>
                    </a:p>
                  </a:txBody>
                  <a:tcPr marL="17553" marR="17553" marT="17553" marB="175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Основное мероприятие 4: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Корректировка списков кандидатов в присяжные заседатели федеральных судов общей юрисдикции в Российской Федерации</a:t>
                      </a:r>
                    </a:p>
                  </a:txBody>
                  <a:tcPr marL="17553" marR="17553" marT="17553" marB="175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</a:p>
                  </a:txBody>
                  <a:tcPr marL="17553" marR="17553" marT="17553" marB="175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1272,0</a:t>
                      </a:r>
                    </a:p>
                  </a:txBody>
                  <a:tcPr marL="17553" marR="17553" marT="17553" marB="175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</a:rPr>
                        <a:t>7,0</a:t>
                      </a:r>
                    </a:p>
                  </a:txBody>
                  <a:tcPr marL="17553" marR="17553" marT="17553" marB="175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</a:rPr>
                        <a:t>5,0</a:t>
                      </a:r>
                    </a:p>
                  </a:txBody>
                  <a:tcPr marL="17553" marR="17553" marT="17553" marB="175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</a:rPr>
                        <a:t>1260,0</a:t>
                      </a:r>
                    </a:p>
                  </a:txBody>
                  <a:tcPr marL="17553" marR="17553" marT="17553" marB="175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</a:p>
                  </a:txBody>
                  <a:tcPr marL="17553" marR="17553" marT="17553" marB="175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</a:p>
                  </a:txBody>
                  <a:tcPr marL="17553" marR="17553" marT="17553" marB="175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17553" marR="17553" marT="17553" marB="175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16449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</a:rPr>
                        <a:t>3.1.</a:t>
                      </a:r>
                    </a:p>
                  </a:txBody>
                  <a:tcPr marL="17553" marR="17553" marT="17553" marB="175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</a:rPr>
                        <a:t>Мероприятие 4.1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</a:rPr>
                        <a:t>Составление (изменение) списков кандидатов в присяжные заседатели федеральных судов общей юрисдикции в Российской Федерации</a:t>
                      </a:r>
                    </a:p>
                  </a:txBody>
                  <a:tcPr marL="17553" marR="17553" marT="17553" marB="175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7553" marR="17553" marT="17553" marB="175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1272,0</a:t>
                      </a:r>
                    </a:p>
                  </a:txBody>
                  <a:tcPr marL="17553" marR="17553" marT="17553" marB="175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7,0</a:t>
                      </a:r>
                    </a:p>
                  </a:txBody>
                  <a:tcPr marL="17553" marR="17553" marT="17553" marB="175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</a:rPr>
                        <a:t>5,0</a:t>
                      </a:r>
                    </a:p>
                  </a:txBody>
                  <a:tcPr marL="17553" marR="17553" marT="17553" marB="175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</a:rPr>
                        <a:t>1260,0</a:t>
                      </a:r>
                    </a:p>
                  </a:txBody>
                  <a:tcPr marL="17553" marR="17553" marT="17553" marB="175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5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7553" marR="17553" marT="17553" marB="175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5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7553" marR="17553" marT="17553" marB="175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</a:rPr>
                        <a:t>Осуществление финансирования на проведение работ по корректировке списков кандидатов в присяжные заседатели федеральных судов общей юрисдикции в Российской Федерации (1 раз в 4 года)</a:t>
                      </a:r>
                    </a:p>
                  </a:txBody>
                  <a:tcPr marL="17553" marR="17553" marT="17553" marB="175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1001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</a:rPr>
                        <a:t>4.</a:t>
                      </a:r>
                    </a:p>
                  </a:txBody>
                  <a:tcPr marL="17553" marR="17553" marT="17553" marB="175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</a:rPr>
                        <a:t>Основное мероприятие 6: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</a:rPr>
                        <a:t>Подготовка и проведение Всероссийской переписи населения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17553" marR="17553" marT="17553" marB="175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5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7553" marR="17553" marT="17553" marB="175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5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7553" marR="17553" marT="17553" marB="175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5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7553" marR="17553" marT="17553" marB="175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5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7553" marR="17553" marT="17553" marB="175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5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7553" marR="17553" marT="17553" marB="175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5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7553" marR="17553" marT="17553" marB="175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5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7553" marR="17553" marT="17553" marB="175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</a:rPr>
                        <a:t>Организация мероприятий по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</a:rPr>
                        <a:t> подготовке и проведению Всероссийской переписи населения</a:t>
                      </a:r>
                    </a:p>
                  </a:txBody>
                  <a:tcPr marL="17553" marR="17553" marT="17553" marB="175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1001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4.1</a:t>
                      </a:r>
                    </a:p>
                  </a:txBody>
                  <a:tcPr marL="17553" marR="17553" marT="17553" marB="175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Мероприятие 6.1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Проведение Всероссийской переписи населения 2020 года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17553" marR="17553" marT="17553" marB="175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5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7553" marR="17553" marT="17553" marB="175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5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7553" marR="17553" marT="17553" marB="175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5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7553" marR="17553" marT="17553" marB="175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5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7553" marR="17553" marT="17553" marB="175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5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7553" marR="17553" marT="17553" marB="175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5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7553" marR="17553" marT="17553" marB="175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7553" marR="17553" marT="17553" marB="175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Организация мероприятий по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подготовке и проведению Всероссийской переписи населения</a:t>
                      </a:r>
                    </a:p>
                  </a:txBody>
                  <a:tcPr marL="17553" marR="17553" marT="17553" marB="175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3501"/>
            <a:ext cx="8229600" cy="487362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1600" b="1" dirty="0"/>
              <a:t>Муниципальная программа «Развитие институтов гражданского общества, повышение эффективности  местного самоуправления и реализации молодежной политики»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9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429986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b="1" dirty="0" smtClean="0"/>
              <a:t>Муниципальная программа «Развитие </a:t>
            </a:r>
            <a:r>
              <a:rPr lang="ru-RU" sz="1800" b="1" dirty="0"/>
              <a:t>и функционирование </a:t>
            </a:r>
            <a:r>
              <a:rPr lang="ru-RU" sz="1800" b="1" dirty="0" smtClean="0"/>
              <a:t>дорожно-транспортного </a:t>
            </a:r>
            <a:r>
              <a:rPr lang="ru-RU" sz="1800" b="1" dirty="0"/>
              <a:t>комплекса» 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406898"/>
              </p:ext>
            </p:extLst>
          </p:nvPr>
        </p:nvGraphicFramePr>
        <p:xfrm>
          <a:off x="200114" y="533400"/>
          <a:ext cx="8639086" cy="6256782"/>
        </p:xfrm>
        <a:graphic>
          <a:graphicData uri="http://schemas.openxmlformats.org/drawingml/2006/table">
            <a:tbl>
              <a:tblPr firstRow="1" firstCol="1" bandRow="1"/>
              <a:tblGrid>
                <a:gridCol w="304802"/>
                <a:gridCol w="1781084"/>
                <a:gridCol w="1066800"/>
                <a:gridCol w="657316"/>
                <a:gridCol w="714284"/>
                <a:gridCol w="609600"/>
                <a:gridCol w="609600"/>
                <a:gridCol w="381000"/>
                <a:gridCol w="381000"/>
                <a:gridCol w="381000"/>
                <a:gridCol w="457200"/>
                <a:gridCol w="1295400"/>
              </a:tblGrid>
              <a:tr h="260408">
                <a:tc rowSpan="2"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5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5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 </a:t>
                      </a:r>
                    </a:p>
                  </a:txBody>
                  <a:tcPr marL="41301" marR="41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Мероприятие </a:t>
                      </a: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подпрограммы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01" marR="41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Объем финансирования мероприятия в году, </a:t>
                      </a:r>
                      <a:r>
                        <a:rPr lang="ru-RU" sz="1050" dirty="0" err="1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предшествующе-му</a:t>
                      </a: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году начала реализации муниципальной программы (</a:t>
                      </a:r>
                      <a:r>
                        <a:rPr lang="ru-RU" sz="105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тыс.руб</a:t>
                      </a: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.)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01" marR="41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Всего, </a:t>
                      </a:r>
                      <a:r>
                        <a:rPr lang="ru-RU" sz="105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тыс.руб</a:t>
                      </a: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01" marR="41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Объемы финансирования по годам (</a:t>
                      </a:r>
                      <a:r>
                        <a:rPr lang="ru-RU" sz="100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тыс.руб</a:t>
                      </a:r>
                      <a:r>
                        <a:rPr lang="ru-RU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.)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01" marR="41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Результаты выполнения мероприятий подпрограммы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01" marR="41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</a:tr>
              <a:tr h="9614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2020 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01" marR="41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2021 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01" marR="41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2022 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01" marR="41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2023 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01" marR="41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2024 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01" marR="41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2025 год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01" marR="41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2026 год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01" marR="41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1225">
                <a:tc gridSpan="1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Подпрограмма 1 « Пассажирский транспорт общего пользования»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01" marR="41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F7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46755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01" marR="41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Основное мероприятие </a:t>
                      </a:r>
                      <a:r>
                        <a:rPr lang="ru-RU" sz="105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05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Организация</a:t>
                      </a:r>
                      <a:r>
                        <a:rPr lang="ru-RU" sz="105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5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транспортного </a:t>
                      </a: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обслуживания населения по муниципальным маршрутам регулярных перевозок по регулируемым тарифам в соответствии с муниципальными контрактами </a:t>
                      </a:r>
                      <a:r>
                        <a:rPr lang="ru-RU" sz="105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и</a:t>
                      </a:r>
                      <a:r>
                        <a:rPr lang="ru-RU" sz="105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5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договорами </a:t>
                      </a: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на выполнение работ по перевозке пассажиров</a:t>
                      </a:r>
                    </a:p>
                  </a:txBody>
                  <a:tcPr marL="41301" marR="41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33 144,1</a:t>
                      </a:r>
                    </a:p>
                  </a:txBody>
                  <a:tcPr marL="41301" marR="41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74 520,1</a:t>
                      </a:r>
                    </a:p>
                  </a:txBody>
                  <a:tcPr marL="41301" marR="41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33 144,1</a:t>
                      </a:r>
                    </a:p>
                  </a:txBody>
                  <a:tcPr marL="41301" marR="41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20 688,0</a:t>
                      </a:r>
                    </a:p>
                  </a:txBody>
                  <a:tcPr marL="41301" marR="41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20 688,0</a:t>
                      </a:r>
                    </a:p>
                  </a:txBody>
                  <a:tcPr marL="41301" marR="41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1301" marR="41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1301" marR="41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01" marR="41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01" marR="41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Предоставление </a:t>
                      </a: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транспортных услуг населению в соответствии с заключенными контрактами и договорами 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01" marR="41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</a:tr>
              <a:tr h="15286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1.1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01" marR="41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Мероприятие 2.1.  Организация транспортного обслуживания населения по муниципальным маршрутам регулярных перевозок по регулируемым тарифам автомобильным транспортом в соответствии с муниципальными контрактами и договорами на выполнение работ по перевозке пассажиров</a:t>
                      </a:r>
                    </a:p>
                  </a:txBody>
                  <a:tcPr marL="41301" marR="41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33 144,1</a:t>
                      </a:r>
                    </a:p>
                  </a:txBody>
                  <a:tcPr marL="41301" marR="41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74 520,1</a:t>
                      </a:r>
                    </a:p>
                  </a:txBody>
                  <a:tcPr marL="41301" marR="41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33 144,1</a:t>
                      </a:r>
                    </a:p>
                  </a:txBody>
                  <a:tcPr marL="41301" marR="41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20 688,0</a:t>
                      </a:r>
                    </a:p>
                  </a:txBody>
                  <a:tcPr marL="41301" marR="41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20 688,0</a:t>
                      </a:r>
                    </a:p>
                  </a:txBody>
                  <a:tcPr marL="41301" marR="41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1301" marR="41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1301" marR="41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01" marR="41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01" marR="41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Предоставление </a:t>
                      </a: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транспортных услуг населению автомобильным транспортом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01" marR="41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76314" y="3124200"/>
            <a:ext cx="152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cs typeface="Times New Roman" panose="02020603050405020304" pitchFamily="18" charset="0"/>
              </a:rPr>
              <a:t>1</a:t>
            </a:r>
            <a:endParaRPr lang="ru-RU" sz="1050" dirty="0"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8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9910"/>
            <a:ext cx="8229600" cy="429986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 smtClean="0"/>
              <a:t>Муниципальная программа «Развитие </a:t>
            </a:r>
            <a:r>
              <a:rPr lang="ru-RU" sz="2000" b="1" dirty="0"/>
              <a:t>и функционирование </a:t>
            </a:r>
            <a:r>
              <a:rPr lang="ru-RU" sz="2000" b="1" dirty="0" smtClean="0"/>
              <a:t>дорожно-транспортного </a:t>
            </a:r>
            <a:r>
              <a:rPr lang="ru-RU" sz="2000" b="1" dirty="0"/>
              <a:t>комплекса»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1123461"/>
              </p:ext>
            </p:extLst>
          </p:nvPr>
        </p:nvGraphicFramePr>
        <p:xfrm>
          <a:off x="62933" y="533400"/>
          <a:ext cx="9054005" cy="6139350"/>
        </p:xfrm>
        <a:graphic>
          <a:graphicData uri="http://schemas.openxmlformats.org/drawingml/2006/table">
            <a:tbl>
              <a:tblPr firstRow="1" firstCol="1" bandRow="1"/>
              <a:tblGrid>
                <a:gridCol w="370097"/>
                <a:gridCol w="1905001"/>
                <a:gridCol w="746286"/>
                <a:gridCol w="762000"/>
                <a:gridCol w="838200"/>
                <a:gridCol w="685800"/>
                <a:gridCol w="762000"/>
                <a:gridCol w="457200"/>
                <a:gridCol w="381000"/>
                <a:gridCol w="381000"/>
                <a:gridCol w="457200"/>
                <a:gridCol w="1308221"/>
              </a:tblGrid>
              <a:tr h="1788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1.2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01" marR="41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Мероприятие 2.2.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Организация транспортного обслуживания населения по муниципальным маршрутам регулярных перевозок по регулируемым тарифам городским наземным электрическим транспортом в соответствии с муниципальными контрактами и договорами на выполнение работ по перевозке пассажиров</a:t>
                      </a:r>
                    </a:p>
                  </a:txBody>
                  <a:tcPr marL="41301" marR="41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1301" marR="41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1301" marR="41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1301" marR="41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1301" marR="41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1301" marR="41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1301" marR="41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1301" marR="41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01" marR="41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01" marR="41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Предоставление транспортных услуг населению электрическим транспортом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01" marR="41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</a:tr>
              <a:tr h="178845">
                <a:tc gridSpan="1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Подпрограмма 2 «Дороги Подмосковья»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621" marR="63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F7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77965">
                <a:tc>
                  <a:txBody>
                    <a:bodyPr/>
                    <a:lstStyle/>
                    <a:p>
                      <a:pPr marL="0" indent="571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621" marR="63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Основное мероприятие 2. Строительство и реконструкция автомобильных дорог местного значения</a:t>
                      </a:r>
                    </a:p>
                  </a:txBody>
                  <a:tcPr marL="63621" marR="6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40 000,0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621" marR="63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120 000,0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621" marR="63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40 000,0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621" marR="63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40 000,0</a:t>
                      </a:r>
                    </a:p>
                  </a:txBody>
                  <a:tcPr marL="63621" marR="63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40 000,0</a:t>
                      </a:r>
                    </a:p>
                  </a:txBody>
                  <a:tcPr marL="63621" marR="63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3621" marR="63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3621" marR="63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621" marR="63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621" marR="63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Проведение работ по строительству дорог, а также </a:t>
                      </a: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их</a:t>
                      </a:r>
                      <a:r>
                        <a:rPr lang="ru-RU" sz="100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проектирование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621" marR="6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</a:tr>
              <a:tr h="585310">
                <a:tc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 1.1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621" marR="63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Мероприятие 2.1.Софинансирование работ по строительству (реконструкции)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объектов дорожного хозяйства местного значения</a:t>
                      </a:r>
                    </a:p>
                  </a:txBody>
                  <a:tcPr marL="63621" marR="6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621" marR="63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621" marR="63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621" marR="63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621" marR="63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621" marR="63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3621" marR="63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3621" marR="63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621" marR="63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621" marR="63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621" marR="6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</a:tr>
              <a:tr h="731638">
                <a:tc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 1.2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621" marR="63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Мероприятие 2.2.Финансирование работ по строительству (реконструкции) объектов дорожного хозяйства местного значения за счет средств местного бюджета</a:t>
                      </a:r>
                    </a:p>
                  </a:txBody>
                  <a:tcPr marL="63621" marR="6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40 000,0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621" marR="63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120 000,0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621" marR="63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40 000,0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621" marR="63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40 000,0</a:t>
                      </a:r>
                    </a:p>
                  </a:txBody>
                  <a:tcPr marL="63621" marR="63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40 000,0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621" marR="63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3621" marR="63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3621" marR="63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621" marR="63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621" marR="63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Проведение строительных работ по дорожным объектам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621" marR="6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</a:tr>
              <a:tr h="1011076">
                <a:tc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   2</a:t>
                      </a:r>
                      <a:r>
                        <a:rPr lang="ru-RU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621" marR="63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Основное мероприятие 5 Ремонт, капитальный ремонт сети автомобильных дорог, мостов и путепроводов местного значения</a:t>
                      </a:r>
                    </a:p>
                  </a:txBody>
                  <a:tcPr marL="63621" marR="6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590 028,0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621" marR="63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1 712 497,0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621" marR="63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590 028,0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621" marR="63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554 055,0</a:t>
                      </a:r>
                    </a:p>
                  </a:txBody>
                  <a:tcPr marL="63621" marR="63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568 414,0</a:t>
                      </a:r>
                    </a:p>
                  </a:txBody>
                  <a:tcPr marL="63621" marR="63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3621" marR="63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3621" marR="63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621" marR="63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621" marR="63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Проведение ремонтных работ для поддержания дорожных объектов в надлежащем состоянии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621" marR="6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5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429986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 smtClean="0"/>
              <a:t>Муниципальная программа «Развитие </a:t>
            </a:r>
            <a:r>
              <a:rPr lang="ru-RU" sz="2000" b="1" dirty="0"/>
              <a:t>и функционирование </a:t>
            </a:r>
            <a:r>
              <a:rPr lang="ru-RU" sz="2000" b="1" dirty="0" smtClean="0"/>
              <a:t>дорожно-транспортного </a:t>
            </a:r>
            <a:r>
              <a:rPr lang="ru-RU" sz="2000" b="1" dirty="0"/>
              <a:t>комплекса»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0141650"/>
              </p:ext>
            </p:extLst>
          </p:nvPr>
        </p:nvGraphicFramePr>
        <p:xfrm>
          <a:off x="152400" y="762000"/>
          <a:ext cx="8915400" cy="6072759"/>
        </p:xfrm>
        <a:graphic>
          <a:graphicData uri="http://schemas.openxmlformats.org/drawingml/2006/table">
            <a:tbl>
              <a:tblPr firstRow="1" firstCol="1" bandRow="1"/>
              <a:tblGrid>
                <a:gridCol w="304800"/>
                <a:gridCol w="2362200"/>
                <a:gridCol w="762000"/>
                <a:gridCol w="762000"/>
                <a:gridCol w="762001"/>
                <a:gridCol w="685800"/>
                <a:gridCol w="681218"/>
                <a:gridCol w="385581"/>
                <a:gridCol w="381000"/>
                <a:gridCol w="381000"/>
                <a:gridCol w="304800"/>
                <a:gridCol w="1143000"/>
              </a:tblGrid>
              <a:tr h="735106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2.1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269" marR="53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Мероприятие 5.1.Софинансирование работ по капитальному ремонту и ремонту автомобильных дорог общего пользования местного значения</a:t>
                      </a:r>
                    </a:p>
                  </a:txBody>
                  <a:tcPr marL="53269" marR="53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86 884,00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269" marR="532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365 865,0</a:t>
                      </a:r>
                    </a:p>
                  </a:txBody>
                  <a:tcPr marL="53269" marR="532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86 884,00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269" marR="532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138 092,0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269" marR="532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140 889,0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269" marR="532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53269" marR="532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53269" marR="532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269" marR="532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269" marR="532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Проведение ремонтных работ для поддержания дорог в надлежащем состоянии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269" marR="53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</a:tr>
              <a:tr h="612588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2.2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269" marR="53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Мероприятие 5.2. Финансирование работ по капитальному ремонту и ремонту автомобильных дорог общего пользования местного значения за счет средств местного бюджета</a:t>
                      </a:r>
                    </a:p>
                  </a:txBody>
                  <a:tcPr marL="53269" marR="53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5 714,771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269" marR="532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45 714,50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269" marR="532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5 714,50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269" marR="532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20 000,0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269" marR="532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20 000,0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269" marR="532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53269" marR="532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53269" marR="532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269" marR="532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269" marR="532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Проведение строительных работ по дорожным объектам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269" marR="53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</a:tr>
              <a:tr h="612588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2.3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269" marR="53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Мероприятие 5.3.Софинансирование работ в целях проведения капитального ремонта и ремонта автомобильных дорог, примыкающих к территориям садоводческих, огороднических и дачных некоммерческих объединений граждан</a:t>
                      </a:r>
                    </a:p>
                  </a:txBody>
                  <a:tcPr marL="53269" marR="53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86 740,488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269" marR="532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86 740,488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269" marR="532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86 740,488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269" marR="532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269" marR="532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269" marR="532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53269" marR="532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53269" marR="532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269" marR="532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269" marR="532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Проведение строительных работ по дорожным объектам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269" marR="53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</a:tr>
              <a:tr h="1715247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2.4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269" marR="532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Мероприятие 5.4.Финансирование работ в целях проведения капитального ремонта и ремонта автомобильных дорог, примыкающих к территориям садоводческих, огороднических и дачных некоммерческих объединений граждан за счет средств местного бюджета</a:t>
                      </a:r>
                    </a:p>
                  </a:txBody>
                  <a:tcPr marL="53269" marR="532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48,51154</a:t>
                      </a:r>
                    </a:p>
                  </a:txBody>
                  <a:tcPr marL="53269" marR="532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48,51154</a:t>
                      </a:r>
                    </a:p>
                  </a:txBody>
                  <a:tcPr marL="53269" marR="532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48,51154</a:t>
                      </a:r>
                    </a:p>
                  </a:txBody>
                  <a:tcPr marL="53269" marR="532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53269" marR="532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53269" marR="532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53269" marR="532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53269" marR="532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269" marR="532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269" marR="532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Проведение ремонтных работ для поддержания дорог  примыкающих к территориям садоводческих, огороднических и дачных некоммерческих объединений граждан за счет средств местного бюджета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269" marR="53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5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429986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1800" b="1" dirty="0" smtClean="0"/>
              <a:t>Муниципальная программа «Развитие </a:t>
            </a:r>
            <a:r>
              <a:rPr lang="ru-RU" sz="1800" b="1" dirty="0"/>
              <a:t>и функционирование </a:t>
            </a:r>
            <a:r>
              <a:rPr lang="ru-RU" sz="1800" b="1" dirty="0" smtClean="0"/>
              <a:t>дорожно-транспортного </a:t>
            </a:r>
            <a:r>
              <a:rPr lang="ru-RU" sz="1800" b="1" dirty="0"/>
              <a:t>комплекса»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8762702"/>
              </p:ext>
            </p:extLst>
          </p:nvPr>
        </p:nvGraphicFramePr>
        <p:xfrm>
          <a:off x="152400" y="650430"/>
          <a:ext cx="8839200" cy="4759769"/>
        </p:xfrm>
        <a:graphic>
          <a:graphicData uri="http://schemas.openxmlformats.org/drawingml/2006/table">
            <a:tbl>
              <a:tblPr firstRow="1" firstCol="1" bandRow="1"/>
              <a:tblGrid>
                <a:gridCol w="347943"/>
                <a:gridCol w="2090457"/>
                <a:gridCol w="685800"/>
                <a:gridCol w="838200"/>
                <a:gridCol w="762000"/>
                <a:gridCol w="685800"/>
                <a:gridCol w="762000"/>
                <a:gridCol w="457200"/>
                <a:gridCol w="381000"/>
                <a:gridCol w="381000"/>
                <a:gridCol w="381000"/>
                <a:gridCol w="1066800"/>
              </a:tblGrid>
              <a:tr h="2698814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2.5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76" marR="65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Мероприятие 5.5.Дорожная деятельность в отношении автомобильных дорог местного значения в границах городского округа</a:t>
                      </a:r>
                    </a:p>
                  </a:txBody>
                  <a:tcPr marL="65476" marR="65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389 140,5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76" marR="65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1 152 628,5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76" marR="65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389 140,5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76" marR="65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375 963,0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76" marR="65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387 525,0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76" marR="65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5476" marR="65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5476" marR="65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76" marR="65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76" marR="65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Проведение дорожной деятельности по содержанию, ремонту, контролю автомобильных дорог местного значения в границах городского округа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76" marR="654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</a:tr>
              <a:tr h="1447562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2.6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76" marR="65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Мероприятие 5.6.Мероприятия по обеспечению безопасности дорожного движения</a:t>
                      </a:r>
                    </a:p>
                  </a:txBody>
                  <a:tcPr marL="65476" marR="65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20 000,0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76" marR="65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60 000,0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76" marR="65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20 000,0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76" marR="65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20 000,0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76" marR="65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20 000,0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76" marR="65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5476" marR="65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5476" marR="65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76" marR="65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76" marR="65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Проведение мероприятий по обеспечению безопасности дорожного движения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76" marR="654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</a:tr>
              <a:tr h="613393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2.7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76" marR="654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Мероприятие 5.7.Создание и обеспечение функционирования парковок (парковочных мест)</a:t>
                      </a:r>
                    </a:p>
                  </a:txBody>
                  <a:tcPr marL="65476" marR="654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1 500,0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76" marR="654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1 500,0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76" marR="654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1 500,0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76" marR="654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76" marR="654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76" marR="654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5476" marR="654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5476" marR="654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76" marR="654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76" marR="654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76" marR="654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2400" y="18494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5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1800" b="1" dirty="0" smtClean="0"/>
              <a:t>Муниципальная программа «Цифровое </a:t>
            </a:r>
            <a:r>
              <a:rPr lang="ru-RU" sz="1800" b="1" dirty="0"/>
              <a:t>муниципальное образование»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6862656"/>
              </p:ext>
            </p:extLst>
          </p:nvPr>
        </p:nvGraphicFramePr>
        <p:xfrm>
          <a:off x="152400" y="381000"/>
          <a:ext cx="8686801" cy="5987615"/>
        </p:xfrm>
        <a:graphic>
          <a:graphicData uri="http://schemas.openxmlformats.org/drawingml/2006/table">
            <a:tbl>
              <a:tblPr firstRow="1" firstCol="1" bandRow="1"/>
              <a:tblGrid>
                <a:gridCol w="381000"/>
                <a:gridCol w="1856656"/>
                <a:gridCol w="949893"/>
                <a:gridCol w="852144"/>
                <a:gridCol w="745472"/>
                <a:gridCol w="672910"/>
                <a:gridCol w="672910"/>
                <a:gridCol w="638799"/>
                <a:gridCol w="545416"/>
                <a:gridCol w="1371601"/>
              </a:tblGrid>
              <a:tr h="15029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i="0" u="sng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№ п/п</a:t>
                      </a:r>
                    </a:p>
                  </a:txBody>
                  <a:tcPr marL="63301" marR="63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8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i="0" u="sng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Мероприятия по реализации программы</a:t>
                      </a:r>
                    </a:p>
                  </a:txBody>
                  <a:tcPr marL="63301" marR="63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8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i="0" u="sng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Объем </a:t>
                      </a:r>
                      <a:r>
                        <a:rPr lang="ru-RU" sz="1050" i="0" u="sng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финанси-рования</a:t>
                      </a:r>
                      <a:r>
                        <a:rPr lang="ru-RU" sz="1050" i="0" u="sng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050" i="0" u="sng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мероприятия </a:t>
                      </a:r>
                      <a:r>
                        <a:rPr lang="ru-RU" sz="1050" i="0" u="sng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в 2019 году (</a:t>
                      </a:r>
                      <a:r>
                        <a:rPr lang="ru-RU" sz="1050" i="0" u="sng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тыс.руб</a:t>
                      </a:r>
                      <a:r>
                        <a:rPr lang="ru-RU" sz="1050" i="0" u="sng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.)</a:t>
                      </a:r>
                    </a:p>
                  </a:txBody>
                  <a:tcPr marL="63301" marR="63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8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i="0" u="sng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Всего (</a:t>
                      </a:r>
                      <a:r>
                        <a:rPr lang="ru-RU" sz="1050" i="0" u="sng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тыс.руб</a:t>
                      </a:r>
                      <a:r>
                        <a:rPr lang="ru-RU" sz="1050" i="0" u="sng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.)</a:t>
                      </a:r>
                    </a:p>
                  </a:txBody>
                  <a:tcPr marL="63301" marR="63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80000"/>
                      </a:srgb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i="0" u="sng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Объем финансирования по годам (тыс. руб.)</a:t>
                      </a:r>
                    </a:p>
                  </a:txBody>
                  <a:tcPr marL="63301" marR="63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i="0" u="sng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Результаты выполнения мероприятия подпрограммы</a:t>
                      </a:r>
                    </a:p>
                  </a:txBody>
                  <a:tcPr marL="63301" marR="63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80000"/>
                      </a:srgbClr>
                    </a:solidFill>
                  </a:tcPr>
                </a:tc>
              </a:tr>
              <a:tr h="8898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i="0" u="sng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2020 год</a:t>
                      </a:r>
                    </a:p>
                  </a:txBody>
                  <a:tcPr marL="63301" marR="63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i="0" u="sng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2021год</a:t>
                      </a:r>
                    </a:p>
                  </a:txBody>
                  <a:tcPr marL="63301" marR="63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i="0" u="sng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2022 год</a:t>
                      </a:r>
                    </a:p>
                  </a:txBody>
                  <a:tcPr marL="63301" marR="63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i="0" u="sng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2023 год</a:t>
                      </a:r>
                    </a:p>
                  </a:txBody>
                  <a:tcPr marL="63301" marR="63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spcAft>
                          <a:spcPts val="0"/>
                        </a:spcAft>
                      </a:pPr>
                      <a:r>
                        <a:rPr lang="ru-RU" sz="1050" i="0" u="sng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2024</a:t>
                      </a:r>
                      <a:r>
                        <a:rPr lang="ru-RU" sz="1050" i="0" u="sng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 год</a:t>
                      </a:r>
                      <a:endParaRPr lang="ru-RU" sz="1050" i="0" u="sng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301" marR="63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8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5770">
                <a:tc gridSpan="10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Подпрограмма 1 «Снижение административных барьеров, повышение качества 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и доступности предоставления государственных и муниципальных услуг, в том числе на базе многофункциональных центров предоставления государственных и муниципальных услуг»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301" marR="63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8282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85900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1.</a:t>
                      </a:r>
                    </a:p>
                  </a:txBody>
                  <a:tcPr marL="63301" marR="6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Основное мероприятие 01. 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Реализация </a:t>
                      </a: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общесистемных мер по повышению качества и доступности государственных и муниципальных услуг в Московской области</a:t>
                      </a:r>
                    </a:p>
                  </a:txBody>
                  <a:tcPr marL="63301" marR="63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3301" marR="6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3301" marR="6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3301" marR="6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3301" marR="6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3301" marR="6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3301" marR="6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3301" marR="6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Уровень удовлетворенности граждан качеством предоставления государственных и муниципальных услуг, 100 %</a:t>
                      </a:r>
                    </a:p>
                  </a:txBody>
                  <a:tcPr marL="63301" marR="63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</a:tr>
              <a:tr h="1634490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1.1.</a:t>
                      </a:r>
                    </a:p>
                  </a:txBody>
                  <a:tcPr marL="63301" marR="6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Оптимизация предоставления государственных и муниципальных услуг, в том числе обеспечение их предоставления без привязки к месту регистрации, по жизненным ситуациям</a:t>
                      </a:r>
                    </a:p>
                  </a:txBody>
                  <a:tcPr marL="63301" marR="63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3301" marR="6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3301" marR="6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3301" marR="6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3301" marR="6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3301" marR="6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3301" marR="6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3301" marR="6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3301" marR="63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</a:tr>
              <a:tr h="1337310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1.2.</a:t>
                      </a:r>
                    </a:p>
                  </a:txBody>
                  <a:tcPr marL="63301" marR="6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Оперативный мониторинг качества и доступности предоставления государственных и муниципальных услуг, в том числе по принципу «одного окна» </a:t>
                      </a:r>
                    </a:p>
                  </a:txBody>
                  <a:tcPr marL="63301" marR="63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3301" marR="6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3301" marR="6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3301" marR="6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3301" marR="6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3301" marR="6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3301" marR="6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3301" marR="6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3301" marR="63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5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6933"/>
            <a:ext cx="8229600" cy="411162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Муниципальная </a:t>
            </a:r>
            <a:r>
              <a:rPr lang="ru-RU" sz="1600" b="1" dirty="0"/>
              <a:t>программа «Цифровое муниципальное образование</a:t>
            </a:r>
            <a:r>
              <a:rPr lang="ru-RU" sz="1600" dirty="0"/>
              <a:t>»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9661237"/>
              </p:ext>
            </p:extLst>
          </p:nvPr>
        </p:nvGraphicFramePr>
        <p:xfrm>
          <a:off x="76200" y="381000"/>
          <a:ext cx="8915399" cy="6324600"/>
        </p:xfrm>
        <a:graphic>
          <a:graphicData uri="http://schemas.openxmlformats.org/drawingml/2006/table">
            <a:tbl>
              <a:tblPr firstRow="1" firstCol="1" bandRow="1"/>
              <a:tblGrid>
                <a:gridCol w="304800"/>
                <a:gridCol w="1828800"/>
                <a:gridCol w="609600"/>
                <a:gridCol w="762000"/>
                <a:gridCol w="685800"/>
                <a:gridCol w="685800"/>
                <a:gridCol w="685800"/>
                <a:gridCol w="685800"/>
                <a:gridCol w="685800"/>
                <a:gridCol w="1981199"/>
              </a:tblGrid>
              <a:tr h="2133600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2.</a:t>
                      </a:r>
                    </a:p>
                  </a:txBody>
                  <a:tcPr marL="62780" marR="62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Основное мероприятие 02. Организация деятельности многофункциональных центров предоставления государственных и муниципальных услуг</a:t>
                      </a:r>
                    </a:p>
                  </a:txBody>
                  <a:tcPr marL="62780" marR="62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69084,0</a:t>
                      </a:r>
                    </a:p>
                  </a:txBody>
                  <a:tcPr marL="62780" marR="62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407 136,46</a:t>
                      </a:r>
                    </a:p>
                  </a:txBody>
                  <a:tcPr marL="62780" marR="62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81857,46</a:t>
                      </a:r>
                    </a:p>
                  </a:txBody>
                  <a:tcPr marL="62780" marR="62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80000,00</a:t>
                      </a:r>
                    </a:p>
                  </a:txBody>
                  <a:tcPr marL="62780" marR="62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80800,00</a:t>
                      </a:r>
                    </a:p>
                  </a:txBody>
                  <a:tcPr marL="62780" marR="62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81608,00</a:t>
                      </a:r>
                    </a:p>
                  </a:txBody>
                  <a:tcPr marL="62780" marR="62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82871,00</a:t>
                      </a:r>
                    </a:p>
                  </a:txBody>
                  <a:tcPr marL="62780" marR="62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</a:rPr>
                        <a:t>1. </a:t>
                      </a: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Уровень удовлетворенности граждан качеством предоставления государственных и муниципальных услуг, 100 %.</a:t>
                      </a: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</a:rPr>
                        <a:t>2. Среднее время ожидания в очереди для получения муниципальных (государственных) услуг - 4,0 минуты.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</a:rPr>
                        <a:t>3. Доля заявителей ожидающих в очереди более 11,5 минут - 0%.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</a:rPr>
                        <a:t>4. </a:t>
                      </a: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Выполнение требований комфортности и доступности МФЦ – 100%.</a:t>
                      </a:r>
                    </a:p>
                  </a:txBody>
                  <a:tcPr marL="62780" marR="62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</a:tr>
              <a:tr h="1951046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2.1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780" marR="62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Организация деятельности многофункциональных центров предоставления государственных и муниципальных услуг, действующих на территории Московской области, по реализации мероприятий, направленных на повышение уровня удовлетворенности граждан качеством предоставления государственных и муниципальных услуг</a:t>
                      </a:r>
                    </a:p>
                  </a:txBody>
                  <a:tcPr marL="62780" marR="62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731,0</a:t>
                      </a:r>
                    </a:p>
                  </a:txBody>
                  <a:tcPr marL="62780" marR="62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2780" marR="62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2780" marR="62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2780" marR="62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2780" marR="62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2780" marR="62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2780" marR="62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2780" marR="62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</a:tr>
              <a:tr h="8361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2.2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780" marR="62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  <a:latin typeface="+mn-lt"/>
                          <a:ea typeface="Times New Roman"/>
                        </a:rPr>
                        <a:t>Софинансирование</a:t>
                      </a: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 расходов на организацию деятельности многофункциональных центров предоставления государственных и муниципальных услуг</a:t>
                      </a:r>
                    </a:p>
                  </a:txBody>
                  <a:tcPr marL="62780" marR="62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2786,0</a:t>
                      </a:r>
                    </a:p>
                  </a:txBody>
                  <a:tcPr marL="62780" marR="62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1394,0</a:t>
                      </a:r>
                    </a:p>
                  </a:txBody>
                  <a:tcPr marL="62780" marR="62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1394,0</a:t>
                      </a:r>
                    </a:p>
                  </a:txBody>
                  <a:tcPr marL="62780" marR="62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2780" marR="62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2780" marR="62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2780" marR="62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2780" marR="62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2780" marR="62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</a:tr>
              <a:tr h="836163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2.3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0783" marR="6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Расходы на обеспечение деятельности (оказание услуг) муниципальных учреждений - многофункциональный центр предоставления государственных и муниципальных услуг</a:t>
                      </a:r>
                    </a:p>
                  </a:txBody>
                  <a:tcPr marL="60783" marR="60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65567,0</a:t>
                      </a:r>
                    </a:p>
                  </a:txBody>
                  <a:tcPr marL="60783" marR="6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404 654,46</a:t>
                      </a:r>
                    </a:p>
                  </a:txBody>
                  <a:tcPr marL="60783" marR="6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79375,46</a:t>
                      </a:r>
                    </a:p>
                  </a:txBody>
                  <a:tcPr marL="60783" marR="6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80000,00</a:t>
                      </a:r>
                    </a:p>
                  </a:txBody>
                  <a:tcPr marL="60783" marR="6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80800,00</a:t>
                      </a:r>
                    </a:p>
                  </a:txBody>
                  <a:tcPr marL="60783" marR="6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81608,00</a:t>
                      </a:r>
                    </a:p>
                  </a:txBody>
                  <a:tcPr marL="60783" marR="6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82871,0</a:t>
                      </a:r>
                    </a:p>
                  </a:txBody>
                  <a:tcPr marL="60783" marR="6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0783" marR="6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40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81000"/>
          </a:xfrm>
        </p:spPr>
        <p:txBody>
          <a:bodyPr>
            <a:normAutofit/>
          </a:bodyPr>
          <a:lstStyle/>
          <a:p>
            <a:r>
              <a:rPr lang="ru-RU" sz="1600" b="1" dirty="0"/>
              <a:t>Муниципальная программа «Цифровое муниципальное образование»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4830610"/>
              </p:ext>
            </p:extLst>
          </p:nvPr>
        </p:nvGraphicFramePr>
        <p:xfrm>
          <a:off x="51988" y="304800"/>
          <a:ext cx="9067799" cy="6321894"/>
        </p:xfrm>
        <a:graphic>
          <a:graphicData uri="http://schemas.openxmlformats.org/drawingml/2006/table">
            <a:tbl>
              <a:tblPr firstRow="1" firstCol="1" bandRow="1"/>
              <a:tblGrid>
                <a:gridCol w="310010"/>
                <a:gridCol w="2867594"/>
                <a:gridCol w="620020"/>
                <a:gridCol w="775026"/>
                <a:gridCol w="620020"/>
                <a:gridCol w="620020"/>
                <a:gridCol w="620020"/>
                <a:gridCol w="620020"/>
                <a:gridCol w="643470"/>
                <a:gridCol w="1371599"/>
              </a:tblGrid>
              <a:tr h="652128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2.4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0783" marR="6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Обеспечение оборудованием и поддержание </a:t>
                      </a: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работоспособности </a:t>
                      </a: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многофункциональных центров предоставления государственных и муниципальных услуг</a:t>
                      </a:r>
                    </a:p>
                  </a:txBody>
                  <a:tcPr marL="60783" marR="6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0783" marR="6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0783" marR="6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0783" marR="6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0783" marR="6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0783" marR="6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0783" marR="6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0783" marR="6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0783" marR="6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</a:tr>
              <a:tr h="138420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2.5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0783" marR="6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Организация деятельности многофункциональных центров предоставления государственных и муниципальных услуг, действующих на территории Московской области, по обеспечению консультирования работниками МФЦ граждан в рамках Единой системы приема и обработки сообщений по вопросам деятельности исполнительных органов государственной власти Московской области, органов местного самоуправления муниципальных образований Московской области</a:t>
                      </a:r>
                    </a:p>
                  </a:txBody>
                  <a:tcPr marL="60783" marR="6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0783" marR="6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1088,0</a:t>
                      </a:r>
                    </a:p>
                  </a:txBody>
                  <a:tcPr marL="60783" marR="6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1088,0</a:t>
                      </a:r>
                    </a:p>
                  </a:txBody>
                  <a:tcPr marL="60783" marR="6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0783" marR="6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0783" marR="6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0783" marR="6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0783" marR="6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0783" marR="6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</a:tr>
              <a:tr h="12709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3.</a:t>
                      </a:r>
                    </a:p>
                  </a:txBody>
                  <a:tcPr marL="60783" marR="6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Основное мероприятие 03. Совершенствование системы предоставления государственных и муниципальных услуг по принципу одного окна в многофункциональных центрах предоставления государственных и муниципальных услуг</a:t>
                      </a:r>
                    </a:p>
                  </a:txBody>
                  <a:tcPr marL="60783" marR="6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0783" marR="6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1926,00</a:t>
                      </a:r>
                    </a:p>
                  </a:txBody>
                  <a:tcPr marL="60783" marR="6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1926,00</a:t>
                      </a:r>
                    </a:p>
                  </a:txBody>
                  <a:tcPr marL="60783" marR="6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0783" marR="6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0783" marR="6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0783" marR="6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0783" marR="6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</a:rPr>
                        <a:t>1. Доля граждан, имеющих доступ к получению государственных и муниципальных услуг по принципу «одного окна» по месту пребывания в том числе в МФЦ- 100%</a:t>
                      </a:r>
                      <a:endParaRPr lang="ru-RU" sz="1000" dirty="0">
                        <a:effectLst/>
                        <a:latin typeface="+mn-lt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0783" marR="6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</a:tr>
              <a:tr h="9453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3.1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0783" marR="6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Создание новых офисов многофункциональных центров предоставления государственных и муниципальных услуг и дополнительных окон доступа к услугам в многофункциональных центрах предоставления государственных и муниципальных услуг</a:t>
                      </a:r>
                    </a:p>
                  </a:txBody>
                  <a:tcPr marL="60783" marR="6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0783" marR="6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0783" marR="6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0783" marR="6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0783" marR="6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0783" marR="6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0783" marR="6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0783" marR="6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0783" marR="6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</a:tr>
              <a:tr h="1365528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3.2</a:t>
                      </a:r>
                    </a:p>
                  </a:txBody>
                  <a:tcPr marL="60783" marR="6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Дооснащение материально-техническими средствами – приобретение программно-технических комплексов для оформления паспортов гражданина Российской Федерации, удостоверяющих личность гражданина Российской Федерации за пределами территории Российской Федерации в многофункциональных центрах предоставления государственных и муниципальных услуг</a:t>
                      </a:r>
                    </a:p>
                  </a:txBody>
                  <a:tcPr marL="60783" marR="6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0783" marR="6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1926,00</a:t>
                      </a:r>
                    </a:p>
                  </a:txBody>
                  <a:tcPr marL="60783" marR="6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1926,00</a:t>
                      </a:r>
                    </a:p>
                  </a:txBody>
                  <a:tcPr marL="60783" marR="6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0783" marR="6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0783" marR="6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0783" marR="6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0783" marR="6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0783" marR="6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96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6933"/>
            <a:ext cx="8229600" cy="792162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Основные приоритеты бюджетной политики </a:t>
            </a:r>
            <a:r>
              <a:rPr lang="ru-RU" sz="1800" b="1" dirty="0"/>
              <a:t>городского округа Серпухов на 2021-2023 гг.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533400"/>
            <a:ext cx="8839200" cy="6248400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ru-RU" sz="4800" dirty="0" smtClean="0"/>
              <a:t>определение </a:t>
            </a:r>
            <a:r>
              <a:rPr lang="ru-RU" sz="4800" dirty="0"/>
              <a:t>четких приоритетов использования бюджетных средств;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ru-RU" sz="4800" dirty="0" smtClean="0"/>
              <a:t>обеспечение </a:t>
            </a:r>
            <a:r>
              <a:rPr lang="ru-RU" sz="4800" dirty="0"/>
              <a:t>выполнения целевых показателей муниципальных программ, преемственность показателей достижения определенных целей, обозначенных в муниципальных программах, для обеспечения их увязки в условиях типового бюджета муниципальных образований; 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ru-RU" sz="4800" dirty="0" smtClean="0"/>
              <a:t>реализация </a:t>
            </a:r>
            <a:r>
              <a:rPr lang="ru-RU" sz="4800" dirty="0"/>
              <a:t>мероприятий, направленных на достижение национальных целей и стратегических задач развития Российской Федерации на период до 2024 года и до 2030 года;      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ru-RU" sz="4800" dirty="0" smtClean="0"/>
              <a:t>сохранение </a:t>
            </a:r>
            <a:r>
              <a:rPr lang="ru-RU" sz="4800" dirty="0"/>
              <a:t>социальной направленности бюджета;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ru-RU" sz="4800" dirty="0" smtClean="0"/>
              <a:t>безусловное </a:t>
            </a:r>
            <a:r>
              <a:rPr lang="ru-RU" sz="4800" dirty="0"/>
              <a:t>исполнение принятых социальных обязательств;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ru-RU" sz="4800" dirty="0" smtClean="0"/>
              <a:t>недопущение </a:t>
            </a:r>
            <a:r>
              <a:rPr lang="ru-RU" sz="4800" dirty="0"/>
              <a:t>образования просроченной кредиторской задолженности по принятым обязательствам;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ru-RU" sz="4800" dirty="0" smtClean="0"/>
              <a:t>повышение </a:t>
            </a:r>
            <a:r>
              <a:rPr lang="ru-RU" sz="4800" dirty="0"/>
              <a:t>эффективности бюджетных расходов, бережливость и максимальная отдача, снижение неэффективных расходов бюджета, мониторинг бюджетных затрат на закупку товаров, работ и услуг для муниципальных нужд и нужд муниципальных учреждений;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ru-RU" sz="4800" dirty="0" smtClean="0"/>
              <a:t>повышение </a:t>
            </a:r>
            <a:r>
              <a:rPr lang="ru-RU" sz="4800" dirty="0"/>
              <a:t>качества внутреннего муниципального контроля;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ru-RU" sz="4800" dirty="0" smtClean="0"/>
              <a:t>увязка </a:t>
            </a:r>
            <a:r>
              <a:rPr lang="ru-RU" sz="4800" dirty="0"/>
              <a:t>муниципальных заданий на оказание муниципальных услуг с целевыми показателями муниципальных программ;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ru-RU" sz="4800" dirty="0" smtClean="0"/>
              <a:t>повышение </a:t>
            </a:r>
            <a:r>
              <a:rPr lang="ru-RU" sz="4800" dirty="0"/>
              <a:t>эффективности функционирования контрактной системы в части совершенствования системы организации закупок товаров, работ, услуг для обеспечения муниципальных нужд;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ru-RU" sz="4800" dirty="0" smtClean="0"/>
              <a:t>поддержание </a:t>
            </a:r>
            <a:r>
              <a:rPr lang="ru-RU" sz="4800" dirty="0"/>
              <a:t>умеренной долговой нагрузки на бюджет городского округа;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ru-RU" sz="4800" dirty="0" smtClean="0"/>
              <a:t>повышение </a:t>
            </a:r>
            <a:r>
              <a:rPr lang="ru-RU" sz="4800" dirty="0"/>
              <a:t>ответственности муниципальных учреждений за невыполнение муниципальных заданий, в том числе установление требований об обязательном возврате средств субсидии в бюджет городского округа в случае </a:t>
            </a:r>
            <a:r>
              <a:rPr lang="ru-RU" sz="4800" dirty="0" err="1"/>
              <a:t>недостижения</a:t>
            </a:r>
            <a:r>
              <a:rPr lang="ru-RU" sz="4800" dirty="0"/>
              <a:t> объемных показателей, установленных в муниципальном задании;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ru-RU" sz="4800" dirty="0" smtClean="0"/>
              <a:t>обеспечение </a:t>
            </a:r>
            <a:r>
              <a:rPr lang="ru-RU" sz="4800" dirty="0"/>
              <a:t>открытости и прозрачности бюджетного процесса.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0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6703772"/>
              </p:ext>
            </p:extLst>
          </p:nvPr>
        </p:nvGraphicFramePr>
        <p:xfrm>
          <a:off x="28486" y="381000"/>
          <a:ext cx="9042875" cy="6241473"/>
        </p:xfrm>
        <a:graphic>
          <a:graphicData uri="http://schemas.openxmlformats.org/drawingml/2006/table">
            <a:tbl>
              <a:tblPr firstRow="1" firstCol="1" bandRow="1"/>
              <a:tblGrid>
                <a:gridCol w="304800"/>
                <a:gridCol w="3657600"/>
                <a:gridCol w="533400"/>
                <a:gridCol w="533400"/>
                <a:gridCol w="533400"/>
                <a:gridCol w="533400"/>
                <a:gridCol w="533400"/>
                <a:gridCol w="533400"/>
                <a:gridCol w="522328"/>
                <a:gridCol w="1357747"/>
              </a:tblGrid>
              <a:tr h="189345">
                <a:tc gridSpan="10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  <a:ea typeface="Times New Roman"/>
                        </a:rPr>
                        <a:t>Подпрограмма 2 «Развитие информационной и технологической инфраструктуры экосистемы цифровой экономики муниципального образования Московской области»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2485" marR="22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8282">
                        <a:alpha val="6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93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</a:rPr>
                        <a:t>1.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2485" marR="22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</a:rPr>
                        <a:t>Основное мероприятие 01. Информационная инфраструктура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2485" marR="22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4047,85</a:t>
                      </a:r>
                    </a:p>
                  </a:txBody>
                  <a:tcPr marL="22485" marR="22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25254,80</a:t>
                      </a:r>
                    </a:p>
                  </a:txBody>
                  <a:tcPr marL="22485" marR="22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5254,80</a:t>
                      </a:r>
                    </a:p>
                  </a:txBody>
                  <a:tcPr marL="22485" marR="22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5000,00</a:t>
                      </a:r>
                    </a:p>
                  </a:txBody>
                  <a:tcPr marL="22485" marR="22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5000,00</a:t>
                      </a:r>
                    </a:p>
                  </a:txBody>
                  <a:tcPr marL="22485" marR="22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5000,00</a:t>
                      </a:r>
                    </a:p>
                  </a:txBody>
                  <a:tcPr marL="22485" marR="22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5000,00</a:t>
                      </a:r>
                    </a:p>
                  </a:txBody>
                  <a:tcPr marL="22485" marR="22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22485" marR="22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</a:tr>
              <a:tr h="6627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</a:rPr>
                        <a:t>1.1.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2485" marR="22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Мероприятие 01.01. Обеспечение доступности для населения муниципального образования Московской области современных услуг широкополосного доступа в сеть Интернет</a:t>
                      </a:r>
                    </a:p>
                  </a:txBody>
                  <a:tcPr marL="22485" marR="22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22485" marR="22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22485" marR="22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22485" marR="22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22485" marR="22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22485" marR="22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22485" marR="22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22485" marR="22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Увеличение количества операторов связи и качества оказываемых телематических услуг</a:t>
                      </a:r>
                    </a:p>
                  </a:txBody>
                  <a:tcPr marL="22485" marR="22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</a:tr>
              <a:tr h="4733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</a:rPr>
                        <a:t>1.2.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2485" marR="22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Мероприятие 01.02. Обеспечение ОМСУ муниципального образования Московской области широкополосным доступом в сеть Интернет, телефонной связью, иными услугами электросвязи</a:t>
                      </a:r>
                    </a:p>
                  </a:txBody>
                  <a:tcPr marL="22485" marR="22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1900,00</a:t>
                      </a:r>
                    </a:p>
                  </a:txBody>
                  <a:tcPr marL="22485" marR="22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</a:p>
                  </a:txBody>
                  <a:tcPr marL="22485" marR="22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</a:p>
                  </a:txBody>
                  <a:tcPr marL="22485" marR="22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</a:p>
                  </a:txBody>
                  <a:tcPr marL="22485" marR="22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</a:p>
                  </a:txBody>
                  <a:tcPr marL="22485" marR="22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</a:p>
                  </a:txBody>
                  <a:tcPr marL="22485" marR="22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</a:p>
                  </a:txBody>
                  <a:tcPr marL="22485" marR="22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Обеспечение доступа в сеть Интернет и телефонной связи</a:t>
                      </a:r>
                    </a:p>
                  </a:txBody>
                  <a:tcPr marL="22485" marR="22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</a:tr>
              <a:tr h="6627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</a:rPr>
                        <a:t>1.3.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2485" marR="22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Мероприятие 01.03. Подключение ОМСУ муниципального образования Московской области к единой интегрированной </a:t>
                      </a:r>
                      <a:r>
                        <a:rPr lang="ru-RU" sz="1000" dirty="0" err="1">
                          <a:effectLst/>
                          <a:latin typeface="+mn-lt"/>
                          <a:ea typeface="Times New Roman"/>
                        </a:rPr>
                        <a:t>мультисервисной</a:t>
                      </a: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 телекоммуникационной сети Правительства Московской области для нужд ОМСУ муниципального образования Московской области и обеспечения совместной работы в ней</a:t>
                      </a:r>
                    </a:p>
                  </a:txBody>
                  <a:tcPr marL="22485" marR="22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22485" marR="22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9750,00</a:t>
                      </a:r>
                    </a:p>
                  </a:txBody>
                  <a:tcPr marL="22485" marR="22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1950,00</a:t>
                      </a:r>
                    </a:p>
                  </a:txBody>
                  <a:tcPr marL="22485" marR="22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1950,00</a:t>
                      </a:r>
                    </a:p>
                  </a:txBody>
                  <a:tcPr marL="22485" marR="22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1950,00</a:t>
                      </a:r>
                    </a:p>
                  </a:txBody>
                  <a:tcPr marL="22485" marR="22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1950,00</a:t>
                      </a:r>
                    </a:p>
                  </a:txBody>
                  <a:tcPr marL="22485" marR="22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1950,00</a:t>
                      </a:r>
                    </a:p>
                  </a:txBody>
                  <a:tcPr marL="22485" marR="22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Подключение ОМСУ к ЕИМТС Правительства МО</a:t>
                      </a:r>
                    </a:p>
                  </a:txBody>
                  <a:tcPr marL="22485" marR="22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</a:tr>
              <a:tr h="14200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</a:rPr>
                        <a:t>1.4.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2485" marR="22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Мероприятие 01.04. Обеспечение оборудованием и поддержание его работоспособности</a:t>
                      </a:r>
                    </a:p>
                  </a:txBody>
                  <a:tcPr marL="22485" marR="22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2147,85</a:t>
                      </a:r>
                    </a:p>
                  </a:txBody>
                  <a:tcPr marL="22485" marR="22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15504,80</a:t>
                      </a:r>
                    </a:p>
                  </a:txBody>
                  <a:tcPr marL="22485" marR="22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3304,80</a:t>
                      </a:r>
                    </a:p>
                  </a:txBody>
                  <a:tcPr marL="22485" marR="22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3050,00</a:t>
                      </a:r>
                    </a:p>
                  </a:txBody>
                  <a:tcPr marL="22485" marR="22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3050,00</a:t>
                      </a:r>
                    </a:p>
                  </a:txBody>
                  <a:tcPr marL="22485" marR="22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3050,00</a:t>
                      </a:r>
                    </a:p>
                  </a:txBody>
                  <a:tcPr marL="22485" marR="22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3050,00</a:t>
                      </a:r>
                    </a:p>
                  </a:txBody>
                  <a:tcPr marL="22485" marR="22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Приобретение, обслуживание, продление и сопровождение ПО, закупка расходных материалов –Закупка ПК, замена морально устаревшей оргтехники и частей к ним, а также сетевого и серверного оборудования</a:t>
                      </a:r>
                    </a:p>
                  </a:txBody>
                  <a:tcPr marL="22485" marR="22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</a:tr>
              <a:tr h="1916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</a:rPr>
                        <a:t>2.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Основное мероприятие 02. Информационная безопасность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54,90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</a:tr>
              <a:tr h="1916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</a:rPr>
                        <a:t>2.1.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</a:rPr>
                        <a:t>Мероприятие 02.01. Приобретение, установка, настройка, монтаж и техническое обслуживание сертифицированных по требованиям безопасности информации технических, программных и программно-технических средств защиты конфиденциальной информации и персональных данных, антивирусного программного обеспечения, средств электронной подписи, средств защиты информационно-технологической и телекоммуникационной инфраструктуры от компьютерных атак, а также проведение мероприятий по защите информации и аттестации по требованиям безопасности информации объектов информатизации, ЦОД и ИС, используемых ОМСУ муниципального образования Московской области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54,90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Приобретение и продление ПО для ЗИ и ПД. Приобретение ЭП и носителей.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Аттестация выделенного помещения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47662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Муниципальная программа «Цифровое муниципальное образование» </a:t>
            </a:r>
            <a:endParaRPr lang="ru-RU" sz="1600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93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81000"/>
          </a:xfrm>
        </p:spPr>
        <p:txBody>
          <a:bodyPr>
            <a:noAutofit/>
          </a:bodyPr>
          <a:lstStyle/>
          <a:p>
            <a:r>
              <a:rPr lang="ru-RU" sz="1600" b="1" dirty="0"/>
              <a:t>Муниципальная программа «Цифровое муниципальное образование»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9994071"/>
              </p:ext>
            </p:extLst>
          </p:nvPr>
        </p:nvGraphicFramePr>
        <p:xfrm>
          <a:off x="22788" y="304800"/>
          <a:ext cx="9045011" cy="6324600"/>
        </p:xfrm>
        <a:graphic>
          <a:graphicData uri="http://schemas.openxmlformats.org/drawingml/2006/table">
            <a:tbl>
              <a:tblPr firstRow="1" firstCol="1" bandRow="1"/>
              <a:tblGrid>
                <a:gridCol w="311897"/>
                <a:gridCol w="3475315"/>
                <a:gridCol w="533400"/>
                <a:gridCol w="533400"/>
                <a:gridCol w="533400"/>
                <a:gridCol w="533400"/>
                <a:gridCol w="533400"/>
                <a:gridCol w="533400"/>
                <a:gridCol w="304800"/>
                <a:gridCol w="1752599"/>
              </a:tblGrid>
              <a:tr h="704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</a:rPr>
                        <a:t>3.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Основное мероприятие 03. Цифровое государственное управление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897,25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</a:tr>
              <a:tr h="704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</a:rPr>
                        <a:t>3.1.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</a:rPr>
                        <a:t>Мероприятие 03.01. Обеспечение программными продуктами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897,25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Техническая поддержка и обновление ПО «Муниципальный регистр населения». 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</a:tr>
              <a:tr h="704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</a:rPr>
                        <a:t>3.2.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</a:rPr>
                        <a:t>Мероприятие 03.02. Внедрение и сопровождение информационных систем поддержки оказания государственных и муниципальных услуг и обеспечивающих функций и контроля результативности деятельности ОМСУ муниципального образования Московской области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90,00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Внедрение отраслевых сегментов РГИС МО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</a:tr>
              <a:tr h="704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</a:rPr>
                        <a:t>3.3.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</a:rPr>
                        <a:t>Мероприятие 03.03. Развитие и сопровождение муниципальных информационных систем обеспечения деятельности ОМСУ муниципального образования Московской области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Сопровождение и техническая поддержка внедренного программного обеспечения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</a:tr>
              <a:tr h="704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</a:rPr>
                        <a:t>4.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16" marR="33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Основное мероприятие 04. Цифровая культура</a:t>
                      </a:r>
                    </a:p>
                  </a:txBody>
                  <a:tcPr marL="33316" marR="33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3316" marR="33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3316" marR="33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3316" marR="33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3316" marR="33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3316" marR="33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3316" marR="33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3316" marR="33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33316" marR="33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4.1.</a:t>
                      </a:r>
                    </a:p>
                  </a:txBody>
                  <a:tcPr marL="33316" marR="33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Мероприятие 04.01. Обеспечение муниципальных учреждений культуры доступом в информационно-телекоммуникационную сеть Интернет</a:t>
                      </a:r>
                    </a:p>
                  </a:txBody>
                  <a:tcPr marL="33316" marR="33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3316" marR="33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3316" marR="33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3316" marR="33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3316" marR="33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3316" marR="33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3316" marR="33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3316" marR="33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Обеспечение учреждений культуры доступом в сеть Интернет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33316" marR="33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</a:rPr>
                        <a:t>5.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16" marR="33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</a:rPr>
                        <a:t>Основное мероприятие D2. Федеральный проект «Информационная инфраструктура»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16" marR="33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4612,10</a:t>
                      </a:r>
                    </a:p>
                  </a:txBody>
                  <a:tcPr marL="33316" marR="33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7924,80</a:t>
                      </a:r>
                    </a:p>
                  </a:txBody>
                  <a:tcPr marL="33316" marR="33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2833,80</a:t>
                      </a:r>
                    </a:p>
                  </a:txBody>
                  <a:tcPr marL="33316" marR="33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1697,00</a:t>
                      </a:r>
                    </a:p>
                  </a:txBody>
                  <a:tcPr marL="33316" marR="33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1697,00</a:t>
                      </a:r>
                    </a:p>
                  </a:txBody>
                  <a:tcPr marL="33316" marR="33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1697,00</a:t>
                      </a:r>
                    </a:p>
                  </a:txBody>
                  <a:tcPr marL="33316" marR="33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</a:p>
                  </a:txBody>
                  <a:tcPr marL="33316" marR="33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33316" marR="33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</a:rPr>
                        <a:t>5.1.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16" marR="33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Мероприятие </a:t>
                      </a:r>
                      <a:r>
                        <a:rPr lang="ru-RU" sz="1000">
                          <a:effectLst/>
                          <a:latin typeface="+mn-lt"/>
                          <a:ea typeface="Calibri"/>
                        </a:rPr>
                        <a:t>D2.0</a:t>
                      </a: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1. Обеспечение организаций дошкольного, начального общего, основного общего и среднего общего образования, находящихся в ведении органов местного самоуправления муниципальных образований Московской области, доступом в сеть Интернет</a:t>
                      </a:r>
                    </a:p>
                  </a:txBody>
                  <a:tcPr marL="33316" marR="33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4612,10</a:t>
                      </a:r>
                    </a:p>
                  </a:txBody>
                  <a:tcPr marL="33316" marR="33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7924,80</a:t>
                      </a:r>
                    </a:p>
                  </a:txBody>
                  <a:tcPr marL="33316" marR="33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2833,80</a:t>
                      </a:r>
                    </a:p>
                  </a:txBody>
                  <a:tcPr marL="33316" marR="33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1697,00</a:t>
                      </a:r>
                    </a:p>
                  </a:txBody>
                  <a:tcPr marL="33316" marR="33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1697,00</a:t>
                      </a:r>
                    </a:p>
                  </a:txBody>
                  <a:tcPr marL="33316" marR="33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1697,00</a:t>
                      </a:r>
                    </a:p>
                  </a:txBody>
                  <a:tcPr marL="33316" marR="33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</a:p>
                  </a:txBody>
                  <a:tcPr marL="33316" marR="33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Доля муниципальных учреждений образования, обеспеченных доступом в информационно-телекоммуникационную сеть Интернет на скорости: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для организаций дошкольного образования – не менее 2 Мбит/с;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для общеобразовательных организаций, расположенных в городских населенных пунктах, – не менее 100 Мбит/с;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для общеобразовательных организаций, расположенных в сельских населенных пунктах, – не менее 50 Мбит/сек</a:t>
                      </a:r>
                    </a:p>
                  </a:txBody>
                  <a:tcPr marL="33316" marR="33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58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58762"/>
          </a:xfrm>
        </p:spPr>
        <p:txBody>
          <a:bodyPr>
            <a:noAutofit/>
          </a:bodyPr>
          <a:lstStyle/>
          <a:p>
            <a:r>
              <a:rPr lang="ru-RU" sz="1600" b="1" dirty="0"/>
              <a:t>Муниципальная программа «Цифровое муниципальное образование»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9329964"/>
              </p:ext>
            </p:extLst>
          </p:nvPr>
        </p:nvGraphicFramePr>
        <p:xfrm>
          <a:off x="152400" y="228600"/>
          <a:ext cx="8839198" cy="6324600"/>
        </p:xfrm>
        <a:graphic>
          <a:graphicData uri="http://schemas.openxmlformats.org/drawingml/2006/table">
            <a:tbl>
              <a:tblPr firstRow="1" firstCol="1" bandRow="1"/>
              <a:tblGrid>
                <a:gridCol w="304800"/>
                <a:gridCol w="3626876"/>
                <a:gridCol w="487924"/>
                <a:gridCol w="609600"/>
                <a:gridCol w="533400"/>
                <a:gridCol w="533400"/>
                <a:gridCol w="579364"/>
                <a:gridCol w="500297"/>
                <a:gridCol w="512674"/>
                <a:gridCol w="1150863"/>
              </a:tblGrid>
              <a:tr h="533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</a:rPr>
                        <a:t>6.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16" marR="33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Основное мероприятие D6. Федеральный проект «Цифровое государственное управление»</a:t>
                      </a:r>
                    </a:p>
                  </a:txBody>
                  <a:tcPr marL="33316" marR="33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2342,00</a:t>
                      </a:r>
                    </a:p>
                  </a:txBody>
                  <a:tcPr marL="33316" marR="33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3028,00</a:t>
                      </a:r>
                    </a:p>
                  </a:txBody>
                  <a:tcPr marL="33316" marR="33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3028,00</a:t>
                      </a:r>
                    </a:p>
                  </a:txBody>
                  <a:tcPr marL="33316" marR="33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3316" marR="33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3316" marR="33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3316" marR="33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3316" marR="33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33316" marR="33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</a:tr>
              <a:tr h="16589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</a:rPr>
                        <a:t>6.1.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4624" marR="24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</a:rPr>
                        <a:t>Мероприятие D6.01. Предоставление доступа к электронным сервисам цифровой инфраструктуры в сфере жилищно-коммунального хозяйства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4624" marR="24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2342,00</a:t>
                      </a:r>
                    </a:p>
                  </a:txBody>
                  <a:tcPr marL="24624" marR="24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3028,00</a:t>
                      </a:r>
                    </a:p>
                  </a:txBody>
                  <a:tcPr marL="24624" marR="24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3028,00</a:t>
                      </a:r>
                    </a:p>
                  </a:txBody>
                  <a:tcPr marL="24624" marR="24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24624" marR="24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24624" marR="24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24624" marR="24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24624" marR="24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Предоставлением доступа к электронным сервисам цифровой инфраструктуры в сфере жилищно-коммунального хозяйства с учетом субсидии МО, сопровождение и техническая поддержка внедренного ПО</a:t>
                      </a:r>
                    </a:p>
                  </a:txBody>
                  <a:tcPr marL="24624" marR="24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</a:tr>
              <a:tr h="2073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</a:rPr>
                        <a:t>7.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4624" marR="24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Основное мероприятие E4. Федеральный проект «Цифровая образовательная среда»</a:t>
                      </a:r>
                    </a:p>
                  </a:txBody>
                  <a:tcPr marL="24624" marR="24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24624" marR="24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42235,63</a:t>
                      </a:r>
                    </a:p>
                  </a:txBody>
                  <a:tcPr marL="24624" marR="24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24624" marR="24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17968,15</a:t>
                      </a:r>
                    </a:p>
                  </a:txBody>
                  <a:tcPr marL="24624" marR="24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16641,48</a:t>
                      </a:r>
                    </a:p>
                  </a:txBody>
                  <a:tcPr marL="24624" marR="24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7626,00</a:t>
                      </a:r>
                    </a:p>
                  </a:txBody>
                  <a:tcPr marL="24624" marR="24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24624" marR="24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24624" marR="24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</a:tr>
              <a:tr h="12441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</a:rPr>
                        <a:t>7.1.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4624" marR="24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Мероприятие E4.01. Обеспечение современными аппаратно-программными комплексами общеобразовательных организаций в Московской области</a:t>
                      </a:r>
                    </a:p>
                  </a:txBody>
                  <a:tcPr marL="24624" marR="24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24624" marR="24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24624" marR="24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24624" marR="24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24624" marR="24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24624" marR="24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24624" marR="24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24624" marR="24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Обеспечение современными аппаратно-программными комплексами общеобразовательных организаций с учетом субсидии из бюджета Московской области</a:t>
                      </a:r>
                    </a:p>
                  </a:txBody>
                  <a:tcPr marL="24624" marR="24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</a:tr>
              <a:tr h="12441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</a:rPr>
                        <a:t>7.2.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4624" marR="24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Мероприятие E4.02. Обеспечение современными аппаратно-программными комплексами со средствами криптографической защиты информации муниципальных организаций Московской области</a:t>
                      </a:r>
                    </a:p>
                  </a:txBody>
                  <a:tcPr marL="24624" marR="24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24624" marR="24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24624" marR="24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24624" marR="24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24624" marR="24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24624" marR="24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24624" marR="24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24624" marR="24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Обеспечение современными аппаратно-программными комплексами организаций в муниципальном образовании с учетом субсидии из бюджета Московской области</a:t>
                      </a:r>
                    </a:p>
                  </a:txBody>
                  <a:tcPr marL="24624" marR="24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87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1008323"/>
              </p:ext>
            </p:extLst>
          </p:nvPr>
        </p:nvGraphicFramePr>
        <p:xfrm>
          <a:off x="152400" y="381000"/>
          <a:ext cx="8839200" cy="4777581"/>
        </p:xfrm>
        <a:graphic>
          <a:graphicData uri="http://schemas.openxmlformats.org/drawingml/2006/table">
            <a:tbl>
              <a:tblPr firstRow="1" firstCol="1" bandRow="1"/>
              <a:tblGrid>
                <a:gridCol w="327378"/>
                <a:gridCol w="3437466"/>
                <a:gridCol w="491066"/>
                <a:gridCol w="654756"/>
                <a:gridCol w="409222"/>
                <a:gridCol w="654756"/>
                <a:gridCol w="654756"/>
                <a:gridCol w="546263"/>
                <a:gridCol w="512673"/>
                <a:gridCol w="1150864"/>
              </a:tblGrid>
              <a:tr h="7543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</a:rPr>
                        <a:t>7.3.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Мероприятие E4.03. Оснащение планшетными компьютерами общеобразовательных организаций в муниципальном образовании Московской области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11538,00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3912,00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7626,00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Обеспечение планшетными компьютерами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</a:tr>
              <a:tr h="12572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</a:rPr>
                        <a:t>7.4.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Мероприятие E4.04. Оснащение мультимедийными проекторами и экранами для мультимедийных проекторов общеобразовательных организаций в муниципальном образовании Московской области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Обеспечение мультимедиными проектора и экранами для проекторов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</a:tr>
              <a:tr h="10058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</a:rPr>
                        <a:t>7.5.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Мероприятие E4.05. Внедрение целевой модели цифровой образовательной среды в общеобразовательных организациях и профессиональных образовательных организациях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28161,03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17968,15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10192,88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Внедрение целевой модели образовательной среды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</a:tr>
              <a:tr h="17601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</a:rPr>
                        <a:t>7.6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Мероприятие E4.06. Обновление и техническое обслуживание (ремонт) средств (программного обеспечения и оборудования), приобретенных в рамках предоставленной субсидии на внедрение целевой модели цифровой образовательной среды в общеобразовательных организациях и профессиональных образовательных организациях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2536,60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2536,60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Обновление и техобслуживание в рамках проекта целевой образовательной среды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8467"/>
            <a:ext cx="8229600" cy="372533"/>
          </a:xfrm>
        </p:spPr>
        <p:txBody>
          <a:bodyPr>
            <a:noAutofit/>
          </a:bodyPr>
          <a:lstStyle/>
          <a:p>
            <a:r>
              <a:rPr lang="ru-RU" sz="1800" b="1" dirty="0"/>
              <a:t>Муниципальная программа «Цифровое муниципальное образование»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8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81000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Муниципальная программа «Архитектура и градостроительство»</a:t>
            </a:r>
            <a:endParaRPr lang="ru-RU" sz="16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843210"/>
              </p:ext>
            </p:extLst>
          </p:nvPr>
        </p:nvGraphicFramePr>
        <p:xfrm>
          <a:off x="76200" y="381000"/>
          <a:ext cx="8991599" cy="5661025"/>
        </p:xfrm>
        <a:graphic>
          <a:graphicData uri="http://schemas.openxmlformats.org/drawingml/2006/table">
            <a:tbl>
              <a:tblPr bandRow="1"/>
              <a:tblGrid>
                <a:gridCol w="377798"/>
                <a:gridCol w="4004662"/>
                <a:gridCol w="831156"/>
                <a:gridCol w="958584"/>
                <a:gridCol w="552609"/>
                <a:gridCol w="528918"/>
                <a:gridCol w="604477"/>
                <a:gridCol w="604477"/>
                <a:gridCol w="528918"/>
              </a:tblGrid>
              <a:tr h="12858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0" u="sng" dirty="0">
                          <a:effectLst/>
                          <a:latin typeface="+mn-lt"/>
                          <a:ea typeface="Times New Roman"/>
                        </a:rPr>
                        <a:t>№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0" u="sng" dirty="0">
                          <a:effectLst/>
                          <a:latin typeface="+mn-lt"/>
                          <a:ea typeface="Times New Roman"/>
                        </a:rPr>
                        <a:t>п/п</a:t>
                      </a:r>
                    </a:p>
                  </a:txBody>
                  <a:tcPr marL="41931" marR="4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D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0" u="sng" dirty="0">
                          <a:effectLst/>
                          <a:latin typeface="+mn-lt"/>
                          <a:ea typeface="Times New Roman"/>
                        </a:rPr>
                        <a:t>Планируемые результаты реализации программы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0" u="sng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41931" marR="4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D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0" u="sng" dirty="0">
                          <a:effectLst/>
                          <a:latin typeface="+mn-lt"/>
                          <a:ea typeface="Times New Roman"/>
                        </a:rPr>
                        <a:t>Единица измерения</a:t>
                      </a:r>
                    </a:p>
                  </a:txBody>
                  <a:tcPr marL="41931" marR="4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D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0" u="sng" dirty="0">
                          <a:effectLst/>
                          <a:latin typeface="+mn-lt"/>
                          <a:ea typeface="Times New Roman"/>
                        </a:rPr>
                        <a:t>Базовое значение                     на начало реализации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0" u="sng" dirty="0">
                          <a:effectLst/>
                          <a:latin typeface="+mn-lt"/>
                          <a:ea typeface="Times New Roman"/>
                        </a:rPr>
                        <a:t>программы</a:t>
                      </a:r>
                    </a:p>
                  </a:txBody>
                  <a:tcPr marL="41931" marR="4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DD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0" u="sng" dirty="0">
                          <a:effectLst/>
                          <a:latin typeface="+mn-lt"/>
                          <a:ea typeface="Times New Roman"/>
                        </a:rPr>
                        <a:t>Планируемое значение по годам реализации</a:t>
                      </a:r>
                    </a:p>
                  </a:txBody>
                  <a:tcPr marL="41931" marR="4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40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0" u="sng" dirty="0">
                          <a:effectLst/>
                          <a:latin typeface="+mn-lt"/>
                          <a:ea typeface="Times New Roman"/>
                        </a:rPr>
                        <a:t>2020 год</a:t>
                      </a:r>
                    </a:p>
                  </a:txBody>
                  <a:tcPr marL="41931" marR="4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0" u="sng" dirty="0">
                          <a:effectLst/>
                          <a:latin typeface="+mn-lt"/>
                          <a:ea typeface="Times New Roman"/>
                        </a:rPr>
                        <a:t>2021 год</a:t>
                      </a:r>
                    </a:p>
                  </a:txBody>
                  <a:tcPr marL="41931" marR="4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0" u="sng" dirty="0">
                          <a:effectLst/>
                          <a:latin typeface="+mn-lt"/>
                          <a:ea typeface="Times New Roman"/>
                        </a:rPr>
                        <a:t>2022 год</a:t>
                      </a:r>
                    </a:p>
                  </a:txBody>
                  <a:tcPr marL="41931" marR="4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0" u="sng" dirty="0">
                          <a:effectLst/>
                          <a:latin typeface="+mn-lt"/>
                          <a:ea typeface="Times New Roman"/>
                        </a:rPr>
                        <a:t>2023 год</a:t>
                      </a:r>
                    </a:p>
                  </a:txBody>
                  <a:tcPr marL="41931" marR="4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0" u="sng" dirty="0">
                          <a:effectLst/>
                          <a:latin typeface="+mn-lt"/>
                          <a:ea typeface="Times New Roman"/>
                        </a:rPr>
                        <a:t>2024 год</a:t>
                      </a:r>
                    </a:p>
                  </a:txBody>
                  <a:tcPr marL="41931" marR="4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DD"/>
                    </a:solidFill>
                  </a:tcPr>
                </a:tc>
              </a:tr>
              <a:tr h="243840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Times New Roman"/>
                        </a:rPr>
                        <a:t>Подпрограмма </a:t>
                      </a:r>
                      <a:r>
                        <a:rPr lang="ru-RU" sz="1100" b="1" dirty="0">
                          <a:effectLst/>
                          <a:latin typeface="+mn-lt"/>
                          <a:ea typeface="Times New Roman"/>
                        </a:rPr>
                        <a:t>1 «Разработка Генерального плана развития городского округа»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1931" marR="4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C0A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1.1</a:t>
                      </a:r>
                    </a:p>
                  </a:txBody>
                  <a:tcPr marL="41931" marR="41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Показатель 1. Наличие утвержденного в актуальной версии генерального плана городского округа (внесение изменений в генеральный план городского округа)</a:t>
                      </a:r>
                    </a:p>
                  </a:txBody>
                  <a:tcPr marL="41931" marR="4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Да/нет</a:t>
                      </a:r>
                    </a:p>
                  </a:txBody>
                  <a:tcPr marL="41931" marR="4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да</a:t>
                      </a:r>
                    </a:p>
                  </a:txBody>
                  <a:tcPr marL="41931" marR="4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да</a:t>
                      </a:r>
                    </a:p>
                  </a:txBody>
                  <a:tcPr marL="41931" marR="4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да</a:t>
                      </a:r>
                    </a:p>
                  </a:txBody>
                  <a:tcPr marL="41931" marR="4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да</a:t>
                      </a:r>
                    </a:p>
                  </a:txBody>
                  <a:tcPr marL="41931" marR="4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да</a:t>
                      </a:r>
                    </a:p>
                  </a:txBody>
                  <a:tcPr marL="41931" marR="4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да</a:t>
                      </a:r>
                    </a:p>
                  </a:txBody>
                  <a:tcPr marL="41931" marR="4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DD"/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1.2</a:t>
                      </a:r>
                    </a:p>
                  </a:txBody>
                  <a:tcPr marL="41931" marR="41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Показатель 2 Наличие утвержденных в актуальной версии Правил землепользования и застройки городского округа (внесение </a:t>
                      </a:r>
                      <a:r>
                        <a:rPr lang="ru-RU" sz="1100" baseline="0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изменений 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в Правила землепользования и застройки городского округа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)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1931" marR="4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Да/нет</a:t>
                      </a:r>
                    </a:p>
                  </a:txBody>
                  <a:tcPr marL="41931" marR="4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да</a:t>
                      </a:r>
                    </a:p>
                  </a:txBody>
                  <a:tcPr marL="41931" marR="4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да</a:t>
                      </a:r>
                    </a:p>
                  </a:txBody>
                  <a:tcPr marL="41931" marR="4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да</a:t>
                      </a:r>
                    </a:p>
                  </a:txBody>
                  <a:tcPr marL="41931" marR="4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да</a:t>
                      </a:r>
                    </a:p>
                  </a:txBody>
                  <a:tcPr marL="41931" marR="4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да</a:t>
                      </a:r>
                    </a:p>
                  </a:txBody>
                  <a:tcPr marL="41931" marR="4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да</a:t>
                      </a:r>
                    </a:p>
                  </a:txBody>
                  <a:tcPr marL="41931" marR="4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DD"/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1.3</a:t>
                      </a:r>
                    </a:p>
                  </a:txBody>
                  <a:tcPr marL="41931" marR="41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Показатель 3 Наличие утвержденных нормативов градостроительного проектирования городского округа (внесение изменений в нормативы градостроительного проектирования городского округа)</a:t>
                      </a:r>
                    </a:p>
                  </a:txBody>
                  <a:tcPr marL="41931" marR="4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Да/нет</a:t>
                      </a:r>
                    </a:p>
                  </a:txBody>
                  <a:tcPr marL="41931" marR="4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да</a:t>
                      </a:r>
                    </a:p>
                  </a:txBody>
                  <a:tcPr marL="41931" marR="4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да</a:t>
                      </a:r>
                    </a:p>
                  </a:txBody>
                  <a:tcPr marL="41931" marR="4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да</a:t>
                      </a:r>
                    </a:p>
                  </a:txBody>
                  <a:tcPr marL="41931" marR="4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да</a:t>
                      </a:r>
                    </a:p>
                  </a:txBody>
                  <a:tcPr marL="41931" marR="4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да</a:t>
                      </a:r>
                    </a:p>
                  </a:txBody>
                  <a:tcPr marL="41931" marR="4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да</a:t>
                      </a:r>
                    </a:p>
                  </a:txBody>
                  <a:tcPr marL="41931" marR="4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DD"/>
                    </a:solidFill>
                  </a:tcPr>
                </a:tc>
              </a:tr>
              <a:tr h="292608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Times New Roman"/>
                        </a:rPr>
                        <a:t>Подпрограмма </a:t>
                      </a:r>
                      <a:r>
                        <a:rPr lang="ru-RU" sz="1100" b="1" dirty="0">
                          <a:effectLst/>
                          <a:latin typeface="+mn-lt"/>
                          <a:ea typeface="Times New Roman"/>
                        </a:rPr>
                        <a:t>2 «Реализация политики пространственного развития»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1931" marR="4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C0A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931" marR="4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459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2.1</a:t>
                      </a:r>
                    </a:p>
                  </a:txBody>
                  <a:tcPr marL="41931" marR="4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Показатель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1.Количество 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услуг по присвоению адресов объектам адресации, изменению, аннулированию адресов, размещению информации в государственном адресном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реестре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1931" marR="4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единица</a:t>
                      </a:r>
                    </a:p>
                  </a:txBody>
                  <a:tcPr marL="41931" marR="41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4450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1931" marR="41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4750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1931" marR="41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  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4750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1931" marR="41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  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4750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1931" marR="41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4750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1931" marR="41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4750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1931" marR="41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DD"/>
                    </a:solidFill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2.2</a:t>
                      </a:r>
                    </a:p>
                  </a:txBody>
                  <a:tcPr marL="41931" marR="4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Показатель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2.Количество 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ликвидированных самовольных, недостроенных и аварийных объектов на территории муниципального образования Московской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области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1931" marR="4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единица</a:t>
                      </a:r>
                    </a:p>
                  </a:txBody>
                  <a:tcPr marL="41931" marR="4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9</a:t>
                      </a:r>
                    </a:p>
                  </a:txBody>
                  <a:tcPr marL="41931" marR="4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9</a:t>
                      </a:r>
                    </a:p>
                  </a:txBody>
                  <a:tcPr marL="41931" marR="4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5</a:t>
                      </a:r>
                    </a:p>
                  </a:txBody>
                  <a:tcPr marL="41931" marR="4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3</a:t>
                      </a:r>
                    </a:p>
                  </a:txBody>
                  <a:tcPr marL="41931" marR="4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2</a:t>
                      </a:r>
                    </a:p>
                  </a:txBody>
                  <a:tcPr marL="41931" marR="4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41931" marR="4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DD"/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411162"/>
          </a:xfrm>
        </p:spPr>
        <p:txBody>
          <a:bodyPr>
            <a:noAutofit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Муниципальная </a:t>
            </a:r>
            <a:r>
              <a:rPr lang="ru-RU" sz="1600" b="1" dirty="0"/>
              <a:t>программа «Формирование современной комфортной</a:t>
            </a:r>
            <a:br>
              <a:rPr lang="ru-RU" sz="1600" b="1" dirty="0"/>
            </a:br>
            <a:r>
              <a:rPr lang="ru-RU" sz="1600" b="1" dirty="0"/>
              <a:t>городской среды» 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1312344"/>
              </p:ext>
            </p:extLst>
          </p:nvPr>
        </p:nvGraphicFramePr>
        <p:xfrm>
          <a:off x="109670" y="533400"/>
          <a:ext cx="8958130" cy="6270860"/>
        </p:xfrm>
        <a:graphic>
          <a:graphicData uri="http://schemas.openxmlformats.org/drawingml/2006/table">
            <a:tbl>
              <a:tblPr firstRow="1" firstCol="1" lastCol="1" bandRow="1"/>
              <a:tblGrid>
                <a:gridCol w="269042"/>
                <a:gridCol w="2644505"/>
                <a:gridCol w="825497"/>
                <a:gridCol w="701071"/>
                <a:gridCol w="701071"/>
                <a:gridCol w="778968"/>
                <a:gridCol w="623174"/>
                <a:gridCol w="545278"/>
                <a:gridCol w="797617"/>
                <a:gridCol w="1071907"/>
              </a:tblGrid>
              <a:tr h="46101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№</a:t>
                      </a:r>
                      <a:endParaRPr lang="ru-RU" sz="1000" u="sng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п/п</a:t>
                      </a:r>
                      <a:endParaRPr lang="ru-RU" sz="1000" u="sng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Мероприятия по реализации подпрограммы</a:t>
                      </a:r>
                      <a:endParaRPr lang="ru-RU" sz="1000" u="sng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Объем </a:t>
                      </a:r>
                      <a:r>
                        <a:rPr lang="ru-RU" sz="1000" u="sng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финансиро-вания</a:t>
                      </a:r>
                      <a:endParaRPr lang="ru-RU" sz="1000" u="sng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мероприятия в 2019 г.</a:t>
                      </a:r>
                      <a:endParaRPr lang="ru-RU" sz="1000" u="sng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Всего (тыс. руб.)</a:t>
                      </a:r>
                      <a:endParaRPr lang="ru-RU" sz="1000" u="sng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Объем финансирования по годам (тыс. руб.)</a:t>
                      </a:r>
                      <a:endParaRPr lang="ru-RU" sz="1000" u="sng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latin typeface="+mn-lt"/>
                          <a:ea typeface="Times New Roman"/>
                        </a:rPr>
                        <a:t>Результаты выполнения </a:t>
                      </a:r>
                    </a:p>
                  </a:txBody>
                  <a:tcPr marL="37808" marR="37808" marT="62201" marB="622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</a:tr>
              <a:tr h="453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2020 г.</a:t>
                      </a:r>
                      <a:endParaRPr lang="ru-RU" sz="1000" u="sng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2021 г.</a:t>
                      </a:r>
                      <a:endParaRPr lang="ru-RU" sz="1000" u="sng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2022 г.</a:t>
                      </a:r>
                      <a:endParaRPr lang="ru-RU" sz="1000" u="sng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2023 г.</a:t>
                      </a:r>
                      <a:endParaRPr lang="ru-RU" sz="1000" u="sng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2024 </a:t>
                      </a:r>
                      <a:r>
                        <a:rPr lang="ru-RU" sz="1000" u="sng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г.</a:t>
                      </a:r>
                      <a:endParaRPr lang="ru-RU" sz="1000" u="sng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37808" marR="37808" marT="62201" marB="622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585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  <a:ea typeface="Times New Roman"/>
                        </a:rPr>
                        <a:t>Подпрограмма 1 «Комфортная городская среда»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7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46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1.</a:t>
                      </a:r>
                      <a:endParaRPr lang="ru-RU" sz="12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Основное мероприятие 1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. «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Благоустройство общественных территорий муниципальных образований Московской области»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295526,22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214218,8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51307,42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30000,0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+mn-lt"/>
                      </a:endParaRPr>
                    </a:p>
                  </a:txBody>
                  <a:tcPr marL="37808" marR="37808" marT="62201" marB="622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</a:tr>
              <a:tr h="4425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1.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.</a:t>
                      </a:r>
                      <a:endParaRPr lang="ru-RU" sz="12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Мероприятие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1.3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Изготовление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и установка стел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2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2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2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2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2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+mn-lt"/>
                      </a:endParaRPr>
                    </a:p>
                  </a:txBody>
                  <a:tcPr marL="37808" marR="37808" marT="62201" marB="622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</a:tr>
              <a:tr h="628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1.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</a:t>
                      </a: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.</a:t>
                      </a:r>
                      <a:endParaRPr lang="ru-RU" sz="12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Мероприятие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1.4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Комплексное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благоустройство территорий муниципальных образований Московской области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2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2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2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Проведение комплексного благоустройства территорий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</a:tr>
              <a:tr h="5754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1.3.</a:t>
                      </a:r>
                      <a:endParaRPr lang="ru-RU" sz="12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Мероприятие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1.5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Реализация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мероприятий по организации функциональных зон в парках культуры и отдыха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2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2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2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2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2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2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2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</a:tr>
              <a:tr h="5101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1.4.</a:t>
                      </a:r>
                      <a:endParaRPr lang="ru-RU" sz="12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Мероприятие 1.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6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Устройство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контейнерных площадок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2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38961,31</a:t>
                      </a:r>
                      <a:endParaRPr lang="ru-RU" sz="12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15116,06</a:t>
                      </a:r>
                      <a:endParaRPr lang="ru-RU" sz="12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23845,25</a:t>
                      </a:r>
                      <a:endParaRPr lang="ru-RU" sz="12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2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2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2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Устройство контейнерных площадок</a:t>
                      </a:r>
                      <a:endParaRPr lang="ru-RU" sz="12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</a:tr>
              <a:tr h="8608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  <a:ea typeface="Times New Roman"/>
                        </a:rPr>
                        <a:t>1.</a:t>
                      </a: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5</a:t>
                      </a:r>
                      <a:r>
                        <a:rPr lang="en-US" sz="1000">
                          <a:effectLst/>
                          <a:latin typeface="+mn-lt"/>
                          <a:ea typeface="Times New Roman"/>
                        </a:rPr>
                        <a:t>.</a:t>
                      </a:r>
                      <a:endParaRPr lang="ru-RU" sz="12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Мероприятие </a:t>
                      </a: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1.7</a:t>
                      </a:r>
                      <a:r>
                        <a:rPr lang="ru-RU" sz="1000" baseline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Обустройство </a:t>
                      </a: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мест массового отдыха населения, включая обеспечение свободного доступа граждан к водным объектам общего пользования и их береговым полосам</a:t>
                      </a:r>
                    </a:p>
                  </a:txBody>
                  <a:tcPr marL="37808" marR="37808" marT="62201" marB="622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2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256564,86</a:t>
                      </a:r>
                      <a:endParaRPr lang="ru-RU" sz="12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199102,74</a:t>
                      </a:r>
                      <a:endParaRPr lang="ru-RU" sz="12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27462,12</a:t>
                      </a:r>
                      <a:endParaRPr lang="ru-RU" sz="12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30000,0</a:t>
                      </a:r>
                      <a:endParaRPr lang="ru-RU" sz="12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2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2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Обустроенные места массового отдыха населения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</a:tr>
              <a:tr h="6365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  <a:ea typeface="Times New Roman"/>
                        </a:rPr>
                        <a:t>1.</a:t>
                      </a: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6</a:t>
                      </a:r>
                      <a:r>
                        <a:rPr lang="en-US" sz="1000" dirty="0">
                          <a:effectLst/>
                          <a:latin typeface="+mn-lt"/>
                          <a:ea typeface="Times New Roman"/>
                        </a:rPr>
                        <a:t>.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383" marR="37383" marT="61500" marB="61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Мероприятие 1.8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Приобретение коммунальной техники за счет средств местного бюджета</a:t>
                      </a:r>
                    </a:p>
                  </a:txBody>
                  <a:tcPr marL="37383" marR="37383" marT="61500" marB="61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383" marR="37383" marT="61500" marB="61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383" marR="37383" marT="61500" marB="61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383" marR="37383" marT="61500" marB="61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383" marR="37383" marT="61500" marB="61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383" marR="37383" marT="61500" marB="61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383" marR="37383" marT="61500" marB="61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383" marR="37383" marT="61500" marB="61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37383" marR="37383" marT="61500" marB="61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91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000" b="1" dirty="0" smtClean="0"/>
              <a:t>Муниципальная </a:t>
            </a:r>
            <a:r>
              <a:rPr lang="ru-RU" sz="2000" b="1" dirty="0"/>
              <a:t>программа «Формирование современной комфортной</a:t>
            </a:r>
            <a:br>
              <a:rPr lang="ru-RU" sz="2000" b="1" dirty="0"/>
            </a:br>
            <a:r>
              <a:rPr lang="ru-RU" sz="2000" b="1" dirty="0"/>
              <a:t>городской среды» 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3840719"/>
              </p:ext>
            </p:extLst>
          </p:nvPr>
        </p:nvGraphicFramePr>
        <p:xfrm>
          <a:off x="152400" y="609600"/>
          <a:ext cx="8839202" cy="6177857"/>
        </p:xfrm>
        <a:graphic>
          <a:graphicData uri="http://schemas.openxmlformats.org/drawingml/2006/table">
            <a:tbl>
              <a:tblPr firstRow="1" firstCol="1" lastCol="1" bandRow="1"/>
              <a:tblGrid>
                <a:gridCol w="349690"/>
                <a:gridCol w="3384110"/>
                <a:gridCol w="533400"/>
                <a:gridCol w="609600"/>
                <a:gridCol w="609600"/>
                <a:gridCol w="533400"/>
                <a:gridCol w="609600"/>
                <a:gridCol w="533400"/>
                <a:gridCol w="510153"/>
                <a:gridCol w="1166249"/>
              </a:tblGrid>
              <a:tr h="609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  <a:ea typeface="Times New Roman"/>
                        </a:rPr>
                        <a:t>1.</a:t>
                      </a: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7</a:t>
                      </a:r>
                      <a:r>
                        <a:rPr lang="en-US" sz="1000" dirty="0">
                          <a:effectLst/>
                          <a:latin typeface="+mn-lt"/>
                          <a:ea typeface="Times New Roman"/>
                        </a:rPr>
                        <a:t>.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383" marR="37383" marT="61500" marB="61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Мероприятие </a:t>
                      </a: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1.9</a:t>
                      </a:r>
                      <a:r>
                        <a:rPr lang="ru-RU" sz="1000" baseline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Создание </a:t>
                      </a: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новых и (или) благоустройство существующих парков культуры и отдыха за счет средств местного бюджета</a:t>
                      </a:r>
                    </a:p>
                  </a:txBody>
                  <a:tcPr marL="37383" marR="37383" marT="61500" marB="61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383" marR="37383" marT="61500" marB="61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383" marR="37383" marT="61500" marB="61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383" marR="37383" marT="61500" marB="61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383" marR="37383" marT="61500" marB="61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383" marR="37383" marT="61500" marB="61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383" marR="37383" marT="61500" marB="61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383" marR="37383" marT="61500" marB="61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37383" marR="37383" marT="61500" marB="61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  <a:ea typeface="Times New Roman"/>
                        </a:rPr>
                        <a:t>1.</a:t>
                      </a: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8</a:t>
                      </a:r>
                      <a:r>
                        <a:rPr lang="en-US" sz="1000">
                          <a:effectLst/>
                          <a:latin typeface="+mn-lt"/>
                          <a:ea typeface="Times New Roman"/>
                        </a:rPr>
                        <a:t>.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383" marR="37383" marT="61500" marB="61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Мероприятие </a:t>
                      </a: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1.10</a:t>
                      </a:r>
                      <a:r>
                        <a:rPr lang="ru-RU" sz="1000" baseline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Обустройство </a:t>
                      </a: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и установка детских игровых площадок на территории муниципальных образований Московской области за счет средств местного бюджета</a:t>
                      </a:r>
                    </a:p>
                  </a:txBody>
                  <a:tcPr marL="37383" marR="37383" marT="61500" marB="61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383" marR="37383" marT="61500" marB="61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383" marR="37383" marT="61500" marB="61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383" marR="37383" marT="61500" marB="61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383" marR="37383" marT="61500" marB="61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383" marR="37383" marT="61500" marB="61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383" marR="37383" marT="61500" marB="61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383" marR="37383" marT="61500" marB="61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37383" marR="37383" marT="61500" marB="61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</a:tr>
              <a:tr h="7369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  <a:ea typeface="Times New Roman"/>
                        </a:rPr>
                        <a:t>1.</a:t>
                      </a: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9</a:t>
                      </a:r>
                      <a:r>
                        <a:rPr lang="en-US" sz="1000">
                          <a:effectLst/>
                          <a:latin typeface="+mn-lt"/>
                          <a:ea typeface="Times New Roman"/>
                        </a:rPr>
                        <a:t>.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383" marR="37383" marT="61500" marB="61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Мероприятие </a:t>
                      </a: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1.11</a:t>
                      </a:r>
                      <a:r>
                        <a:rPr lang="ru-RU" sz="1000" baseline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Устройство </a:t>
                      </a: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и капитальный ремонт архитектурно-художественного освещения в рамках реализации проекта «Светлый город» за счет средств местного бюджета</a:t>
                      </a:r>
                    </a:p>
                  </a:txBody>
                  <a:tcPr marL="37383" marR="37383" marT="61500" marB="61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383" marR="37383" marT="61500" marB="61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383" marR="37383" marT="61500" marB="61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383" marR="37383" marT="61500" marB="61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383" marR="37383" marT="61500" marB="61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383" marR="37383" marT="61500" marB="61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383" marR="37383" marT="61500" marB="61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383" marR="37383" marT="61500" marB="61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37383" marR="37383" marT="61500" marB="61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</a:tr>
              <a:tr h="7511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  <a:ea typeface="Times New Roman"/>
                        </a:rPr>
                        <a:t>1.</a:t>
                      </a: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10</a:t>
                      </a:r>
                      <a:r>
                        <a:rPr lang="en-US" sz="1000">
                          <a:effectLst/>
                          <a:latin typeface="+mn-lt"/>
                          <a:ea typeface="Times New Roman"/>
                        </a:rPr>
                        <a:t>.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383" marR="37383" marT="61500" marB="61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Мероприятие </a:t>
                      </a: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1.12</a:t>
                      </a:r>
                      <a:r>
                        <a:rPr lang="ru-RU" sz="1000" baseline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Устройство </a:t>
                      </a: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и капитальный ремонт электросетевого хозяйства, систем наружного освещения в рамках реализации проекта «Светлый город» за счет средств местного бюджета</a:t>
                      </a:r>
                    </a:p>
                  </a:txBody>
                  <a:tcPr marL="37383" marR="37383" marT="61500" marB="61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383" marR="37383" marT="61500" marB="61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383" marR="37383" marT="61500" marB="61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383" marR="37383" marT="61500" marB="61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383" marR="37383" marT="61500" marB="61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383" marR="37383" marT="61500" marB="61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383" marR="37383" marT="61500" marB="61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383" marR="37383" marT="61500" marB="61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37383" marR="37383" marT="61500" marB="61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</a:tr>
              <a:tr h="7033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  <a:ea typeface="Times New Roman"/>
                        </a:rPr>
                        <a:t>1.1</a:t>
                      </a: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r>
                        <a:rPr lang="en-US" sz="1000">
                          <a:effectLst/>
                          <a:latin typeface="+mn-lt"/>
                          <a:ea typeface="Times New Roman"/>
                        </a:rPr>
                        <a:t>.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383" marR="37383" marT="61500" marB="61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Мероприятие </a:t>
                      </a: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1.13</a:t>
                      </a:r>
                      <a:r>
                        <a:rPr lang="ru-RU" sz="1000" baseline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Обустройство </a:t>
                      </a: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и установка детских игровых площадок на территории парков культуры и отдыха Московской области за счет средств местного бюджета</a:t>
                      </a:r>
                    </a:p>
                  </a:txBody>
                  <a:tcPr marL="37383" marR="37383" marT="61500" marB="61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383" marR="37383" marT="61500" marB="61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383" marR="37383" marT="61500" marB="61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383" marR="37383" marT="61500" marB="61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383" marR="37383" marT="61500" marB="61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383" marR="37383" marT="61500" marB="61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383" marR="37383" marT="61500" marB="61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383" marR="37383" marT="61500" marB="61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Установка детских игровых площадок в парках культуры и отдыха</a:t>
                      </a:r>
                    </a:p>
                  </a:txBody>
                  <a:tcPr marL="37383" marR="37383" marT="61500" marB="61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</a:tr>
              <a:tr h="4714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  <a:ea typeface="Times New Roman"/>
                        </a:rPr>
                        <a:t>1.1</a:t>
                      </a: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2.</a:t>
                      </a:r>
                    </a:p>
                  </a:txBody>
                  <a:tcPr marL="37383" marR="37383" marT="61500" marB="61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Мероприятие </a:t>
                      </a: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1.14</a:t>
                      </a:r>
                      <a:r>
                        <a:rPr lang="ru-RU" sz="1000" baseline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Ремонт </a:t>
                      </a: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дворовых территорий за счет средств местного бюджета</a:t>
                      </a:r>
                    </a:p>
                  </a:txBody>
                  <a:tcPr marL="37383" marR="37383" marT="61500" marB="61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383" marR="37383" marT="61500" marB="61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383" marR="37383" marT="61500" marB="61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383" marR="37383" marT="61500" marB="61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383" marR="37383" marT="61500" marB="61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383" marR="37383" marT="61500" marB="61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383" marR="37383" marT="61500" marB="61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383" marR="37383" marT="61500" marB="61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37383" marR="37383" marT="61500" marB="61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</a:tr>
              <a:tr h="4103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  <a:ea typeface="Times New Roman"/>
                        </a:rPr>
                        <a:t>1.1</a:t>
                      </a: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3</a:t>
                      </a:r>
                      <a:r>
                        <a:rPr lang="en-US" sz="1000" dirty="0">
                          <a:effectLst/>
                          <a:latin typeface="+mn-lt"/>
                          <a:ea typeface="Times New Roman"/>
                        </a:rPr>
                        <a:t>.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5916" marR="35916" marT="59088" marB="590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Мероприятие </a:t>
                      </a: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1.15</a:t>
                      </a:r>
                      <a:r>
                        <a:rPr lang="ru-RU" sz="1000" baseline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n-US" sz="1000" dirty="0" smtClean="0">
                          <a:effectLst/>
                          <a:latin typeface="+mn-lt"/>
                          <a:ea typeface="Times New Roman"/>
                        </a:rPr>
                        <a:t>Благоустройство </a:t>
                      </a:r>
                      <a:r>
                        <a:rPr lang="en-US" sz="1000" dirty="0">
                          <a:effectLst/>
                          <a:latin typeface="+mn-lt"/>
                          <a:ea typeface="Times New Roman"/>
                        </a:rPr>
                        <a:t>общественных территорий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5916" marR="35916" marT="59088" marB="590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5916" marR="35916" marT="59088" marB="590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5916" marR="35916" marT="59088" marB="590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5916" marR="35916" marT="59088" marB="590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5916" marR="35916" marT="59088" marB="590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5916" marR="35916" marT="59088" marB="590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5916" marR="35916" marT="59088" marB="590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5916" marR="35916" marT="59088" marB="590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35916" marR="35916" marT="59088" marB="590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</a:tr>
              <a:tr h="4714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  <a:ea typeface="Times New Roman"/>
                        </a:rPr>
                        <a:t>1.1</a:t>
                      </a: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4</a:t>
                      </a:r>
                      <a:r>
                        <a:rPr lang="en-US" sz="1000" dirty="0">
                          <a:effectLst/>
                          <a:latin typeface="+mn-lt"/>
                          <a:ea typeface="Times New Roman"/>
                        </a:rPr>
                        <a:t>.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5916" marR="35916" marT="59088" marB="590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Мероприятие </a:t>
                      </a: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1.16</a:t>
                      </a:r>
                      <a:r>
                        <a:rPr lang="ru-RU" sz="1000" baseline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Комплексное </a:t>
                      </a: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благоустройство дворовых территорий</a:t>
                      </a:r>
                    </a:p>
                  </a:txBody>
                  <a:tcPr marL="35916" marR="35916" marT="59088" marB="590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5916" marR="35916" marT="59088" marB="590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5916" marR="35916" marT="59088" marB="590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5916" marR="35916" marT="59088" marB="590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5916" marR="35916" marT="59088" marB="590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5916" marR="35916" marT="59088" marB="590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5916" marR="35916" marT="59088" marB="590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5916" marR="35916" marT="59088" marB="590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35916" marR="35916" marT="59088" marB="590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</a:tr>
              <a:tr h="4714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1.15.</a:t>
                      </a:r>
                    </a:p>
                  </a:txBody>
                  <a:tcPr marL="35916" marR="35916" marT="59088" marB="590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Мероприятие 1.19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Возмещение затрат, связанных с выполнением работ по благоустройству территорий общего пользования муниципальных образований Московской области</a:t>
                      </a:r>
                    </a:p>
                  </a:txBody>
                  <a:tcPr marL="35916" marR="35916" marT="59088" marB="590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5916" marR="35916" marT="59088" marB="590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5916" marR="35916" marT="59088" marB="590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5916" marR="35916" marT="59088" marB="590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5916" marR="35916" marT="59088" marB="590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5916" marR="35916" marT="59088" marB="590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5916" marR="35916" marT="59088" marB="590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5916" marR="35916" marT="59088" marB="590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35916" marR="35916" marT="59088" marB="590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9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28600" y="-152400"/>
            <a:ext cx="8763000" cy="685800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Муниципальная </a:t>
            </a:r>
            <a:r>
              <a:rPr lang="ru-RU" sz="1800" b="1" dirty="0"/>
              <a:t>программа «Формирование современной комфортной</a:t>
            </a:r>
            <a:br>
              <a:rPr lang="ru-RU" sz="1800" b="1" dirty="0"/>
            </a:br>
            <a:r>
              <a:rPr lang="ru-RU" sz="1800" b="1" dirty="0"/>
              <a:t>городской среды» 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8866719"/>
              </p:ext>
            </p:extLst>
          </p:nvPr>
        </p:nvGraphicFramePr>
        <p:xfrm>
          <a:off x="76200" y="412600"/>
          <a:ext cx="8915399" cy="6225264"/>
        </p:xfrm>
        <a:graphic>
          <a:graphicData uri="http://schemas.openxmlformats.org/drawingml/2006/table">
            <a:tbl>
              <a:tblPr firstRow="1" firstCol="1" lastCol="1" bandRow="1"/>
              <a:tblGrid>
                <a:gridCol w="310101"/>
                <a:gridCol w="3728499"/>
                <a:gridCol w="457200"/>
                <a:gridCol w="685800"/>
                <a:gridCol w="762000"/>
                <a:gridCol w="646043"/>
                <a:gridCol w="465151"/>
                <a:gridCol w="465151"/>
                <a:gridCol w="328655"/>
                <a:gridCol w="1066799"/>
              </a:tblGrid>
              <a:tr h="463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2.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5916" marR="35916" marT="59088" marB="590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Основное мероприятие F2. Федеральный проект «Формирование комфортной городской среды»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5916" marR="35916" marT="59088" marB="590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5916" marR="35916" marT="59088" marB="590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603644,15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5916" marR="35916" marT="59088" marB="590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425360,0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5916" marR="35916" marT="59088" marB="590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178284,15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5916" marR="35916" marT="59088" marB="590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5916" marR="35916" marT="59088" marB="590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5916" marR="35916" marT="59088" marB="590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5916" marR="35916" marT="59088" marB="590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effectLst/>
                        <a:latin typeface="+mn-lt"/>
                      </a:endParaRPr>
                    </a:p>
                  </a:txBody>
                  <a:tcPr marL="35916" marR="35916" marT="59088" marB="590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</a:tr>
              <a:tr h="10237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2.1.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5916" marR="35916" marT="59088" marB="590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Мероприятие 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F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2.3</a:t>
                      </a:r>
                      <a:r>
                        <a:rPr lang="ru-RU" sz="10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Реализация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программ формирования современной городской среды в части благоустройства общественных территорий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(парк им. Олега Степанова, расположенного между ул. Садовая, 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ул.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Старослободская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, ул. Чехова и 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ул. Луначарского)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5916" marR="35916" marT="59088" marB="590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5916" marR="35916" marT="59088" marB="590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129636,17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5916" marR="35916" marT="59088" marB="590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5916" marR="35916" marT="59088" marB="590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129636,17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5916" marR="35916" marT="59088" marB="590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5916" marR="35916" marT="59088" marB="590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5916" marR="35916" marT="59088" marB="590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5916" marR="35916" marT="59088" marB="590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5916" marR="35916" marT="59088" marB="590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</a:tr>
              <a:tr h="9723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2.2.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5916" marR="35916" marT="59088" marB="590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Мероприятие 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F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2.6 </a:t>
                      </a:r>
                      <a:r>
                        <a:rPr lang="ru-RU" sz="10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Благоустройство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общественных территорий в малых городах и исторических поселениях-победителях Всероссийского конкурса лучших проектов создания комфортной городской среды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5916" marR="35916" marT="59088" marB="590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5916" marR="35916" marT="59088" marB="590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329032,02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5916" marR="35916" marT="59088" marB="590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329032,02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5916" marR="35916" marT="59088" marB="590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5916" marR="35916" marT="59088" marB="590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5916" marR="35916" marT="59088" marB="590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5916" marR="35916" marT="59088" marB="590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5916" marR="35916" marT="59088" marB="590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Увеличение количества благоустроенных общественных территорий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5916" marR="35916" marT="59088" marB="590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</a:tr>
              <a:tr h="9723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2.3.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5916" marR="35916" marT="59088" marB="590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Мероприятие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F2.7</a:t>
                      </a:r>
                      <a:r>
                        <a:rPr lang="ru-RU" sz="10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Реализация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программ формирования современной городской среды в части достижения основного результата по благоустройству общественных территорий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5916" marR="35916" marT="59088" marB="590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5916" marR="35916" marT="59088" marB="590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5916" marR="35916" marT="59088" marB="590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</a:p>
                  </a:txBody>
                  <a:tcPr marL="35916" marR="35916" marT="59088" marB="590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5916" marR="35916" marT="59088" marB="590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5916" marR="35916" marT="59088" marB="590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5916" marR="35916" marT="59088" marB="590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5916" marR="35916" marT="59088" marB="590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Увеличение количества благоустроенных общественных территорий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5916" marR="35916" marT="59088" marB="590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</a:tr>
              <a:tr h="9268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2.5.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19" marR="21919" marT="36060" marB="360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Мероприятие F2.9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Приобретение коммунальной техники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19" marR="21919" marT="36060" marB="360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19" marR="21919" marT="36060" marB="36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19" marR="21919" marT="36060" marB="36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19" marR="21919" marT="36060" marB="36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19" marR="21919" marT="36060" marB="36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19" marR="21919" marT="36060" marB="36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19" marR="21919" marT="36060" marB="36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19" marR="21919" marT="36060" marB="36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Увеличение техники количества согласно нормативу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19" marR="21919" marT="36060" marB="360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</a:tr>
              <a:tr h="16295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2.6.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19" marR="21919" marT="36060" marB="360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Мероприятие F2.10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Устройство и капитальный ремонт электросетевого хозяйства, систем наружного освещения в рамках реализации проекта «Светлый город»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(1. д. Акулово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2. д. Шепилово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3. межквартальный проезд от ул. Ворошилова д. 121 до ул. Советская д.74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4. ул. Красных партизан, д. 1, 2, 3)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19" marR="21919" marT="36060" marB="360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19" marR="21919" marT="36060" marB="36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15221,55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19" marR="21919" marT="36060" marB="36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19" marR="21919" marT="36060" marB="36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15221,55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19" marR="21919" marT="36060" marB="36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19" marR="21919" marT="36060" marB="36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19" marR="21919" marT="36060" marB="36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19" marR="21919" marT="36060" marB="36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Повышение уровня качества освещенности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г.о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. Серпухов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19" marR="21919" marT="36060" marB="360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30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8112191"/>
              </p:ext>
            </p:extLst>
          </p:nvPr>
        </p:nvGraphicFramePr>
        <p:xfrm>
          <a:off x="76200" y="533400"/>
          <a:ext cx="8944186" cy="6237184"/>
        </p:xfrm>
        <a:graphic>
          <a:graphicData uri="http://schemas.openxmlformats.org/drawingml/2006/table">
            <a:tbl>
              <a:tblPr firstRow="1" firstCol="1" lastCol="1" bandRow="1"/>
              <a:tblGrid>
                <a:gridCol w="355114"/>
                <a:gridCol w="3539501"/>
                <a:gridCol w="467354"/>
                <a:gridCol w="623138"/>
                <a:gridCol w="529651"/>
                <a:gridCol w="625308"/>
                <a:gridCol w="467354"/>
                <a:gridCol w="467354"/>
                <a:gridCol w="420294"/>
                <a:gridCol w="1449118"/>
              </a:tblGrid>
              <a:tr h="10478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2.7.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19" marR="21919" marT="36060" marB="360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Мероприятие 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F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2.15</a:t>
                      </a:r>
                      <a:r>
                        <a:rPr lang="ru-RU" sz="10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Обустройство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и установка детских игровых площадок на территории муниципальных образований Московской области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(- ул. Советская, 107,ул. Подольская, 98(около ТЦ «Атлас»);</a:t>
                      </a:r>
                      <a:b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</a:b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- ул. Красный Текстильщик (сквер напротив ДК «Исток»);</a:t>
                      </a:r>
                      <a:b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</a:b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- парк в селе Липицы;</a:t>
                      </a:r>
                      <a:b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</a:b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- село Турово.)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19" marR="21919" marT="36060" marB="360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19" marR="21919" marT="36060" marB="36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22222,23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19" marR="21919" marT="36060" marB="36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19" marR="21919" marT="36060" marB="36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22222,23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19" marR="21919" marT="36060" marB="36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19" marR="21919" marT="36060" marB="36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19" marR="21919" marT="36060" marB="36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19" marR="21919" marT="36060" marB="36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Установка детских игровых площадок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19" marR="21919" marT="36060" marB="360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</a:tr>
              <a:tr h="4624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2.8.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19" marR="21919" marT="36060" marB="360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Мероприятие 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F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2.17</a:t>
                      </a:r>
                      <a:r>
                        <a:rPr lang="ru-RU" sz="10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Устройство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и капитальный ремонт архитектурно-художественного освещения в рамках реализации проекта «Светлый город»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19" marR="21919" marT="36060" marB="360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19" marR="21919" marT="36060" marB="36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19" marR="21919" marT="36060" marB="36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19" marR="21919" marT="36060" marB="36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19" marR="21919" marT="36060" marB="36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19" marR="21919" marT="36060" marB="36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19" marR="21919" marT="36060" marB="36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19" marR="21919" marT="36060" marB="36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Повышение уровня качества освещенности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г.о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. Серпухов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19" marR="21919" marT="36060" marB="360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</a:tr>
              <a:tr h="4624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2.9.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822" marR="36822" marT="60578" marB="605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Мероприятие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F2.19</a:t>
                      </a:r>
                      <a:r>
                        <a:rPr lang="ru-RU" sz="10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Создание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комфортной городской среды в малых городах и исторических поселениях - победителях Всероссийского конкурса лучших проектов создания комфортной городской среды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822" marR="36822" marT="60578" marB="605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822" marR="36822" marT="60578" marB="605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54000,0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822" marR="36822" marT="60578" marB="605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54000,0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822" marR="36822" marT="60578" marB="605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822" marR="36822" marT="60578" marB="605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822" marR="36822" marT="60578" marB="605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822" marR="36822" marT="60578" marB="605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822" marR="36822" marT="60578" marB="605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Увеличение количества благоустроенных общественных территорий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822" marR="36822" marT="60578" marB="605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</a:tr>
              <a:tr h="10909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2.10.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822" marR="36822" marT="60578" marB="605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Мероприятие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F2.20</a:t>
                      </a:r>
                      <a:r>
                        <a:rPr lang="ru-RU" sz="10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Реализация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программ формирования современной городской среды в части достижения основного результата по благоустройству общественных территорий (организация зон активного отдыха в парках культуры и отдыха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)</a:t>
                      </a:r>
                      <a:r>
                        <a:rPr lang="ru-RU" sz="10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(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парк «</a:t>
                      </a:r>
                      <a:r>
                        <a:rPr lang="ru-RU" sz="10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Принарский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»</a:t>
                      </a:r>
                      <a:r>
                        <a:rPr lang="ru-RU" sz="10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г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. Серпухов, ул. Луначарского, д. 74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)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822" marR="36822" marT="60578" marB="605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822" marR="36822" marT="60578" marB="605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13657,0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822" marR="36822" marT="60578" marB="605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13657,0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822" marR="36822" marT="60578" marB="605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n-lt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822" marR="36822" marT="60578" marB="605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822" marR="36822" marT="60578" marB="605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822" marR="36822" marT="60578" marB="605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822" marR="36822" marT="60578" marB="605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Увеличение количества благоустроенных общественных территорий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822" marR="36822" marT="60578" marB="605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</a:tr>
              <a:tr h="4624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2.11.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822" marR="36822" marT="60578" marB="605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Мероприятие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F2.21</a:t>
                      </a:r>
                      <a:r>
                        <a:rPr lang="ru-RU" sz="10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Реализация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программ формирования современной городской среды в части достижения основного результата по благоустройству общественных территорий (обустройство и установка детских игровых площадок на территории парков культуры и отдыха)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822" marR="36822" marT="60578" marB="605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822" marR="36822" marT="60578" marB="605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822" marR="36822" marT="60578" marB="605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822" marR="36822" marT="60578" marB="605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822" marR="36822" marT="60578" marB="605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822" marR="36822" marT="60578" marB="605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822" marR="36822" marT="60578" marB="605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822" marR="36822" marT="60578" marB="605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Увеличение количества благоустроенных</a:t>
                      </a:r>
                      <a:r>
                        <a:rPr lang="ru-RU" sz="10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 территорий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822" marR="36822" marT="60578" marB="605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</a:tr>
              <a:tr h="4624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2.12.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822" marR="36822" marT="60578" marB="605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Мероприятие F2.22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Реализация программ формирования современной городской среды в части достижения основного результата по благоустройству общественных территорий (создание новых и (или) благоустройство существующих парков культуры и отдыха)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-(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парк «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Принарский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»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г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. Серпухов, ул. Луначарского, д. 74)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822" marR="36822" marT="60578" marB="605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822" marR="36822" marT="60578" marB="605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17956,7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822" marR="36822" marT="60578" marB="605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17956,7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822" marR="36822" marT="60578" marB="605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n-lt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822" marR="36822" marT="60578" marB="605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822" marR="36822" marT="60578" marB="605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822" marR="36822" marT="60578" marB="605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822" marR="36822" marT="60578" marB="605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Увеличение количества благоустроенных территорий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822" marR="36822" marT="60578" marB="605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Муниципальная </a:t>
            </a:r>
            <a:r>
              <a:rPr lang="ru-RU" sz="1800" b="1" dirty="0"/>
              <a:t>программа «Формирование современной комфортной</a:t>
            </a:r>
            <a:br>
              <a:rPr lang="ru-RU" sz="1800" b="1" dirty="0"/>
            </a:br>
            <a:r>
              <a:rPr lang="ru-RU" sz="1800" b="1" dirty="0"/>
              <a:t>городской среды» 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71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1539361"/>
              </p:ext>
            </p:extLst>
          </p:nvPr>
        </p:nvGraphicFramePr>
        <p:xfrm>
          <a:off x="152400" y="533400"/>
          <a:ext cx="8915400" cy="5860244"/>
        </p:xfrm>
        <a:graphic>
          <a:graphicData uri="http://schemas.openxmlformats.org/drawingml/2006/table">
            <a:tbl>
              <a:tblPr firstRow="1" firstCol="1" lastCol="1" bandRow="1"/>
              <a:tblGrid>
                <a:gridCol w="347400"/>
                <a:gridCol w="2929200"/>
                <a:gridCol w="457200"/>
                <a:gridCol w="762000"/>
                <a:gridCol w="685800"/>
                <a:gridCol w="685800"/>
                <a:gridCol w="762000"/>
                <a:gridCol w="685800"/>
                <a:gridCol w="457200"/>
                <a:gridCol w="1143000"/>
              </a:tblGrid>
              <a:tr h="206182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+mn-lt"/>
                          <a:ea typeface="Times New Roman"/>
                        </a:rPr>
                        <a:t>Подпрограмма 2 «Благоустройство территории»</a:t>
                      </a:r>
                    </a:p>
                  </a:txBody>
                  <a:tcPr marL="36822" marR="36822" marT="60578" marB="605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782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822" marR="36822" marT="60578" marB="605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822" marR="36822" marT="60578" marB="605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822" marR="36822" marT="60578" marB="605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32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30847" marR="30847" marT="50748" marB="507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Основное мероприятие 1</a:t>
                      </a: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</a:rPr>
                        <a:t>.</a:t>
                      </a:r>
                      <a:r>
                        <a:rPr lang="ru-RU" sz="1050" baseline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</a:rPr>
                        <a:t>«</a:t>
                      </a: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Обеспечение комфортной среды проживания на территории муниципального образования»</a:t>
                      </a:r>
                    </a:p>
                  </a:txBody>
                  <a:tcPr marL="30847" marR="30847" marT="50748" marB="507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0847" marR="30847" marT="50748" marB="507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1233434,21</a:t>
                      </a:r>
                    </a:p>
                  </a:txBody>
                  <a:tcPr marL="30847" marR="30847" marT="50748" marB="507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318624,83</a:t>
                      </a:r>
                    </a:p>
                  </a:txBody>
                  <a:tcPr marL="30847" marR="30847" marT="50748" marB="507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335657,93</a:t>
                      </a:r>
                    </a:p>
                  </a:txBody>
                  <a:tcPr marL="30847" marR="30847" marT="50748" marB="507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</a:rPr>
                        <a:t>347528,53</a:t>
                      </a:r>
                    </a:p>
                  </a:txBody>
                  <a:tcPr marL="30847" marR="30847" marT="50748" marB="507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231622,92</a:t>
                      </a:r>
                    </a:p>
                  </a:txBody>
                  <a:tcPr marL="30847" marR="30847" marT="50748" marB="507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0847" marR="30847" marT="50748" marB="507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50" dirty="0">
                        <a:latin typeface="+mn-lt"/>
                      </a:endParaRPr>
                    </a:p>
                  </a:txBody>
                  <a:tcPr marL="30847" marR="30847" marT="50748" marB="507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</a:tr>
              <a:tr h="6993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1.1</a:t>
                      </a:r>
                      <a:endParaRPr lang="ru-RU" sz="1050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0847" marR="30847" marT="50748" marB="507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Мероприятие 1.1</a:t>
                      </a:r>
                      <a:r>
                        <a:rPr lang="ru-RU" sz="1050" baseline="0" dirty="0" smtClean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Содержание, ремонт объектов благоустройства, в </a:t>
                      </a:r>
                      <a:r>
                        <a:rPr lang="ru-RU" sz="1050" dirty="0" err="1" smtClean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. озеленение территорий</a:t>
                      </a:r>
                    </a:p>
                  </a:txBody>
                  <a:tcPr marL="30847" marR="30847" marT="50748" marB="507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847" marR="30847" marT="50748" marB="507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</a:rPr>
                        <a:t>27245,38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847" marR="30847" marT="50748" marB="507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</a:rPr>
                        <a:t>27245,38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847" marR="30847" marT="50748" marB="507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847" marR="30847" marT="50748" marB="507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847" marR="30847" marT="50748" marB="507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847" marR="30847" marT="50748" marB="507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847" marR="30847" marT="50748" marB="507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+mn-lt"/>
                          <a:cs typeface="Times New Roman" panose="02020603050405020304" pitchFamily="18" charset="0"/>
                        </a:rPr>
                        <a:t>Увеличение количества благоустроенных общественных территорий</a:t>
                      </a:r>
                    </a:p>
                    <a:p>
                      <a:endParaRPr lang="ru-RU" sz="1050" dirty="0">
                        <a:latin typeface="+mn-lt"/>
                      </a:endParaRPr>
                    </a:p>
                  </a:txBody>
                  <a:tcPr marL="30847" marR="30847" marT="50748" marB="507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</a:tr>
              <a:tr h="6283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1.2</a:t>
                      </a:r>
                      <a:endParaRPr lang="ru-RU" sz="1050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0847" marR="30847" marT="50748" marB="507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Мероприятие 1.2</a:t>
                      </a:r>
                      <a:r>
                        <a:rPr lang="ru-RU" sz="1050" baseline="0" dirty="0" smtClean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Содержание, ремонт и восстановление уличного освещения</a:t>
                      </a:r>
                    </a:p>
                  </a:txBody>
                  <a:tcPr marL="30847" marR="30847" marT="50748" marB="507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847" marR="30847" marT="50748" marB="507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</a:rPr>
                        <a:t>430193,6</a:t>
                      </a:r>
                    </a:p>
                  </a:txBody>
                  <a:tcPr marL="30847" marR="30847" marT="50748" marB="507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</a:rPr>
                        <a:t>108500,0</a:t>
                      </a:r>
                    </a:p>
                  </a:txBody>
                  <a:tcPr marL="30847" marR="30847" marT="50748" marB="507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</a:rPr>
                        <a:t>108500,0</a:t>
                      </a:r>
                    </a:p>
                  </a:txBody>
                  <a:tcPr marL="30847" marR="30847" marT="50748" marB="507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</a:rPr>
                        <a:t>112840,0</a:t>
                      </a:r>
                    </a:p>
                  </a:txBody>
                  <a:tcPr marL="30847" marR="30847" marT="50748" marB="507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</a:rPr>
                        <a:t>100353,6</a:t>
                      </a:r>
                    </a:p>
                  </a:txBody>
                  <a:tcPr marL="30847" marR="30847" marT="50748" marB="507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847" marR="30847" marT="50748" marB="507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+mn-lt"/>
                          <a:cs typeface="Times New Roman" panose="02020603050405020304" pitchFamily="18" charset="0"/>
                        </a:rPr>
                        <a:t>Улучшено освещение в </a:t>
                      </a:r>
                      <a:r>
                        <a:rPr lang="ru-RU" sz="1050" dirty="0" err="1" smtClean="0">
                          <a:latin typeface="+mn-lt"/>
                          <a:cs typeface="Times New Roman" panose="02020603050405020304" pitchFamily="18" charset="0"/>
                        </a:rPr>
                        <a:t>г.о</a:t>
                      </a:r>
                      <a:r>
                        <a:rPr lang="ru-RU" sz="1050" dirty="0" smtClean="0">
                          <a:latin typeface="+mn-lt"/>
                          <a:cs typeface="Times New Roman" panose="02020603050405020304" pitchFamily="18" charset="0"/>
                        </a:rPr>
                        <a:t>. Серпухове</a:t>
                      </a:r>
                    </a:p>
                    <a:p>
                      <a:endParaRPr lang="ru-RU" sz="1050" dirty="0">
                        <a:latin typeface="+mn-lt"/>
                      </a:endParaRPr>
                    </a:p>
                  </a:txBody>
                  <a:tcPr marL="30847" marR="30847" marT="50748" marB="507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</a:tr>
              <a:tr h="9383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1.3</a:t>
                      </a:r>
                      <a:endParaRPr lang="ru-RU" sz="1050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0847" marR="30847" marT="50748" marB="507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</a:rPr>
                        <a:t>Мероприятие 1.3</a:t>
                      </a:r>
                      <a:r>
                        <a:rPr lang="ru-RU" sz="1050" baseline="0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</a:rPr>
                        <a:t>Организация благоустройства территории городского округа в части ремонта асфальтового покрытия дворовых территорий</a:t>
                      </a:r>
                    </a:p>
                  </a:txBody>
                  <a:tcPr marL="30847" marR="30847" marT="50748" marB="507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847" marR="30847" marT="50748" marB="507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</a:rPr>
                        <a:t>117099,75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847" marR="30847" marT="50748" marB="507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</a:rPr>
                        <a:t>40974,75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847" marR="30847" marT="50748" marB="507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</a:rPr>
                        <a:t>45000,0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847" marR="30847" marT="50748" marB="507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</a:rPr>
                        <a:t>31125,0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847" marR="30847" marT="50748" marB="507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847" marR="30847" marT="50748" marB="507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847" marR="30847" marT="50748" marB="507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+mn-lt"/>
                          <a:cs typeface="Times New Roman" panose="02020603050405020304" pitchFamily="18" charset="0"/>
                        </a:rPr>
                        <a:t>Улучшение качества асфальтового покрытия дворовых территорий</a:t>
                      </a:r>
                    </a:p>
                    <a:p>
                      <a:endParaRPr lang="ru-RU" sz="1050" dirty="0">
                        <a:latin typeface="+mn-lt"/>
                      </a:endParaRPr>
                    </a:p>
                  </a:txBody>
                  <a:tcPr marL="30847" marR="30847" marT="50748" marB="507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</a:tr>
              <a:tr h="9383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1.4.</a:t>
                      </a:r>
                    </a:p>
                  </a:txBody>
                  <a:tcPr marL="30847" marR="30847" marT="50748" marB="507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</a:rPr>
                        <a:t>Мероприятие 1.4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</a:rPr>
                        <a:t>Расходы на обеспечение деятельности (оказание услуг) муниципальных учреждений в сфере благоустройства</a:t>
                      </a:r>
                    </a:p>
                  </a:txBody>
                  <a:tcPr marL="30847" marR="30847" marT="50748" marB="507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0847" marR="30847" marT="50748" marB="507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658895,28</a:t>
                      </a:r>
                    </a:p>
                  </a:txBody>
                  <a:tcPr marL="30847" marR="30847" marT="50748" marB="507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</a:rPr>
                        <a:t>141904,5</a:t>
                      </a:r>
                    </a:p>
                  </a:txBody>
                  <a:tcPr marL="30847" marR="30847" marT="50748" marB="507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</a:rPr>
                        <a:t>182157,93</a:t>
                      </a:r>
                    </a:p>
                  </a:txBody>
                  <a:tcPr marL="30847" marR="30847" marT="50748" marB="507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203563,53</a:t>
                      </a:r>
                    </a:p>
                  </a:txBody>
                  <a:tcPr marL="30847" marR="30847" marT="50748" marB="507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</a:rPr>
                        <a:t>131269,32</a:t>
                      </a:r>
                    </a:p>
                  </a:txBody>
                  <a:tcPr marL="30847" marR="30847" marT="50748" marB="507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0847" marR="30847" marT="50748" marB="507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Содержание поддержание деятельности</a:t>
                      </a:r>
                    </a:p>
                  </a:txBody>
                  <a:tcPr marL="30847" marR="30847" marT="50748" marB="507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</a:tr>
              <a:tr h="9383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1.5.</a:t>
                      </a:r>
                    </a:p>
                  </a:txBody>
                  <a:tcPr marL="30847" marR="30847" marT="50748" marB="507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</a:rPr>
                        <a:t>Мероприятие 1.6</a:t>
                      </a:r>
                      <a:r>
                        <a:rPr lang="ru-RU" sz="1050" baseline="0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</a:rPr>
                        <a:t>Вывоз </a:t>
                      </a: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навалов мусора и снега</a:t>
                      </a:r>
                    </a:p>
                  </a:txBody>
                  <a:tcPr marL="30847" marR="30847" marT="50748" marB="507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0847" marR="30847" marT="50748" marB="507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0847" marR="30847" marT="50748" marB="507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0847" marR="30847" marT="50748" marB="507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0847" marR="30847" marT="50748" marB="507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0847" marR="30847" marT="50748" marB="507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0847" marR="30847" marT="50748" marB="507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0847" marR="30847" marT="50748" marB="507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30847" marR="30847" marT="50748" marB="507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6200" y="-76200"/>
            <a:ext cx="8915400" cy="609600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Муниципальная </a:t>
            </a:r>
            <a:r>
              <a:rPr lang="ru-RU" sz="1800" b="1" dirty="0"/>
              <a:t>программа «Формирование современной комфортной</a:t>
            </a:r>
            <a:br>
              <a:rPr lang="ru-RU" sz="1800" b="1" dirty="0"/>
            </a:br>
            <a:r>
              <a:rPr lang="ru-RU" sz="1800" b="1" dirty="0"/>
              <a:t>городской среды» 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46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9700" y="201894"/>
            <a:ext cx="6248400" cy="16536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Основные показатели </a:t>
            </a:r>
          </a:p>
          <a:p>
            <a:pPr marL="0" indent="0" algn="ctr">
              <a:buNone/>
            </a:pPr>
            <a:r>
              <a:rPr lang="ru-RU" dirty="0" smtClean="0"/>
              <a:t>социально-экономического развития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1905000" y="152400"/>
            <a:ext cx="5257800" cy="175260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209800" y="1905000"/>
            <a:ext cx="1676400" cy="99060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105400" y="1905000"/>
            <a:ext cx="1524000" cy="99060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304800" y="2895600"/>
            <a:ext cx="4038600" cy="3276600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24400" y="2895600"/>
            <a:ext cx="4038600" cy="3198976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90550" y="3124200"/>
            <a:ext cx="34671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ВАРИАНТ 1 (КОНСЕРВАТИВНЫЙ)</a:t>
            </a:r>
          </a:p>
          <a:p>
            <a:endParaRPr lang="ru-RU" dirty="0"/>
          </a:p>
          <a:p>
            <a:pPr algn="ctr"/>
            <a:r>
              <a:rPr lang="ru-RU" dirty="0"/>
              <a:t>разрабатывается на основе консервативных оценок темпов экономического роста с учетом существенного ухудшения внешнеэкономических и иных условий, замедлений темпов роста мировой экономики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38700" y="3124200"/>
            <a:ext cx="381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ВАРИАНТ 2 (БАЗОВЫЙ</a:t>
            </a:r>
            <a:r>
              <a:rPr lang="ru-RU" b="1" dirty="0"/>
              <a:t>)</a:t>
            </a:r>
          </a:p>
          <a:p>
            <a:endParaRPr lang="ru-RU" dirty="0"/>
          </a:p>
          <a:p>
            <a:pPr algn="ctr"/>
            <a:r>
              <a:rPr lang="ru-RU" dirty="0"/>
              <a:t>предполагает </a:t>
            </a:r>
            <a:r>
              <a:rPr lang="ru-RU" dirty="0" smtClean="0"/>
              <a:t> улучшение инвестиционного климата</a:t>
            </a:r>
            <a:r>
              <a:rPr lang="ru-RU" dirty="0"/>
              <a:t>, </a:t>
            </a:r>
            <a:endParaRPr lang="ru-RU" dirty="0" smtClean="0"/>
          </a:p>
          <a:p>
            <a:pPr algn="ctr"/>
            <a:r>
              <a:rPr lang="ru-RU" dirty="0" smtClean="0"/>
              <a:t>создание условий </a:t>
            </a:r>
            <a:r>
              <a:rPr lang="ru-RU" dirty="0"/>
              <a:t>для более </a:t>
            </a:r>
            <a:r>
              <a:rPr lang="ru-RU" dirty="0" smtClean="0"/>
              <a:t>устойчивого долгосрочного </a:t>
            </a:r>
            <a:r>
              <a:rPr lang="ru-RU" dirty="0"/>
              <a:t>роста</a:t>
            </a:r>
          </a:p>
        </p:txBody>
      </p:sp>
    </p:spTree>
    <p:extLst>
      <p:ext uri="{BB962C8B-B14F-4D97-AF65-F5344CB8AC3E}">
        <p14:creationId xmlns:p14="http://schemas.microsoft.com/office/powerpoint/2010/main" val="1307078286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5518992"/>
              </p:ext>
            </p:extLst>
          </p:nvPr>
        </p:nvGraphicFramePr>
        <p:xfrm>
          <a:off x="152400" y="609600"/>
          <a:ext cx="8915399" cy="6115209"/>
        </p:xfrm>
        <a:graphic>
          <a:graphicData uri="http://schemas.openxmlformats.org/drawingml/2006/table">
            <a:tbl>
              <a:tblPr firstRow="1" firstCol="1" bandRow="1"/>
              <a:tblGrid>
                <a:gridCol w="302218"/>
                <a:gridCol w="2946614"/>
                <a:gridCol w="377771"/>
                <a:gridCol w="679988"/>
                <a:gridCol w="755542"/>
                <a:gridCol w="679988"/>
                <a:gridCol w="604434"/>
                <a:gridCol w="755542"/>
                <a:gridCol w="377771"/>
                <a:gridCol w="1435531"/>
              </a:tblGrid>
              <a:tr h="277841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+mn-lt"/>
                          <a:ea typeface="Times New Roman"/>
                        </a:rPr>
                        <a:t>Подпрограмма 3 «Создание условий для обеспечения комфортного проживания жителей в многоквартирных домах Московской области»</a:t>
                      </a:r>
                    </a:p>
                  </a:txBody>
                  <a:tcPr marL="30847" marR="30847" marT="50748" marB="507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7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92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1.</a:t>
                      </a:r>
                    </a:p>
                  </a:txBody>
                  <a:tcPr marL="24606" marR="24606" marT="40481" marB="4048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Основное </a:t>
                      </a: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</a:rPr>
                        <a:t>мероприятие</a:t>
                      </a:r>
                      <a:r>
                        <a:rPr lang="ru-RU" sz="1050" baseline="0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</a:rPr>
                        <a:t>1.Приведение </a:t>
                      </a: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в надлежащее состояние подъездов многоквартирных </a:t>
                      </a: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</a:rPr>
                        <a:t>домах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4606" marR="24606" marT="40481" marB="4048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4606" marR="24606" marT="40481" marB="404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58182,37</a:t>
                      </a:r>
                    </a:p>
                  </a:txBody>
                  <a:tcPr marL="24606" marR="24606" marT="40481" marB="404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12127,5</a:t>
                      </a:r>
                    </a:p>
                  </a:txBody>
                  <a:tcPr marL="24606" marR="24606" marT="40481" marB="404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46054,87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4606" marR="24606" marT="40481" marB="404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4606" marR="24606" marT="40481" marB="404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4606" marR="24606" marT="40481" marB="404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4606" marR="24606" marT="40481" marB="404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Отремонтированные подъезды в МКД</a:t>
                      </a:r>
                    </a:p>
                  </a:txBody>
                  <a:tcPr marL="24606" marR="24606" marT="40481" marB="4048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</a:tr>
              <a:tr h="4064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</a:rPr>
                        <a:t>1.1.</a:t>
                      </a:r>
                    </a:p>
                  </a:txBody>
                  <a:tcPr marL="24606" marR="24606" marT="40481" marB="4048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Мероприятие </a:t>
                      </a: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</a:rPr>
                        <a:t>1.Ремонт </a:t>
                      </a: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подъездов в многоквартирных домах</a:t>
                      </a: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</a:rPr>
                        <a:t>.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4606" marR="24606" marT="40481" marB="4048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5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4606" marR="24606" marT="40481" marB="404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58182,37</a:t>
                      </a:r>
                    </a:p>
                  </a:txBody>
                  <a:tcPr marL="24606" marR="24606" marT="40481" marB="404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12127,5</a:t>
                      </a:r>
                    </a:p>
                  </a:txBody>
                  <a:tcPr marL="24606" marR="24606" marT="40481" marB="404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46054,87</a:t>
                      </a:r>
                      <a:endParaRPr lang="ru-RU" sz="105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4606" marR="24606" marT="40481" marB="404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5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4606" marR="24606" marT="40481" marB="404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4606" marR="24606" marT="40481" marB="404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5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4606" marR="24606" marT="40481" marB="404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Отремонтированные подъезды в МКД</a:t>
                      </a:r>
                    </a:p>
                  </a:txBody>
                  <a:tcPr marL="24606" marR="24606" marT="40481" marB="4048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</a:tr>
              <a:tr h="7510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1.2.</a:t>
                      </a:r>
                    </a:p>
                  </a:txBody>
                  <a:tcPr marL="24606" marR="24606" marT="40481" marB="4048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Мероприятие </a:t>
                      </a: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</a:rPr>
                        <a:t>2.Установка </a:t>
                      </a: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камер видеонаблюдения в подъездах многоквартирных домов за счет средств местного бюджета</a:t>
                      </a:r>
                    </a:p>
                  </a:txBody>
                  <a:tcPr marL="24606" marR="24606" marT="40481" marB="404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4606" marR="24606" marT="40481" marB="404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4606" marR="24606" marT="40481" marB="404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24606" marR="24606" marT="40481" marB="404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24606" marR="24606" marT="40481" marB="404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4606" marR="24606" marT="40481" marB="404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24606" marR="24606" marT="40481" marB="404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24606" marR="24606" marT="40481" marB="404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50">
                        <a:latin typeface="+mn-lt"/>
                      </a:endParaRPr>
                    </a:p>
                  </a:txBody>
                  <a:tcPr marL="24606" marR="24606" marT="40481" marB="4048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</a:tr>
              <a:tr h="4692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2.</a:t>
                      </a:r>
                    </a:p>
                  </a:txBody>
                  <a:tcPr marL="24606" marR="24606" marT="40481" marB="4048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Основное мероприятие </a:t>
                      </a: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</a:rPr>
                        <a:t>2.Создание </a:t>
                      </a: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благоприятных условий для проживания граждан в МКД, расположенных на территории Московской области</a:t>
                      </a: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</a:rPr>
                        <a:t>.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4606" marR="24606" marT="40481" marB="4048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4606" marR="24606" marT="40481" marB="404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1105,23</a:t>
                      </a:r>
                    </a:p>
                  </a:txBody>
                  <a:tcPr marL="24606" marR="24606" marT="40481" marB="404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1105,23</a:t>
                      </a:r>
                    </a:p>
                  </a:txBody>
                  <a:tcPr marL="24606" marR="24606" marT="40481" marB="404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24606" marR="24606" marT="40481" marB="404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24606" marR="24606" marT="40481" marB="404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4606" marR="24606" marT="40481" marB="404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24606" marR="24606" marT="40481" marB="404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24606" marR="24606" marT="40481" marB="4048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</a:tr>
              <a:tr h="4692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2.1.</a:t>
                      </a:r>
                    </a:p>
                  </a:txBody>
                  <a:tcPr marL="24606" marR="24606" marT="40481" marB="4048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Мероприятие </a:t>
                      </a: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</a:rPr>
                        <a:t>1.Проведение </a:t>
                      </a: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капитального ремонта многоквартирных домов на территории Московской области.</a:t>
                      </a:r>
                    </a:p>
                  </a:txBody>
                  <a:tcPr marL="24606" marR="24606" marT="40481" marB="4048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5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4606" marR="24606" marT="40481" marB="404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4606" marR="24606" marT="40481" marB="404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24606" marR="24606" marT="40481" marB="404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24606" marR="24606" marT="40481" marB="404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5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4606" marR="24606" marT="40481" marB="404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24606" marR="24606" marT="40481" marB="404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24606" marR="24606" marT="40481" marB="404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24606" marR="24606" marT="40481" marB="404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</a:tr>
              <a:tr h="4692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2.2.</a:t>
                      </a:r>
                    </a:p>
                  </a:txBody>
                  <a:tcPr marL="24606" marR="24606" marT="40481" marB="4048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</a:rPr>
                        <a:t>Мероприятие 3.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</a:rPr>
                        <a:t>Соблюдение требований законодательства в области обеспечения санитарно-эпидемиологического благополучия населения, в частности по обеззараживанию (дезинфекции) мест общего пользования многоквартирных жилых домов</a:t>
                      </a:r>
                    </a:p>
                  </a:txBody>
                  <a:tcPr marL="24606" marR="24606" marT="40481" marB="4048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24606" marR="24606" marT="40481" marB="404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1105,23</a:t>
                      </a:r>
                      <a:endParaRPr lang="ru-RU" sz="105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4606" marR="24606" marT="40481" marB="404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</a:rPr>
                        <a:t>1105,23</a:t>
                      </a:r>
                    </a:p>
                  </a:txBody>
                  <a:tcPr marL="24606" marR="24606" marT="40481" marB="404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24606" marR="24606" marT="40481" marB="404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5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4606" marR="24606" marT="40481" marB="404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24606" marR="24606" marT="40481" marB="404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24606" marR="24606" marT="40481" marB="404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Дезинфекция мест общего пользования многоквартирных жилых домов</a:t>
                      </a:r>
                    </a:p>
                  </a:txBody>
                  <a:tcPr marL="24606" marR="24606" marT="40481" marB="4048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</a:tr>
              <a:tr h="4692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2.3.</a:t>
                      </a:r>
                    </a:p>
                  </a:txBody>
                  <a:tcPr marL="24606" marR="24606" marT="40481" marB="4048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Мероприятие 6.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Финансовая поддержка за счет средств государственной корпорации - Фонда содействия реформированию жилищно-коммунального хозяйства на проведение капитального ремонта общего имущества в многоквартирных домах</a:t>
                      </a:r>
                    </a:p>
                  </a:txBody>
                  <a:tcPr marL="24606" marR="24606" marT="40481" marB="4048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24606" marR="24606" marT="40481" marB="404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4606" marR="24606" marT="40481" marB="404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24606" marR="24606" marT="40481" marB="404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24606" marR="24606" marT="40481" marB="404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4606" marR="24606" marT="40481" marB="404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24606" marR="24606" marT="40481" marB="404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24606" marR="24606" marT="40481" marB="404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24606" marR="24606" marT="40481" marB="404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763000" cy="563562"/>
          </a:xfrm>
        </p:spPr>
        <p:txBody>
          <a:bodyPr>
            <a:noAutofit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Муниципальная </a:t>
            </a:r>
            <a:r>
              <a:rPr lang="ru-RU" sz="1600" b="1" dirty="0"/>
              <a:t>программа «Формирование современной комфортной</a:t>
            </a:r>
            <a:br>
              <a:rPr lang="ru-RU" sz="1600" b="1" dirty="0"/>
            </a:br>
            <a:r>
              <a:rPr lang="ru-RU" sz="1600" b="1" dirty="0"/>
              <a:t>городской среды» 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54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304800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Муниципальная программа «Строительство объектов социальной инфраструктуры»</a:t>
            </a:r>
            <a:endParaRPr lang="ru-RU" sz="1600" b="1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62175" y="5953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3050993"/>
              </p:ext>
            </p:extLst>
          </p:nvPr>
        </p:nvGraphicFramePr>
        <p:xfrm>
          <a:off x="228600" y="304800"/>
          <a:ext cx="8763001" cy="4800598"/>
        </p:xfrm>
        <a:graphic>
          <a:graphicData uri="http://schemas.openxmlformats.org/drawingml/2006/table">
            <a:tbl>
              <a:tblPr bandRow="1"/>
              <a:tblGrid>
                <a:gridCol w="381000"/>
                <a:gridCol w="3733800"/>
                <a:gridCol w="945053"/>
                <a:gridCol w="1176876"/>
                <a:gridCol w="508700"/>
                <a:gridCol w="438652"/>
                <a:gridCol w="473676"/>
                <a:gridCol w="552622"/>
                <a:gridCol w="552622"/>
              </a:tblGrid>
              <a:tr h="36475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i="0" u="sng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№ </a:t>
                      </a:r>
                      <a:endParaRPr lang="ru-RU" sz="1050" i="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i="0" u="sng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п/п</a:t>
                      </a:r>
                      <a:endParaRPr lang="ru-RU" sz="1050" i="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382" marR="62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i="0" u="sng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Планируемые результаты реализации Муниципальной программы </a:t>
                      </a:r>
                      <a:endParaRPr lang="ru-RU" sz="1050" i="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382" marR="62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i="0" u="sng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Ед. </a:t>
                      </a:r>
                      <a:r>
                        <a:rPr lang="ru-RU" sz="1050" i="0" u="sng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измерения</a:t>
                      </a:r>
                      <a:endParaRPr lang="ru-RU" sz="1050" i="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382" marR="62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i="0" u="sng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Базовое значение показателя                      на начало реализации подпрограммы</a:t>
                      </a:r>
                      <a:endParaRPr lang="ru-RU" sz="1050" i="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382" marR="62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D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i="0" u="sng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Планируемое значение по годам реализации</a:t>
                      </a:r>
                      <a:endParaRPr lang="ru-RU" sz="1050" i="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382" marR="62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869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i="0" u="sng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2020 год</a:t>
                      </a:r>
                      <a:endParaRPr lang="ru-RU" sz="1050" i="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382" marR="62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i="0" u="sng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2021 год</a:t>
                      </a:r>
                      <a:endParaRPr lang="ru-RU" sz="1050" i="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382" marR="62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i="0" u="sng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2022 год</a:t>
                      </a:r>
                      <a:endParaRPr lang="ru-RU" sz="1050" i="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382" marR="62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i="0" u="sng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2023 год</a:t>
                      </a:r>
                      <a:endParaRPr lang="ru-RU" sz="1050" i="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382" marR="62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i="0" u="sng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2024 год</a:t>
                      </a:r>
                      <a:endParaRPr lang="ru-RU" sz="1050" i="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382" marR="62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D"/>
                    </a:solidFill>
                  </a:tcPr>
                </a:tc>
              </a:tr>
              <a:tr h="332698"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Подпрограмма </a:t>
                      </a:r>
                      <a:r>
                        <a:rPr lang="ru-RU" sz="105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 «Строительство (реконструкция) объектов образования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382" marR="62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C5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71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1.1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382" marR="62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Количество введенных в эксплуатацию объектов дошкольного образования за счет бюджетных средств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382" marR="62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единица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382" marR="623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382" marR="62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382" marR="623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382" marR="623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382" marR="623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382" marR="623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382" marR="623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D"/>
                    </a:solidFill>
                  </a:tcPr>
                </a:tc>
              </a:tr>
              <a:tr h="5471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1.2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382" marR="62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Количество введенных в эксплуатацию объектов общего образования за счет бюджетных средств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382" marR="62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единица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382" marR="623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382" marR="62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382" marR="623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382" marR="623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382" marR="623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382" marR="623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382" marR="623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D"/>
                    </a:solidFill>
                  </a:tcPr>
                </a:tc>
              </a:tr>
              <a:tr h="242389"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Подпрограмма </a:t>
                      </a:r>
                      <a:r>
                        <a:rPr lang="ru-RU" sz="105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 « Строительство (реконструкция) объектов физической культуры и спорта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382" marR="623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C5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71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2.1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382" marR="62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Количество введенных в эксплуатацию объектов физической культуры и спорта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382" marR="62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единица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382" marR="623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382" marR="62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382" marR="623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382" marR="623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382" marR="623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382" marR="623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382" marR="623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D"/>
                    </a:solidFill>
                  </a:tcPr>
                </a:tc>
              </a:tr>
              <a:tr h="5471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2.2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382" marR="62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Количество введенных в эксплуатацию муниципальных стадионов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382" marR="62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единица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382" marR="623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382" marR="62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382" marR="623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382" marR="623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382" marR="623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382" marR="623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382" marR="623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D"/>
                    </a:solidFill>
                  </a:tcPr>
                </a:tc>
              </a:tr>
              <a:tr h="238150"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Подпрограмма </a:t>
                      </a:r>
                      <a:r>
                        <a:rPr lang="ru-RU" sz="105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 «Обеспечивающая подпрограмма»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382" marR="623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C5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71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3.1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382" marR="62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Среднее значение доли выплаченных объемов денежного содержания, прочих и иных выплат, уплаченных страховых взносов и прочих налогов от запланированных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382" marR="62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%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382" marR="623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382" marR="62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382" marR="623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382" marR="623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382" marR="623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382" marR="623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382" marR="623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D"/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00013"/>
            <a:ext cx="8229600" cy="30480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Муниципальная программа «Переселение граждан из аварийного жилого фонда»</a:t>
            </a:r>
            <a:endParaRPr lang="ru-RU" sz="2000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722438" y="2111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alt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755775" y="252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alt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5150413"/>
              </p:ext>
            </p:extLst>
          </p:nvPr>
        </p:nvGraphicFramePr>
        <p:xfrm>
          <a:off x="152400" y="533400"/>
          <a:ext cx="8915400" cy="5433680"/>
        </p:xfrm>
        <a:graphic>
          <a:graphicData uri="http://schemas.openxmlformats.org/drawingml/2006/table">
            <a:tbl>
              <a:tblPr bandRow="1"/>
              <a:tblGrid>
                <a:gridCol w="304800"/>
                <a:gridCol w="2203879"/>
                <a:gridCol w="767921"/>
                <a:gridCol w="1066800"/>
                <a:gridCol w="762000"/>
                <a:gridCol w="762000"/>
                <a:gridCol w="762000"/>
                <a:gridCol w="764753"/>
                <a:gridCol w="78953"/>
                <a:gridCol w="680294"/>
                <a:gridCol w="762000"/>
              </a:tblGrid>
              <a:tr h="13090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№ </a:t>
                      </a:r>
                      <a:endParaRPr lang="ru-RU" sz="110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п/п</a:t>
                      </a:r>
                      <a:endParaRPr lang="ru-RU" sz="110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53" marR="53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Планируемые результаты реализации программы </a:t>
                      </a:r>
                      <a:endParaRPr lang="ru-RU" sz="110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53" marR="53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Единица измерения</a:t>
                      </a:r>
                      <a:endParaRPr lang="ru-RU" sz="110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53" marR="53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Базовое значение на начало реализации подпрограммы</a:t>
                      </a:r>
                      <a:endParaRPr lang="ru-RU" sz="110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53" marR="53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Планируемое значение по годам реализации</a:t>
                      </a:r>
                      <a:endParaRPr lang="ru-RU" sz="110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53" marR="53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24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2020 год</a:t>
                      </a:r>
                      <a:endParaRPr lang="ru-RU" sz="110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53" marR="53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2021 год</a:t>
                      </a:r>
                      <a:endParaRPr lang="ru-RU" sz="110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53" marR="53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2022 год</a:t>
                      </a:r>
                      <a:endParaRPr lang="ru-RU" sz="110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53" marR="53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2023 год</a:t>
                      </a:r>
                      <a:endParaRPr lang="ru-RU" sz="110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53" marR="53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2024 год</a:t>
                      </a:r>
                      <a:endParaRPr lang="ru-RU" sz="110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53" marR="53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553" marR="53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2025 год</a:t>
                      </a:r>
                      <a:endParaRPr lang="ru-RU" sz="110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53" marR="53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</a:tr>
              <a:tr h="141319">
                <a:tc gridSpan="1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Подпрограмма 1 «</a:t>
                      </a:r>
                      <a:r>
                        <a:rPr lang="ru-RU" sz="1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Обеспечение устойчивого сокращения непригодного для проживания жилищного фонда</a:t>
                      </a:r>
                      <a:r>
                        <a:rPr lang="ru-RU" sz="11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53" marR="53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BD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16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53" marR="53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Общая площадь аварийного фонда, подлежащая расселению до 01.09.2025, в том числе: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53" marR="53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тыс. кв. м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53" marR="53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53553" marR="53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0,168</a:t>
                      </a:r>
                    </a:p>
                  </a:txBody>
                  <a:tcPr marL="53553" marR="53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53553" marR="53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53553" marR="53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53" marR="53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53" marR="53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553" marR="53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53553" marR="53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</a:tr>
              <a:tr h="9163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1.1</a:t>
                      </a:r>
                      <a:endParaRPr lang="ru-RU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53" marR="53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Количество квадратных метров расселенного аварийного жилищного фонда за счет внебюджетных источников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53" marR="53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тыс. кв. м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53" marR="53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53" marR="53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53" marR="53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53" marR="53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53" marR="53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53" marR="53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53" marR="53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553" marR="53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53553" marR="53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</a:tr>
              <a:tr h="9317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1.2</a:t>
                      </a:r>
                      <a:endParaRPr lang="ru-RU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53" marR="53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Количество квадратных метров расселенного аварийного жилищного фонда</a:t>
                      </a:r>
                      <a:endParaRPr lang="ru-RU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53" marR="53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тыс. кв. м</a:t>
                      </a:r>
                      <a:endParaRPr lang="ru-RU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53" marR="53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53" marR="53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0,0216</a:t>
                      </a:r>
                      <a:endParaRPr lang="ru-RU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53" marR="53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53" marR="53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53" marR="53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53" marR="53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53" marR="53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553" marR="53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53553" marR="53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</a:tr>
              <a:tr h="6713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1.3</a:t>
                      </a:r>
                      <a:endParaRPr lang="ru-RU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53" marR="53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Количество граждан, расселенных из аварийного жилищного фонда</a:t>
                      </a:r>
                      <a:endParaRPr lang="ru-RU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53" marR="53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человек</a:t>
                      </a:r>
                      <a:endParaRPr lang="ru-RU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53" marR="53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53" marR="53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53" marR="53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53" marR="53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53" marR="53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53" marR="53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53" marR="53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553" marR="53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53553" marR="53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</a:tr>
              <a:tr h="299497">
                <a:tc gridSpan="1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Подпрограмма 2 «Обеспечение мероприятий по переселению граждан из аварийного жилищного фонда в Московской области»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53" marR="53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BD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36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53" marR="53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Количество переселённых жителей из аварийного жилищного фонда 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53" marR="53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человек</a:t>
                      </a:r>
                      <a:endParaRPr lang="ru-RU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53" marR="53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53" marR="53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53" marR="53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53" marR="53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53" marR="53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53" marR="53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53" marR="53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53" marR="53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</a:tr>
              <a:tr h="5236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53" marR="53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Количество граждан, переселенных из аварийного жилищного фонда</a:t>
                      </a:r>
                      <a:endParaRPr lang="ru-RU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53" marR="53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человек</a:t>
                      </a:r>
                      <a:endParaRPr lang="ru-RU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53" marR="53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53" marR="53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53" marR="53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53" marR="53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53" marR="53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53" marR="53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53" marR="53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53" marR="53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365102"/>
              </p:ext>
            </p:extLst>
          </p:nvPr>
        </p:nvGraphicFramePr>
        <p:xfrm>
          <a:off x="400226" y="457200"/>
          <a:ext cx="8153399" cy="126435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125795"/>
                <a:gridCol w="979179"/>
                <a:gridCol w="2286000"/>
                <a:gridCol w="2762425"/>
              </a:tblGrid>
              <a:tr h="513733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 руководителя </a:t>
                      </a:r>
                    </a:p>
                  </a:txBody>
                  <a:tcPr marL="19106" marR="19106" marT="9553" marB="9553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Контактный </a:t>
                      </a: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телефон </a:t>
                      </a:r>
                    </a:p>
                  </a:txBody>
                  <a:tcPr marL="19106" marR="19106" marT="9553" marB="9553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приема </a:t>
                      </a:r>
                    </a:p>
                  </a:txBody>
                  <a:tcPr marL="19106" marR="19106" marT="9553" marB="9553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Тематика </a:t>
                      </a:r>
                    </a:p>
                  </a:txBody>
                  <a:tcPr marL="19106" marR="19106" marT="9553" marB="9553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3495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Сетракова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Елена Михайловна, </a:t>
                      </a:r>
                    </a:p>
                    <a:p>
                      <a:pPr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заместитель главы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администрации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06" marR="19106" marT="9553" marB="95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39-61-80 </a:t>
                      </a:r>
                    </a:p>
                  </a:txBody>
                  <a:tcPr marL="19106" marR="19106" marT="9553" marB="95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4-й вторник месяца </a:t>
                      </a:r>
                    </a:p>
                    <a:p>
                      <a:pPr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15.00 до 18.00 </a:t>
                      </a:r>
                    </a:p>
                    <a:p>
                      <a:pPr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(по предварительной записи) </a:t>
                      </a:r>
                    </a:p>
                    <a:p>
                      <a:pPr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Кабинет № 311 </a:t>
                      </a:r>
                    </a:p>
                  </a:txBody>
                  <a:tcPr marL="19106" marR="19106" marT="9553" marB="95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 финансов и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экономики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06" marR="19106" marT="9553" marB="9553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3526" y="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Контактная информация для граждан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368038" y="3810000"/>
            <a:ext cx="62177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администрации городского округа Серпухов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142203, Московская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г. Серпухов, ул. Советская, дом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88</a:t>
            </a:r>
          </a:p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.: 8 (4967) 35-01-01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Факс: 8 (4967) 79-01-82</a:t>
            </a:r>
          </a:p>
          <a:p>
            <a:pPr algn="ctr"/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info@serpuhov.ru</a:t>
            </a:r>
          </a:p>
        </p:txBody>
      </p:sp>
      <p:pic>
        <p:nvPicPr>
          <p:cNvPr id="1025" name="Picture 1" descr="C:\Users\User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54551"/>
            <a:ext cx="6526139" cy="3510897"/>
          </a:xfrm>
          <a:prstGeom prst="rect">
            <a:avLst/>
          </a:prstGeom>
          <a:noFill/>
          <a:ln w="3175" cmpd="sng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03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8" y="-152400"/>
            <a:ext cx="8229600" cy="762000"/>
          </a:xfrm>
        </p:spPr>
        <p:txBody>
          <a:bodyPr>
            <a:noAutofit/>
          </a:bodyPr>
          <a:lstStyle/>
          <a:p>
            <a:r>
              <a:rPr lang="ru-RU" sz="1800" b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Основные показатели социально-экономического развития </a:t>
            </a:r>
            <a:br>
              <a:rPr lang="ru-RU" sz="1800" b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1800" b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городского округа </a:t>
            </a:r>
            <a:r>
              <a:rPr lang="ru-RU" sz="1800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Серпухов </a:t>
            </a:r>
            <a:endParaRPr lang="ru-RU" sz="1800" b="1" dirty="0">
              <a:ln w="1905"/>
              <a:solidFill>
                <a:schemeClr val="accent4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79653" y="2967335"/>
            <a:ext cx="18473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ru-RU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7015784"/>
              </p:ext>
            </p:extLst>
          </p:nvPr>
        </p:nvGraphicFramePr>
        <p:xfrm>
          <a:off x="76197" y="533400"/>
          <a:ext cx="8877320" cy="1961768"/>
        </p:xfrm>
        <a:graphic>
          <a:graphicData uri="http://schemas.openxmlformats.org/drawingml/2006/table">
            <a:tbl>
              <a:tblPr/>
              <a:tblGrid>
                <a:gridCol w="1676403"/>
                <a:gridCol w="762000"/>
                <a:gridCol w="533400"/>
                <a:gridCol w="533400"/>
                <a:gridCol w="533400"/>
                <a:gridCol w="990600"/>
                <a:gridCol w="609600"/>
                <a:gridCol w="990600"/>
                <a:gridCol w="609600"/>
                <a:gridCol w="990600"/>
                <a:gridCol w="647717"/>
              </a:tblGrid>
              <a:tr h="3719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Показатели</a:t>
                      </a: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Единицы измерения</a:t>
                      </a: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Отчет</a:t>
                      </a: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Оценка</a:t>
                      </a: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2021</a:t>
                      </a: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2022</a:t>
                      </a: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2023</a:t>
                      </a: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34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2018</a:t>
                      </a: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2019</a:t>
                      </a: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2020</a:t>
                      </a: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Прогноз вариант 1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(консервативный)</a:t>
                      </a: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Прогноз вариант 2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(базовый)</a:t>
                      </a: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Прогноз вариант 1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(консервативный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Прогноз вариант 2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(базовый)</a:t>
                      </a: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Прогноз вариант 1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(консервативный)</a:t>
                      </a: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Прогноз вариант 2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(базовый)</a:t>
                      </a: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384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Демографические показатели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 </a:t>
                      </a: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9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Численность постоянного населения (на конец года)</a:t>
                      </a:r>
                    </a:p>
                  </a:txBody>
                  <a:tcPr marL="53193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человек</a:t>
                      </a: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160 448</a:t>
                      </a: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161 802</a:t>
                      </a: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161 140</a:t>
                      </a: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160 648</a:t>
                      </a: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160 763</a:t>
                      </a: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160 211</a:t>
                      </a: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160 573</a:t>
                      </a: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159 713</a:t>
                      </a: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160 319</a:t>
                      </a: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9544379"/>
              </p:ext>
            </p:extLst>
          </p:nvPr>
        </p:nvGraphicFramePr>
        <p:xfrm>
          <a:off x="114318" y="2590800"/>
          <a:ext cx="8915400" cy="4114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2050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11162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accent4">
                    <a:lumMod val="75000"/>
                  </a:schemeClr>
                </a:solidFill>
              </a:rPr>
              <a:t>Основные показатели социально-экономического развития </a:t>
            </a:r>
            <a:br>
              <a:rPr lang="ru-RU" sz="1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1800" b="1" dirty="0">
                <a:solidFill>
                  <a:schemeClr val="accent4">
                    <a:lumMod val="75000"/>
                  </a:schemeClr>
                </a:solidFill>
              </a:rPr>
              <a:t>городского округа </a:t>
            </a:r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</a:rPr>
              <a:t>Серпухов</a:t>
            </a:r>
            <a:endParaRPr lang="ru-RU" sz="1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6809097"/>
              </p:ext>
            </p:extLst>
          </p:nvPr>
        </p:nvGraphicFramePr>
        <p:xfrm>
          <a:off x="151687" y="533400"/>
          <a:ext cx="8991601" cy="2111932"/>
        </p:xfrm>
        <a:graphic>
          <a:graphicData uri="http://schemas.openxmlformats.org/drawingml/2006/table">
            <a:tbl>
              <a:tblPr/>
              <a:tblGrid>
                <a:gridCol w="1828799"/>
                <a:gridCol w="937848"/>
                <a:gridCol w="586152"/>
                <a:gridCol w="609600"/>
                <a:gridCol w="609600"/>
                <a:gridCol w="762000"/>
                <a:gridCol w="731842"/>
                <a:gridCol w="850777"/>
                <a:gridCol w="598339"/>
                <a:gridCol w="938687"/>
                <a:gridCol w="537957"/>
              </a:tblGrid>
              <a:tr h="12026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Показатели</a:t>
                      </a:r>
                    </a:p>
                  </a:txBody>
                  <a:tcPr marL="6013" marR="6013" marT="6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Единицы измерения</a:t>
                      </a:r>
                    </a:p>
                  </a:txBody>
                  <a:tcPr marL="6013" marR="6013" marT="6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Отчет</a:t>
                      </a:r>
                    </a:p>
                  </a:txBody>
                  <a:tcPr marL="6013" marR="6013" marT="6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Оценка</a:t>
                      </a:r>
                    </a:p>
                  </a:txBody>
                  <a:tcPr marL="6013" marR="6013" marT="6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2021</a:t>
                      </a:r>
                    </a:p>
                  </a:txBody>
                  <a:tcPr marL="6013" marR="6013" marT="6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2022</a:t>
                      </a:r>
                    </a:p>
                  </a:txBody>
                  <a:tcPr marL="6013" marR="6013" marT="6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2023</a:t>
                      </a:r>
                    </a:p>
                  </a:txBody>
                  <a:tcPr marL="6013" marR="6013" marT="6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7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2018</a:t>
                      </a:r>
                    </a:p>
                  </a:txBody>
                  <a:tcPr marL="6013" marR="6013" marT="6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2019</a:t>
                      </a:r>
                    </a:p>
                  </a:txBody>
                  <a:tcPr marL="6013" marR="6013" marT="6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2020</a:t>
                      </a:r>
                    </a:p>
                  </a:txBody>
                  <a:tcPr marL="6013" marR="6013" marT="6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Прогноз вариант 1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консерва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  <a:p>
                      <a:pPr algn="ctr" fontAlgn="ctr"/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тивный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6013" marR="6013" marT="6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Прогноз вариант 2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(базовый)</a:t>
                      </a:r>
                    </a:p>
                  </a:txBody>
                  <a:tcPr marL="6013" marR="6013" marT="6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Прогноз вариант 1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консерва-тивный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6013" marR="6013" marT="6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Прогноз вариант 2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(базовый)</a:t>
                      </a:r>
                    </a:p>
                  </a:txBody>
                  <a:tcPr marL="6013" marR="6013" marT="6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Прогноз вариант 1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консерва-тивный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6013" marR="6013" marT="6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Прогноз вариант 2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(базовый)</a:t>
                      </a:r>
                    </a:p>
                  </a:txBody>
                  <a:tcPr marL="6013" marR="6013" marT="6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262">
                <a:tc gridSpan="11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Промышленное производство</a:t>
                      </a:r>
                    </a:p>
                  </a:txBody>
                  <a:tcPr marL="6013" marR="6013" marT="6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013" marR="6013" marT="6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013" marR="6013" marT="6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7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Объем отгруженных товаров собственного производства, выполненных работ и услуг собственными силами по промышленным видам деятельности</a:t>
                      </a:r>
                    </a:p>
                  </a:txBody>
                  <a:tcPr marL="54118" marR="6013" marT="6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млн. рублей в ценах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соответствующих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лет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013" marR="6013" marT="6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65 673,0</a:t>
                      </a:r>
                    </a:p>
                  </a:txBody>
                  <a:tcPr marL="6013" marR="6013" marT="6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71 928,4</a:t>
                      </a:r>
                    </a:p>
                  </a:txBody>
                  <a:tcPr marL="6013" marR="6013" marT="6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72 533,5</a:t>
                      </a:r>
                    </a:p>
                  </a:txBody>
                  <a:tcPr marL="6013" marR="6013" marT="6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76 070,0</a:t>
                      </a:r>
                    </a:p>
                  </a:txBody>
                  <a:tcPr marL="6013" marR="6013" marT="6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76 219,2</a:t>
                      </a:r>
                    </a:p>
                  </a:txBody>
                  <a:tcPr marL="6013" marR="6013" marT="6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79 781,1</a:t>
                      </a:r>
                    </a:p>
                  </a:txBody>
                  <a:tcPr marL="6013" marR="6013" marT="6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80 095,9</a:t>
                      </a:r>
                    </a:p>
                  </a:txBody>
                  <a:tcPr marL="6013" marR="6013" marT="6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83 674,7</a:t>
                      </a:r>
                    </a:p>
                  </a:txBody>
                  <a:tcPr marL="6013" marR="6013" marT="6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85 043,2</a:t>
                      </a:r>
                    </a:p>
                  </a:txBody>
                  <a:tcPr marL="6013" marR="6013" marT="6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2510675"/>
              </p:ext>
            </p:extLst>
          </p:nvPr>
        </p:nvGraphicFramePr>
        <p:xfrm>
          <a:off x="381000" y="2743200"/>
          <a:ext cx="86106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3941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accent4">
                    <a:lumMod val="75000"/>
                  </a:schemeClr>
                </a:solidFill>
              </a:rPr>
              <a:t>Основные показатели социально-экономического развития </a:t>
            </a:r>
            <a:br>
              <a:rPr lang="ru-RU" sz="1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1800" b="1" dirty="0">
                <a:solidFill>
                  <a:schemeClr val="accent4">
                    <a:lumMod val="75000"/>
                  </a:schemeClr>
                </a:solidFill>
              </a:rPr>
              <a:t>городского округа </a:t>
            </a:r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</a:rPr>
              <a:t>Серпухов</a:t>
            </a:r>
            <a:endParaRPr lang="ru-RU" sz="1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5174777"/>
              </p:ext>
            </p:extLst>
          </p:nvPr>
        </p:nvGraphicFramePr>
        <p:xfrm>
          <a:off x="152400" y="838200"/>
          <a:ext cx="8915399" cy="1667019"/>
        </p:xfrm>
        <a:graphic>
          <a:graphicData uri="http://schemas.openxmlformats.org/drawingml/2006/table">
            <a:tbl>
              <a:tblPr/>
              <a:tblGrid>
                <a:gridCol w="2057400"/>
                <a:gridCol w="788977"/>
                <a:gridCol w="532233"/>
                <a:gridCol w="514687"/>
                <a:gridCol w="694048"/>
                <a:gridCol w="709645"/>
                <a:gridCol w="717443"/>
                <a:gridCol w="719393"/>
                <a:gridCol w="717443"/>
                <a:gridCol w="733040"/>
                <a:gridCol w="731090"/>
              </a:tblGrid>
              <a:tr h="16691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Показатели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Единицы измерения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Отчет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Оценка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2021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2022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2023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20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2019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2020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Прогноз вариант 1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консерва-тивный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Прогноз вариант 2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(базовый)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Прогноз вариант 1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консерва-тивный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Прогноз вариант 2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(базовый)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Прогноз вариант 1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консерва-тивный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Прогноз вариант 2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(базовый)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642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Транспорт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07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Протяженность автомобильных дорог общего пользования с твердым типом покрытия местного значения, километр</a:t>
                      </a:r>
                    </a:p>
                  </a:txBody>
                  <a:tcPr marL="52730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километр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334,00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346,00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347,63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359,63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359,89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371,63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371,83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383,63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383,83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099122"/>
              </p:ext>
            </p:extLst>
          </p:nvPr>
        </p:nvGraphicFramePr>
        <p:xfrm>
          <a:off x="152400" y="2667000"/>
          <a:ext cx="8915400" cy="3862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1972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accent4">
                    <a:lumMod val="75000"/>
                  </a:schemeClr>
                </a:solidFill>
              </a:rPr>
              <a:t>Основные показатели социально-экономического развития </a:t>
            </a:r>
            <a:br>
              <a:rPr lang="ru-RU" sz="1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1800" b="1" dirty="0">
                <a:solidFill>
                  <a:schemeClr val="accent4">
                    <a:lumMod val="75000"/>
                  </a:schemeClr>
                </a:solidFill>
              </a:rPr>
              <a:t>городского округа Серпухов</a:t>
            </a:r>
            <a:endParaRPr lang="ru-RU" sz="18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1106360"/>
              </p:ext>
            </p:extLst>
          </p:nvPr>
        </p:nvGraphicFramePr>
        <p:xfrm>
          <a:off x="152400" y="685800"/>
          <a:ext cx="8915399" cy="1868793"/>
        </p:xfrm>
        <a:graphic>
          <a:graphicData uri="http://schemas.openxmlformats.org/drawingml/2006/table">
            <a:tbl>
              <a:tblPr/>
              <a:tblGrid>
                <a:gridCol w="2015656"/>
                <a:gridCol w="852778"/>
                <a:gridCol w="510177"/>
                <a:gridCol w="514687"/>
                <a:gridCol w="694048"/>
                <a:gridCol w="709645"/>
                <a:gridCol w="717443"/>
                <a:gridCol w="719392"/>
                <a:gridCol w="717443"/>
                <a:gridCol w="733040"/>
                <a:gridCol w="731090"/>
              </a:tblGrid>
              <a:tr h="20767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Показатели</a:t>
                      </a: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Единицы измерения</a:t>
                      </a: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Отчет</a:t>
                      </a: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Оценка</a:t>
                      </a: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2021</a:t>
                      </a: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2022</a:t>
                      </a: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2023</a:t>
                      </a: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29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2018</a:t>
                      </a: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2019</a:t>
                      </a: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2020</a:t>
                      </a: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Прогноз вариант 1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консерва-тивный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Прогноз вариант 2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(базовый)</a:t>
                      </a: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Прогноз вариант 1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консерва-тивный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Прогноз вариант 2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(базовый)</a:t>
                      </a: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Прогноз вариант 1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консерва-тивный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Прогноз вариант 2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(базовый)</a:t>
                      </a: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678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Малое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и среднее предпринимательство, включая </a:t>
                      </a:r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микропредприятия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6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Число малых и средних предприятий, включая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микропредприятия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(на конец года)</a:t>
                      </a:r>
                    </a:p>
                  </a:txBody>
                  <a:tcPr marL="53193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единица</a:t>
                      </a: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2 530</a:t>
                      </a: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2 472</a:t>
                      </a: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2 340</a:t>
                      </a: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2 350</a:t>
                      </a: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2 370</a:t>
                      </a: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2 371</a:t>
                      </a: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2 410</a:t>
                      </a: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2 412</a:t>
                      </a: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2 470</a:t>
                      </a: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8209231"/>
              </p:ext>
            </p:extLst>
          </p:nvPr>
        </p:nvGraphicFramePr>
        <p:xfrm>
          <a:off x="228600" y="2667000"/>
          <a:ext cx="87630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692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accent4">
                    <a:lumMod val="75000"/>
                  </a:schemeClr>
                </a:solidFill>
              </a:rPr>
              <a:t>Основные показатели социально-экономического развития </a:t>
            </a:r>
            <a:br>
              <a:rPr lang="ru-RU" sz="1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1800" b="1" dirty="0">
                <a:solidFill>
                  <a:schemeClr val="accent4">
                    <a:lumMod val="75000"/>
                  </a:schemeClr>
                </a:solidFill>
              </a:rPr>
              <a:t>городского округа Серпухов</a:t>
            </a:r>
            <a:endParaRPr lang="ru-RU" sz="18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4411122"/>
              </p:ext>
            </p:extLst>
          </p:nvPr>
        </p:nvGraphicFramePr>
        <p:xfrm>
          <a:off x="76200" y="685800"/>
          <a:ext cx="8991599" cy="2042457"/>
        </p:xfrm>
        <a:graphic>
          <a:graphicData uri="http://schemas.openxmlformats.org/drawingml/2006/table">
            <a:tbl>
              <a:tblPr/>
              <a:tblGrid>
                <a:gridCol w="1981200"/>
                <a:gridCol w="889505"/>
                <a:gridCol w="634495"/>
                <a:gridCol w="685800"/>
                <a:gridCol w="685800"/>
                <a:gridCol w="685800"/>
                <a:gridCol w="685800"/>
                <a:gridCol w="685800"/>
                <a:gridCol w="685800"/>
                <a:gridCol w="762000"/>
                <a:gridCol w="609599"/>
              </a:tblGrid>
              <a:tr h="27327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Показатели</a:t>
                      </a:r>
                    </a:p>
                  </a:txBody>
                  <a:tcPr marL="5551" marR="5551" marT="5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Единицы измерения</a:t>
                      </a:r>
                    </a:p>
                  </a:txBody>
                  <a:tcPr marL="5551" marR="5551" marT="5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Отчет</a:t>
                      </a:r>
                    </a:p>
                  </a:txBody>
                  <a:tcPr marL="5551" marR="5551" marT="5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Оценка</a:t>
                      </a:r>
                    </a:p>
                  </a:txBody>
                  <a:tcPr marL="5551" marR="5551" marT="5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2021</a:t>
                      </a:r>
                    </a:p>
                  </a:txBody>
                  <a:tcPr marL="5551" marR="5551" marT="5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2022</a:t>
                      </a:r>
                    </a:p>
                  </a:txBody>
                  <a:tcPr marL="5551" marR="5551" marT="5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2023</a:t>
                      </a:r>
                    </a:p>
                  </a:txBody>
                  <a:tcPr marL="5551" marR="5551" marT="5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98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2018</a:t>
                      </a:r>
                    </a:p>
                  </a:txBody>
                  <a:tcPr marL="5551" marR="5551" marT="5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2019</a:t>
                      </a:r>
                    </a:p>
                  </a:txBody>
                  <a:tcPr marL="5551" marR="5551" marT="5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2020</a:t>
                      </a:r>
                    </a:p>
                  </a:txBody>
                  <a:tcPr marL="5551" marR="5551" marT="5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Прогноз вариант 1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ru-RU" sz="9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консервати-вный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5551" marR="5551" marT="5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Прогноз вариант 2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(базовый)</a:t>
                      </a:r>
                    </a:p>
                  </a:txBody>
                  <a:tcPr marL="5551" marR="5551" marT="5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Прогноз вариант 1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ru-RU" sz="9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консервати-вный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5551" marR="5551" marT="5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Прогноз вариант 2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(базовый)</a:t>
                      </a:r>
                    </a:p>
                  </a:txBody>
                  <a:tcPr marL="5551" marR="5551" marT="5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Прогноз вариант 1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консервати-вный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5551" marR="5551" marT="5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Прогноз вариант 2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(базовый)</a:t>
                      </a:r>
                    </a:p>
                  </a:txBody>
                  <a:tcPr marL="5551" marR="5551" marT="5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70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Инвестиции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51" marR="5551" marT="5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51" marR="5551" marT="5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48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Инвестиции в основной капитал за счет всех источников финансирования в ценах соответствующих лет</a:t>
                      </a:r>
                    </a:p>
                  </a:txBody>
                  <a:tcPr marL="149865" marR="5551" marT="5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млн. рублей</a:t>
                      </a:r>
                    </a:p>
                  </a:txBody>
                  <a:tcPr marL="5551" marR="5551" marT="5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11 559,55</a:t>
                      </a:r>
                    </a:p>
                  </a:txBody>
                  <a:tcPr marL="5551" marR="5551" marT="5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11 680,24</a:t>
                      </a:r>
                    </a:p>
                  </a:txBody>
                  <a:tcPr marL="5551" marR="5551" marT="5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9 450,00</a:t>
                      </a:r>
                    </a:p>
                  </a:txBody>
                  <a:tcPr marL="5551" marR="5551" marT="5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10 078,99</a:t>
                      </a:r>
                    </a:p>
                  </a:txBody>
                  <a:tcPr marL="5551" marR="5551" marT="5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10 140,20</a:t>
                      </a:r>
                    </a:p>
                  </a:txBody>
                  <a:tcPr marL="5551" marR="5551" marT="5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10 678,59</a:t>
                      </a:r>
                    </a:p>
                  </a:txBody>
                  <a:tcPr marL="5551" marR="5551" marT="5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10 849,84</a:t>
                      </a:r>
                    </a:p>
                  </a:txBody>
                  <a:tcPr marL="5551" marR="5551" marT="5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11 303,08</a:t>
                      </a:r>
                    </a:p>
                  </a:txBody>
                  <a:tcPr marL="5551" marR="5551" marT="5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11 598,05</a:t>
                      </a:r>
                    </a:p>
                  </a:txBody>
                  <a:tcPr marL="5551" marR="5551" marT="5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0673987"/>
              </p:ext>
            </p:extLst>
          </p:nvPr>
        </p:nvGraphicFramePr>
        <p:xfrm>
          <a:off x="76200" y="2819400"/>
          <a:ext cx="9001124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102908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1335"/>
            <a:ext cx="8229600" cy="715962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accent4">
                    <a:lumMod val="75000"/>
                  </a:schemeClr>
                </a:solidFill>
              </a:rPr>
              <a:t>Основные показатели социально-экономического развития </a:t>
            </a:r>
            <a:br>
              <a:rPr lang="ru-RU" sz="1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1800" b="1" dirty="0">
                <a:solidFill>
                  <a:schemeClr val="accent4">
                    <a:lumMod val="75000"/>
                  </a:schemeClr>
                </a:solidFill>
              </a:rPr>
              <a:t>городского округа Серпухов</a:t>
            </a:r>
            <a:endParaRPr lang="ru-RU" sz="18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5531807"/>
              </p:ext>
            </p:extLst>
          </p:nvPr>
        </p:nvGraphicFramePr>
        <p:xfrm>
          <a:off x="76200" y="685800"/>
          <a:ext cx="8991600" cy="2113785"/>
        </p:xfrm>
        <a:graphic>
          <a:graphicData uri="http://schemas.openxmlformats.org/drawingml/2006/table">
            <a:tbl>
              <a:tblPr/>
              <a:tblGrid>
                <a:gridCol w="2178590"/>
                <a:gridCol w="692116"/>
                <a:gridCol w="536782"/>
                <a:gridCol w="519086"/>
                <a:gridCol w="699980"/>
                <a:gridCol w="715710"/>
                <a:gridCol w="723575"/>
                <a:gridCol w="725542"/>
                <a:gridCol w="723575"/>
                <a:gridCol w="739305"/>
                <a:gridCol w="737339"/>
              </a:tblGrid>
              <a:tr h="2627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Показатели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Единицы измерения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Отчет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Оценка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2021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2022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2023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16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2018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2019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2020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Прогноз вариант 1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консервати-вный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Прогноз вариант 2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(базовый)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Прогноз вариант 1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консервати-вный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Прогноз вариант 2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(базовый)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Прогноз вариант 1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консервати-вный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Прогноз вариант 2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(базовый)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09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Строительство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и жилищно-коммунальное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хозяйство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1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Ввод в действие жилых домов, построенных за счёт всех источников финансирования</a:t>
                      </a:r>
                    </a:p>
                  </a:txBody>
                  <a:tcPr marL="52730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тыс. кв. м общей площади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91,68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101,75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111,23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78,70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88,70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72,80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79,80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82,80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93,19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1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Уровень обеспеченности населения жильем (на конец года)</a:t>
                      </a:r>
                    </a:p>
                  </a:txBody>
                  <a:tcPr marL="52730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кв. м на человека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29,68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30,18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30,99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31,57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31,61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32,11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32,14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32,73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32,78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8165483"/>
              </p:ext>
            </p:extLst>
          </p:nvPr>
        </p:nvGraphicFramePr>
        <p:xfrm>
          <a:off x="228600" y="2895600"/>
          <a:ext cx="8534400" cy="3695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564823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2789"/>
            <a:ext cx="8229600" cy="403789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chemeClr val="accent4">
                    <a:lumMod val="75000"/>
                  </a:schemeClr>
                </a:solidFill>
              </a:rPr>
              <a:t>Основные показатели социально-экономического развития 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 городского </a:t>
            </a: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</a:rPr>
              <a:t>округа Серпухов</a:t>
            </a:r>
            <a:endParaRPr lang="ru-RU" sz="16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0917089"/>
              </p:ext>
            </p:extLst>
          </p:nvPr>
        </p:nvGraphicFramePr>
        <p:xfrm>
          <a:off x="152400" y="304800"/>
          <a:ext cx="8839199" cy="4019326"/>
        </p:xfrm>
        <a:graphic>
          <a:graphicData uri="http://schemas.openxmlformats.org/drawingml/2006/table">
            <a:tbl>
              <a:tblPr/>
              <a:tblGrid>
                <a:gridCol w="2057400"/>
                <a:gridCol w="764648"/>
                <a:gridCol w="527685"/>
                <a:gridCol w="510287"/>
                <a:gridCol w="688116"/>
                <a:gridCol w="703579"/>
                <a:gridCol w="711312"/>
                <a:gridCol w="713244"/>
                <a:gridCol w="711312"/>
                <a:gridCol w="726774"/>
                <a:gridCol w="724842"/>
              </a:tblGrid>
              <a:tr h="13729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Показатели</a:t>
                      </a: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Единицы измерения</a:t>
                      </a: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Отчет</a:t>
                      </a: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Оценка</a:t>
                      </a: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2021</a:t>
                      </a: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2022</a:t>
                      </a: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2023</a:t>
                      </a: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68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2018</a:t>
                      </a: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2019</a:t>
                      </a: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2020</a:t>
                      </a: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Прогноз вариант 1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консерва-тивный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Прогноз вариант 2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(базовый)</a:t>
                      </a: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Прогноз вариант 1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консерва-тивный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Прогноз вариант 2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(базовый)</a:t>
                      </a: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Прогноз вариант 1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консерва-тивный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Прогноз вариант 2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(базовый)</a:t>
                      </a: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298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Труд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и заработная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плата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991">
                <a:tc>
                  <a:txBody>
                    <a:bodyPr/>
                    <a:lstStyle/>
                    <a:p>
                      <a:pPr algn="l" fontAlgn="ctr">
                        <a:tabLst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Количество созданных рабочих мест</a:t>
                      </a:r>
                    </a:p>
                  </a:txBody>
                  <a:tcPr marL="50426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единица</a:t>
                      </a: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1 424</a:t>
                      </a: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1 560</a:t>
                      </a: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1 406</a:t>
                      </a: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1 406</a:t>
                      </a: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1 420</a:t>
                      </a: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1 406</a:t>
                      </a: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1 427</a:t>
                      </a: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1 406</a:t>
                      </a: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1 434</a:t>
                      </a: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9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Численность официально зарегистрированных безработных, на конец года</a:t>
                      </a:r>
                    </a:p>
                  </a:txBody>
                  <a:tcPr marL="50426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человек</a:t>
                      </a: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380</a:t>
                      </a: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496</a:t>
                      </a: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3 268</a:t>
                      </a: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3 113</a:t>
                      </a: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3 056</a:t>
                      </a: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3 074</a:t>
                      </a: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2 319</a:t>
                      </a: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2 356</a:t>
                      </a: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1 336</a:t>
                      </a: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9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Среднесписочная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ч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исленность работников(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без внешних совместителей) по полному кругу организаций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426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человек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47 441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46 597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46 424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46 811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46 974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46 886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47 134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46 939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47 295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2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Фонд начисленной заработной платы всех работников</a:t>
                      </a:r>
                    </a:p>
                  </a:txBody>
                  <a:tcPr marL="50426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млн. рублей</a:t>
                      </a: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23 016,8</a:t>
                      </a: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24 333,3</a:t>
                      </a: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24 794,0</a:t>
                      </a: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25 683,0</a:t>
                      </a: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25 907,0</a:t>
                      </a: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26 555,3</a:t>
                      </a: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27 037,2</a:t>
                      </a: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27 467,1</a:t>
                      </a: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28 151,6</a:t>
                      </a: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55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Среднемесячная номинальная начисленная заработная плата работников (по полному кругу организаций)</a:t>
                      </a:r>
                    </a:p>
                  </a:txBody>
                  <a:tcPr marL="50426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рубль</a:t>
                      </a: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40 430,6</a:t>
                      </a: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43 517,3</a:t>
                      </a: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44 506,4</a:t>
                      </a: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45 721,1</a:t>
                      </a: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45 959,8</a:t>
                      </a: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47 198,3</a:t>
                      </a: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47 802,0</a:t>
                      </a: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48 763,8</a:t>
                      </a: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49 602,8</a:t>
                      </a: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55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Индекс потребительских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цен за период с начала года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426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Процент к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соотв.периоду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ru-RU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пред.года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104,1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104,7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103,2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103,5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103,6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104,0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104,0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104,0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104,0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9456151"/>
              </p:ext>
            </p:extLst>
          </p:nvPr>
        </p:nvGraphicFramePr>
        <p:xfrm>
          <a:off x="228600" y="4343400"/>
          <a:ext cx="8610600" cy="2433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69471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81600" y="228600"/>
            <a:ext cx="3657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/>
            <a:endParaRPr lang="ru-RU" altLang="ru-RU" sz="800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66800" y="472717"/>
            <a:ext cx="7772400" cy="42639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Уважаемые </a:t>
            </a:r>
            <a:r>
              <a:rPr lang="ru-RU" sz="2000" b="1" dirty="0"/>
              <a:t>жители городского округа Серпухов!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00800"/>
            <a:ext cx="2133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3" name="Содержимое 12" descr="C:\Users\User\Desktop\37d805a655db71ff4101deb3484ad0d5.jpg"/>
          <p:cNvPicPr>
            <a:picLocks noGrp="1"/>
          </p:cNvPicPr>
          <p:nvPr>
            <p:ph idx="4294967295"/>
          </p:nvPr>
        </p:nvPicPr>
        <p:blipFill rotWithShape="1">
          <a:blip r:embed="rId2" cstate="print"/>
          <a:srcRect r="52525"/>
          <a:stretch/>
        </p:blipFill>
        <p:spPr bwMode="auto">
          <a:xfrm>
            <a:off x="143142" y="152400"/>
            <a:ext cx="1066800" cy="11430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52400" y="1143000"/>
            <a:ext cx="89154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 smtClean="0"/>
          </a:p>
          <a:p>
            <a:pPr algn="just"/>
            <a:r>
              <a:rPr lang="ru-RU" sz="2000" dirty="0" smtClean="0"/>
              <a:t>    Перед Вами «Бюджет для граждан» - информационный ресурс, содержащий основные положения решения Совета депутатов городского округа Серпухов «О бюджете городского округа Серпухов на 2021 год и на плановый период 2022 и 2023 годов» в доступной для широкого круга заинтересованных пользователей форме. </a:t>
            </a:r>
          </a:p>
          <a:p>
            <a:pPr algn="just"/>
            <a:r>
              <a:rPr lang="ru-RU" sz="2000" dirty="0" smtClean="0"/>
              <a:t>    Представленная информация предназначена для широкого круга пользователей и будет интересна и полезна для всех, так как бюджет затрагивает интересы каждого жителя городского округа Серпухов. </a:t>
            </a:r>
          </a:p>
          <a:p>
            <a:pPr algn="just"/>
            <a:r>
              <a:rPr lang="ru-RU" sz="2000" dirty="0" smtClean="0"/>
              <a:t>    Граждане –  как налогоплательщики и как потребители общественных благ – должны быть уверены в том, что передаваемые ими в распоряжение государства средства используются эффективно; приносят конкретные результаты как для общества в целом, так и для каждой семьи, для каждого человека.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334962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chemeClr val="accent4">
                    <a:lumMod val="75000"/>
                  </a:schemeClr>
                </a:solidFill>
              </a:rPr>
              <a:t>Основные показатели социально-экономического развития  городского округа Серпухов</a:t>
            </a:r>
            <a:endParaRPr lang="ru-RU" sz="16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8088856"/>
              </p:ext>
            </p:extLst>
          </p:nvPr>
        </p:nvGraphicFramePr>
        <p:xfrm>
          <a:off x="152400" y="304800"/>
          <a:ext cx="8839197" cy="2393267"/>
        </p:xfrm>
        <a:graphic>
          <a:graphicData uri="http://schemas.openxmlformats.org/drawingml/2006/table">
            <a:tbl>
              <a:tblPr/>
              <a:tblGrid>
                <a:gridCol w="1981200"/>
                <a:gridCol w="840849"/>
                <a:gridCol w="527685"/>
                <a:gridCol w="510289"/>
                <a:gridCol w="688115"/>
                <a:gridCol w="703579"/>
                <a:gridCol w="711310"/>
                <a:gridCol w="713244"/>
                <a:gridCol w="711310"/>
                <a:gridCol w="726774"/>
                <a:gridCol w="724842"/>
              </a:tblGrid>
              <a:tr h="24865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Показатели</a:t>
                      </a:r>
                    </a:p>
                  </a:txBody>
                  <a:tcPr marL="5395" marR="5395" marT="5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Единицы измерения</a:t>
                      </a:r>
                    </a:p>
                  </a:txBody>
                  <a:tcPr marL="5395" marR="5395" marT="5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Отчет</a:t>
                      </a:r>
                    </a:p>
                  </a:txBody>
                  <a:tcPr marL="5395" marR="5395" marT="5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Оценка</a:t>
                      </a:r>
                    </a:p>
                  </a:txBody>
                  <a:tcPr marL="5395" marR="5395" marT="5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2021</a:t>
                      </a:r>
                    </a:p>
                  </a:txBody>
                  <a:tcPr marL="5395" marR="5395" marT="5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2022</a:t>
                      </a:r>
                    </a:p>
                  </a:txBody>
                  <a:tcPr marL="5395" marR="5395" marT="5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2023</a:t>
                      </a:r>
                    </a:p>
                  </a:txBody>
                  <a:tcPr marL="5395" marR="5395" marT="5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57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2018</a:t>
                      </a:r>
                    </a:p>
                  </a:txBody>
                  <a:tcPr marL="5395" marR="5395" marT="5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2019</a:t>
                      </a:r>
                    </a:p>
                  </a:txBody>
                  <a:tcPr marL="5395" marR="5395" marT="5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2020</a:t>
                      </a:r>
                    </a:p>
                  </a:txBody>
                  <a:tcPr marL="5395" marR="5395" marT="5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Прогноз вариант 1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консерва-тивный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5395" marR="5395" marT="5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Прогноз вариант 2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(базовый)</a:t>
                      </a:r>
                    </a:p>
                  </a:txBody>
                  <a:tcPr marL="5395" marR="5395" marT="5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Прогноз вариант 1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консерват-ивный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5395" marR="5395" marT="5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Прогноз вариант 2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(базовый)</a:t>
                      </a:r>
                    </a:p>
                  </a:txBody>
                  <a:tcPr marL="5395" marR="5395" marT="5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Прогноз вариант 1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консерва-тивный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5395" marR="5395" marT="5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Прогноз вариант 2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(базовый)</a:t>
                      </a:r>
                    </a:p>
                  </a:txBody>
                  <a:tcPr marL="5395" marR="5395" marT="5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592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Торговля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и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услуги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395" marR="5395" marT="5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395" marR="5395" marT="5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395" marR="5395" marT="5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395" marR="5395" marT="5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395" marR="5395" marT="5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395" marR="5395" marT="5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395" marR="5395" marT="5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395" marR="5395" marT="5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395" marR="5395" marT="5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395" marR="5395" marT="5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9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Обеспеченность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населения площадью торговых объектов</a:t>
                      </a:r>
                    </a:p>
                  </a:txBody>
                  <a:tcPr marL="48552" marR="5395" marT="5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кв.метров на 1000 чел.</a:t>
                      </a:r>
                    </a:p>
                  </a:txBody>
                  <a:tcPr marL="5395" marR="5395" marT="5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1 366,9</a:t>
                      </a:r>
                    </a:p>
                  </a:txBody>
                  <a:tcPr marL="5395" marR="5395" marT="5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1 397,7</a:t>
                      </a:r>
                    </a:p>
                  </a:txBody>
                  <a:tcPr marL="5395" marR="5395" marT="5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1 405,8</a:t>
                      </a:r>
                    </a:p>
                  </a:txBody>
                  <a:tcPr marL="5395" marR="5395" marT="5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1 414,0</a:t>
                      </a:r>
                    </a:p>
                  </a:txBody>
                  <a:tcPr marL="5395" marR="5395" marT="5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1 417,2</a:t>
                      </a:r>
                    </a:p>
                  </a:txBody>
                  <a:tcPr marL="5395" marR="5395" marT="5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1 421,8</a:t>
                      </a:r>
                    </a:p>
                  </a:txBody>
                  <a:tcPr marL="5395" marR="5395" marT="5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1 427,8</a:t>
                      </a:r>
                    </a:p>
                  </a:txBody>
                  <a:tcPr marL="5395" marR="5395" marT="5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1 430,3</a:t>
                      </a:r>
                    </a:p>
                  </a:txBody>
                  <a:tcPr marL="5395" marR="5395" marT="5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1 439,1</a:t>
                      </a:r>
                    </a:p>
                  </a:txBody>
                  <a:tcPr marL="5395" marR="5395" marT="5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9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Площадь торговых объектов предприятий розничной торговли (на конец года)</a:t>
                      </a:r>
                    </a:p>
                  </a:txBody>
                  <a:tcPr marL="48552" marR="5395" marT="5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тыс. кв. м</a:t>
                      </a:r>
                    </a:p>
                  </a:txBody>
                  <a:tcPr marL="5395" marR="5395" marT="5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220,1</a:t>
                      </a:r>
                    </a:p>
                  </a:txBody>
                  <a:tcPr marL="5395" marR="5395" marT="5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225,2</a:t>
                      </a:r>
                    </a:p>
                  </a:txBody>
                  <a:tcPr marL="5395" marR="5395" marT="5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227,0</a:t>
                      </a:r>
                    </a:p>
                  </a:txBody>
                  <a:tcPr marL="5395" marR="5395" marT="5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227,5</a:t>
                      </a:r>
                    </a:p>
                  </a:txBody>
                  <a:tcPr marL="5395" marR="5395" marT="5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228,1</a:t>
                      </a:r>
                    </a:p>
                  </a:txBody>
                  <a:tcPr marL="5395" marR="5395" marT="5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228,1</a:t>
                      </a:r>
                    </a:p>
                  </a:txBody>
                  <a:tcPr marL="5395" marR="5395" marT="5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229,4</a:t>
                      </a:r>
                    </a:p>
                  </a:txBody>
                  <a:tcPr marL="5395" marR="5395" marT="5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228,8</a:t>
                      </a:r>
                    </a:p>
                  </a:txBody>
                  <a:tcPr marL="5395" marR="5395" marT="5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230,9</a:t>
                      </a:r>
                    </a:p>
                  </a:txBody>
                  <a:tcPr marL="5395" marR="5395" marT="5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980">
                <a:tc>
                  <a:txBody>
                    <a:bodyPr/>
                    <a:lstStyle/>
                    <a:p>
                      <a:pPr marL="0" indent="0"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Оборот розничной торговли в ценах соответствующих лет</a:t>
                      </a:r>
                    </a:p>
                  </a:txBody>
                  <a:tcPr marL="145657" marR="5395" marT="5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млн. рублей</a:t>
                      </a:r>
                    </a:p>
                  </a:txBody>
                  <a:tcPr marL="5395" marR="5395" marT="5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28 407,6</a:t>
                      </a:r>
                    </a:p>
                  </a:txBody>
                  <a:tcPr marL="5395" marR="5395" marT="5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30 388,6</a:t>
                      </a:r>
                    </a:p>
                  </a:txBody>
                  <a:tcPr marL="5395" marR="5395" marT="5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32 248,9</a:t>
                      </a:r>
                    </a:p>
                  </a:txBody>
                  <a:tcPr marL="5395" marR="5395" marT="5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34 111,5</a:t>
                      </a:r>
                    </a:p>
                  </a:txBody>
                  <a:tcPr marL="5395" marR="5395" marT="5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34 344,7</a:t>
                      </a:r>
                    </a:p>
                  </a:txBody>
                  <a:tcPr marL="5395" marR="5395" marT="5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36 505,1</a:t>
                      </a:r>
                    </a:p>
                  </a:txBody>
                  <a:tcPr marL="5395" marR="5395" marT="5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36 933,1</a:t>
                      </a:r>
                    </a:p>
                  </a:txBody>
                  <a:tcPr marL="5395" marR="5395" marT="5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39 483,9</a:t>
                      </a:r>
                    </a:p>
                  </a:txBody>
                  <a:tcPr marL="5395" marR="5395" marT="5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40 138,9</a:t>
                      </a:r>
                    </a:p>
                  </a:txBody>
                  <a:tcPr marL="5395" marR="5395" marT="5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547050"/>
              </p:ext>
            </p:extLst>
          </p:nvPr>
        </p:nvGraphicFramePr>
        <p:xfrm>
          <a:off x="228600" y="2895600"/>
          <a:ext cx="8915400" cy="3721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745057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304800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chemeClr val="accent4">
                    <a:lumMod val="75000"/>
                  </a:schemeClr>
                </a:solidFill>
              </a:rPr>
              <a:t>Основные показатели социально-экономического развития  городского округа Серпухов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5393404"/>
              </p:ext>
            </p:extLst>
          </p:nvPr>
        </p:nvGraphicFramePr>
        <p:xfrm>
          <a:off x="76200" y="381000"/>
          <a:ext cx="8991598" cy="6164824"/>
        </p:xfrm>
        <a:graphic>
          <a:graphicData uri="http://schemas.openxmlformats.org/drawingml/2006/table">
            <a:tbl>
              <a:tblPr/>
              <a:tblGrid>
                <a:gridCol w="3124200"/>
                <a:gridCol w="685800"/>
                <a:gridCol w="457200"/>
                <a:gridCol w="533400"/>
                <a:gridCol w="533400"/>
                <a:gridCol w="609600"/>
                <a:gridCol w="685800"/>
                <a:gridCol w="609600"/>
                <a:gridCol w="533400"/>
                <a:gridCol w="685800"/>
                <a:gridCol w="533398"/>
              </a:tblGrid>
              <a:tr h="14418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Показатели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Единицы измерения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Отчет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Оценка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2021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2022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2023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25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2019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2020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Прогноз вариант 1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консерва-тивный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Прогноз вариант 2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(базовый)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Прогноз вариант 1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консерва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  <a:p>
                      <a:pPr algn="ctr" fontAlgn="ctr"/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тивный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Прогноз вариант 2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(базовый)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Прогноз вариант 1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консерва-тивный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Прогноз вариант 2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(базовый)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187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Образование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44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дошкольных образовательных муниципальных организаций, реализующих образовательные программы дошкольного образования</a:t>
                      </a:r>
                    </a:p>
                  </a:txBody>
                  <a:tcPr marL="90410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единица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2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Число мест в дошкольных муниципальных образовательных организациях</a:t>
                      </a:r>
                    </a:p>
                  </a:txBody>
                  <a:tcPr marL="90410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единица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8 237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8 237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8 237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8 237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8 237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8 457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8 457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8 457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8 457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2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общеобразовательных муниципальных организаций</a:t>
                      </a:r>
                    </a:p>
                  </a:txBody>
                  <a:tcPr marL="90410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единица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7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обучающихся в государственных (муниципальных) общеобразовательных организациях, занимающихся в одну смену, в общей численности обучающихся в государственных (муниципальных) общеобразовательных организациях</a:t>
                      </a:r>
                    </a:p>
                  </a:txBody>
                  <a:tcPr marL="90410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86,5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91,7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95,8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95,8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187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Культура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туризм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1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Наличие театров</a:t>
                      </a:r>
                    </a:p>
                  </a:txBody>
                  <a:tcPr marL="150683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единица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1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Наличие общедоступных библиотек</a:t>
                      </a:r>
                    </a:p>
                  </a:txBody>
                  <a:tcPr marL="150683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единица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1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Наличие учреждений культурно-досугового типа</a:t>
                      </a:r>
                    </a:p>
                  </a:txBody>
                  <a:tcPr marL="150683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единица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1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Наличие музеев</a:t>
                      </a:r>
                    </a:p>
                  </a:txBody>
                  <a:tcPr marL="150683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единица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187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Физическая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культура и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спорт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28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Обеспеченность населения</a:t>
                      </a:r>
                    </a:p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спортивными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залами</a:t>
                      </a:r>
                    </a:p>
                  </a:txBody>
                  <a:tcPr marL="90410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тыс. кв. м на 10 тыс. населения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1,18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1,36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1,38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1,38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1,38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1,39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1,38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1,39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1,39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2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Обеспеченность населения</a:t>
                      </a:r>
                    </a:p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плоскостными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сооружениями</a:t>
                      </a:r>
                    </a:p>
                  </a:txBody>
                  <a:tcPr marL="90410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тыс. кв. м на 10 тыс. населения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14,89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15,26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15,55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15,65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15,64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15,70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15,66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15,75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15,69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421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Обеспеченность населения</a:t>
                      </a:r>
                    </a:p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плавательными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бассейнами</a:t>
                      </a:r>
                    </a:p>
                  </a:txBody>
                  <a:tcPr marL="90410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кв. м зеркала воды на 10 тыс. населения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136,74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135,60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157,88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158,36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158,25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158,79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158,43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159,29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158,68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24133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1335"/>
            <a:ext cx="8229600" cy="349665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/>
              <a:t>Структура инвестиций за 2020 год, </a:t>
            </a:r>
            <a:r>
              <a:rPr lang="ru-RU" sz="1800" b="1" dirty="0" err="1" smtClean="0"/>
              <a:t>млн.руб</a:t>
            </a:r>
            <a:r>
              <a:rPr lang="ru-RU" sz="1800" b="1" dirty="0" smtClean="0"/>
              <a:t>.  </a:t>
            </a:r>
            <a:endParaRPr lang="ru-RU" sz="1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141314"/>
              </p:ext>
            </p:extLst>
          </p:nvPr>
        </p:nvGraphicFramePr>
        <p:xfrm>
          <a:off x="76200" y="381000"/>
          <a:ext cx="44196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411970398"/>
              </p:ext>
            </p:extLst>
          </p:nvPr>
        </p:nvGraphicFramePr>
        <p:xfrm>
          <a:off x="4495800" y="457200"/>
          <a:ext cx="45720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3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585393"/>
              </p:ext>
            </p:extLst>
          </p:nvPr>
        </p:nvGraphicFramePr>
        <p:xfrm>
          <a:off x="152400" y="762000"/>
          <a:ext cx="88392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344523235"/>
              </p:ext>
            </p:extLst>
          </p:nvPr>
        </p:nvGraphicFramePr>
        <p:xfrm>
          <a:off x="152400" y="76200"/>
          <a:ext cx="891540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63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ru-RU" sz="1400" dirty="0" smtClean="0"/>
              <a:t> </a:t>
            </a:r>
            <a:r>
              <a:rPr lang="ru-RU" sz="1600" b="1" dirty="0" smtClean="0"/>
              <a:t>Объем налоговых и неналоговых доходов, а также межбюджетных трансфертов, поступающих в бюджет городского округа Серпухов , тыс.руб.</a:t>
            </a:r>
            <a:endParaRPr lang="ru-RU" sz="1600" b="1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4206971"/>
              </p:ext>
            </p:extLst>
          </p:nvPr>
        </p:nvGraphicFramePr>
        <p:xfrm>
          <a:off x="152399" y="533400"/>
          <a:ext cx="8839201" cy="5872097"/>
        </p:xfrm>
        <a:graphic>
          <a:graphicData uri="http://schemas.openxmlformats.org/drawingml/2006/table">
            <a:tbl>
              <a:tblPr/>
              <a:tblGrid>
                <a:gridCol w="4719234"/>
                <a:gridCol w="1048719"/>
                <a:gridCol w="1048719"/>
                <a:gridCol w="973810"/>
                <a:gridCol w="1048719"/>
              </a:tblGrid>
              <a:tr h="10469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Наименование доходов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План на текущий год (2020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г.)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Уточненный план на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очередной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год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(2021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г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Прогноз на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первый год планового периода  (2022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г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Прогноз на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второй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год планового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периода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(2023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г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1396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НАЛОГОВЫЕ И НЕНАЛОГОВЫЕ ДОХОДЫ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3 273 185,3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3 403 250,7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3 679 239,4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2 864 699,4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396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НАЛОГИ НА ПРИБЫЛЬ, ДОХОДЫ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1 993 667,0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2 150 224,0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2 397 858,0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1 527 588,0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396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Налог на доходы физических лиц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1 993 667,0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2 150 224,0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2 397 858,0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1 527 588,0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221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НАЛОГИ НА ТОВАРЫ (РАБОТЫ, УСЛУГИ), РЕАЛИЗУЕМЫЕ НА ТЕРРИТОРИИ РОССИЙСКОЙ ФЕДЕРАЦИИ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71 230,0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75 610,0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72 710,0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72 128,0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190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Доходы от уплаты акцизов на дизельное </a:t>
                      </a:r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топливо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33 278,0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34 717,0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33 426,0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33 394,0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190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Доходы от уплаты акцизов на моторные масла для дизельных и (или) карбюраторных (</a:t>
                      </a:r>
                      <a:r>
                        <a:rPr lang="ru-RU" sz="1200" b="0" i="0" u="none" strike="noStrike" dirty="0" err="1">
                          <a:effectLst/>
                          <a:latin typeface="+mn-lt"/>
                        </a:rPr>
                        <a:t>инжекторных</a:t>
                      </a:r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) </a:t>
                      </a:r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двигателей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198,0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189,0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187,0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190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Доходы от уплаты акцизов на автомобильный бензин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43 619,0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45 669,0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43 857,0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43 674,0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190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Доходы от уплаты акцизов на прямогонный бензин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-5 835,0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+mn-lt"/>
                        </a:rPr>
                        <a:t>-4 974,0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-4 762,0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-5 127,0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396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НАЛОГИ НА СОВОКУПНЫЙ ДОХОД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379 730,7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468 124,0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489 866,0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542 999,0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221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Налог, взимаемый в связи с применением упрощенной системы налогообложения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285 000,0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374 959,0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415 920,0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466 005,0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396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Единый налог на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вмененный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доход для отдельных видов деятельности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67 500,0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23 204,0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396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Единый сельскохозяйственный налог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230,7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221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Налог,взимаемый в связи с применением патентной системы налогообложения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27 000,0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69 961,0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73 690,0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76 439,0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396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НАЛОГИ НА ИМУЩЕСТВО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407 724,1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430 328,0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437 365,0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444 921,0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782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Налог на имущество физических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лиц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123 000,0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143 672,0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150 873,0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158 429,0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396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Земельный налог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284 724,1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286 656,0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286 492,0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286 492,0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396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ГОСУДАРСТВЕННАЯ ПОШЛИНА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26 791,5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28 988,0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30 148,0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31 354,0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3969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Итого налоговых доходов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2 879 143,3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3 153 274,0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3 427 947,0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2 618 990,0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ru-RU" sz="1400" dirty="0" smtClean="0"/>
              <a:t> </a:t>
            </a:r>
            <a:r>
              <a:rPr lang="ru-RU" sz="1600" b="1" dirty="0" smtClean="0"/>
              <a:t>Объем налоговых и неналоговых доходов, а также межбюджетных трансфертов, поступающих в бюджет городского округа Серпухов , тыс.руб.</a:t>
            </a:r>
            <a:endParaRPr lang="ru-RU" sz="1600" b="1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7625505"/>
              </p:ext>
            </p:extLst>
          </p:nvPr>
        </p:nvGraphicFramePr>
        <p:xfrm>
          <a:off x="76200" y="457200"/>
          <a:ext cx="8961121" cy="5781365"/>
        </p:xfrm>
        <a:graphic>
          <a:graphicData uri="http://schemas.openxmlformats.org/drawingml/2006/table">
            <a:tbl>
              <a:tblPr/>
              <a:tblGrid>
                <a:gridCol w="4784327"/>
                <a:gridCol w="1063184"/>
                <a:gridCol w="1063184"/>
                <a:gridCol w="987242"/>
                <a:gridCol w="1063184"/>
              </a:tblGrid>
              <a:tr h="11129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Наименование доходов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План на текущий год (2020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г.)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Уточненный план на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очередной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год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(2021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г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Прогноз на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первый год планового периода  (2022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г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Прогноз на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второй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год планового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периода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(2023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г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488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205 905,5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184 262,2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185 221,4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185 623,4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747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ПЛАТЕЖИ ПРИ ПОЛЬЗОВАНИИ ПРИРОДНЫМИ РЕСУРСАМИ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24 828,0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16 848,0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16 848,0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16 848,0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885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ДОХОДЫ ОТ ОКАЗАНИЯ ПЛАТНЫХ УСЛУГ (РАБОТ) И КОМПЕНСАЦИИ ЗАТРАТ ГОСУДАРСТВА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99 016,5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610,5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26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41 432,0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44 932,0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45 900,0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39 915,0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747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ШТРАФЫ,САНКЦИИ,ВОЗМЕЩЕНИЕ УЩЕРБА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16 000,0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3 324,0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3 323,0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3 323,0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747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ПРОЧИЕ НЕНАЛОГОВЫЕ ДОХОДЫ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6 860,0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121,0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747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Итого неналоговых доходов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394 042,0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250 097,7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251 292,4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245 709,4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2747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БЕЗВОЗМЕЗДНЫЕ ПОСТУПЛЕНИЯ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5 145 206,1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4 324 211,9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5 281 887,1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4 734 367,4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885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БЕЗВОЗДМЕЗДНЫЕ ПОСТУПЛЕНИЯ ОТ ДРУГИХ БЮДЖЕТОВ БЮДЖЕТНОЙ СИСТЕМЫ РОССИЙСКОЙ ФЕДЕРАЦИИ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5 205 728,9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4 324 211,9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5 281 887,1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4 734 367,4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747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Дотации бюджетам бюджетной системы Российской Федерации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4302,0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2 069,0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2 934,0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425,0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747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Дотации на выравнивание бюджетной обеспеченности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4302,0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2 069,0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2 934,0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425,0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88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Субсидии бюджетам бюджетной системы Российской Федерации (межбюджетные субсидии)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2 675 913,9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1 967 151,9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2 930 028,1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2 349 038,4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747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Субвенции бюджетам бюджетной системы Российской Федерации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2 469 874,0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2 353 991,0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2 348 425,0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2 384 404,0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747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Иные межбюджетные трансферты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55 639,0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747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Прочие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межбюджетные трансферты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639,0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1 000,0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747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ВСЕГО ДОХОДОВ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8 418 391,4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7 727 462,6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8 961 126,5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7 599 066,8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09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57200"/>
          </a:xfrm>
        </p:spPr>
        <p:txBody>
          <a:bodyPr>
            <a:noAutofit/>
          </a:bodyPr>
          <a:lstStyle/>
          <a:p>
            <a:r>
              <a:rPr lang="ru-RU" sz="1600" b="1" dirty="0"/>
              <a:t>С</a:t>
            </a:r>
            <a:r>
              <a:rPr lang="ru-RU" sz="1600" b="1" dirty="0" smtClean="0"/>
              <a:t>труктура </a:t>
            </a:r>
            <a:r>
              <a:rPr lang="ru-RU" sz="1600" b="1" dirty="0"/>
              <a:t>налоговых и неналоговых доходов, а также </a:t>
            </a:r>
            <a:r>
              <a:rPr lang="ru-RU" sz="1600" b="1" dirty="0" smtClean="0"/>
              <a:t>безвозмездных поступлений   бюджета </a:t>
            </a:r>
            <a:r>
              <a:rPr lang="ru-RU" sz="1600" b="1" dirty="0"/>
              <a:t>городского округа Серпухов , %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790209"/>
              </p:ext>
            </p:extLst>
          </p:nvPr>
        </p:nvGraphicFramePr>
        <p:xfrm>
          <a:off x="533399" y="762000"/>
          <a:ext cx="4114801" cy="2826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77214" y="781228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2020 год</a:t>
            </a:r>
            <a:endParaRPr lang="ru-RU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253083"/>
              </p:ext>
            </p:extLst>
          </p:nvPr>
        </p:nvGraphicFramePr>
        <p:xfrm>
          <a:off x="4876801" y="762000"/>
          <a:ext cx="3886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213021" y="7620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2021 год</a:t>
            </a:r>
            <a:endParaRPr lang="ru-RU" dirty="0"/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7363340"/>
              </p:ext>
            </p:extLst>
          </p:nvPr>
        </p:nvGraphicFramePr>
        <p:xfrm>
          <a:off x="457200" y="3505200"/>
          <a:ext cx="42672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719943" y="3657600"/>
            <a:ext cx="2743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2022 год</a:t>
            </a:r>
            <a:endParaRPr lang="ru-RU" dirty="0"/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5464641"/>
              </p:ext>
            </p:extLst>
          </p:nvPr>
        </p:nvGraphicFramePr>
        <p:xfrm>
          <a:off x="4800600" y="3657600"/>
          <a:ext cx="41910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218464" y="3657600"/>
            <a:ext cx="2438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2023 год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80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-17092"/>
            <a:ext cx="8458200" cy="685800"/>
          </a:xfrm>
        </p:spPr>
        <p:txBody>
          <a:bodyPr>
            <a:noAutofit/>
          </a:bodyPr>
          <a:lstStyle/>
          <a:p>
            <a:r>
              <a:rPr lang="ru-RU" sz="1400" b="1" dirty="0" smtClean="0"/>
              <a:t>Удельный объем налоговых и неналоговых доходов бюджета городского округа Серпухов в расчете на душу населения в сравнении с другими муниципальными образованиями Московской области  </a:t>
            </a:r>
            <a:endParaRPr lang="ru-RU" sz="14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8536907"/>
              </p:ext>
            </p:extLst>
          </p:nvPr>
        </p:nvGraphicFramePr>
        <p:xfrm>
          <a:off x="152400" y="609601"/>
          <a:ext cx="8839201" cy="30177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5400"/>
                <a:gridCol w="1230086"/>
                <a:gridCol w="1262743"/>
                <a:gridCol w="1262743"/>
                <a:gridCol w="1262743"/>
                <a:gridCol w="1262743"/>
                <a:gridCol w="1262743"/>
              </a:tblGrid>
              <a:tr h="246336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j-lt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100" baseline="0" dirty="0" smtClean="0">
                          <a:latin typeface="+mj-lt"/>
                          <a:cs typeface="Times New Roman" panose="02020603050405020304" pitchFamily="18" charset="0"/>
                        </a:rPr>
                        <a:t> городского округа</a:t>
                      </a:r>
                      <a:endParaRPr lang="ru-RU" sz="11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j-lt"/>
                          <a:cs typeface="Times New Roman" panose="02020603050405020304" pitchFamily="18" charset="0"/>
                        </a:rPr>
                        <a:t>2020 (оценка на конец года)</a:t>
                      </a:r>
                      <a:endParaRPr lang="ru-RU" sz="11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j-lt"/>
                          <a:cs typeface="Times New Roman" panose="02020603050405020304" pitchFamily="18" charset="0"/>
                        </a:rPr>
                        <a:t>2021 (прогноз на</a:t>
                      </a:r>
                      <a:r>
                        <a:rPr lang="ru-RU" sz="1100" baseline="0" dirty="0" smtClean="0">
                          <a:latin typeface="+mj-lt"/>
                          <a:cs typeface="Times New Roman" panose="02020603050405020304" pitchFamily="18" charset="0"/>
                        </a:rPr>
                        <a:t> конец года)</a:t>
                      </a:r>
                      <a:endParaRPr lang="ru-RU" sz="11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839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j-lt"/>
                          <a:cs typeface="Times New Roman" panose="02020603050405020304" pitchFamily="18" charset="0"/>
                        </a:rPr>
                        <a:t>Налоговые</a:t>
                      </a:r>
                      <a:r>
                        <a:rPr lang="ru-RU" sz="1100" baseline="0" dirty="0" smtClean="0">
                          <a:latin typeface="+mj-lt"/>
                          <a:cs typeface="Times New Roman" panose="02020603050405020304" pitchFamily="18" charset="0"/>
                        </a:rPr>
                        <a:t> и неналоговые доходы (</a:t>
                      </a:r>
                      <a:r>
                        <a:rPr lang="ru-RU" sz="1100" baseline="0" dirty="0" err="1" smtClean="0">
                          <a:latin typeface="+mj-lt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100" baseline="0" dirty="0" smtClean="0">
                          <a:latin typeface="+mj-lt"/>
                          <a:cs typeface="Times New Roman" panose="02020603050405020304" pitchFamily="18" charset="0"/>
                        </a:rPr>
                        <a:t>)</a:t>
                      </a:r>
                      <a:endParaRPr lang="ru-RU" sz="11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j-lt"/>
                          <a:cs typeface="Times New Roman" panose="02020603050405020304" pitchFamily="18" charset="0"/>
                        </a:rPr>
                        <a:t>Численность постоянного населения (чел.)</a:t>
                      </a:r>
                      <a:endParaRPr lang="ru-RU" sz="11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j-lt"/>
                          <a:cs typeface="Times New Roman" panose="02020603050405020304" pitchFamily="18" charset="0"/>
                        </a:rPr>
                        <a:t>Налоговые</a:t>
                      </a:r>
                      <a:r>
                        <a:rPr lang="ru-RU" sz="1100" baseline="0" dirty="0" smtClean="0">
                          <a:latin typeface="+mj-lt"/>
                          <a:cs typeface="Times New Roman" panose="02020603050405020304" pitchFamily="18" charset="0"/>
                        </a:rPr>
                        <a:t> и неналоговые доходы на душу населения (</a:t>
                      </a:r>
                      <a:r>
                        <a:rPr lang="ru-RU" sz="1100" baseline="0" dirty="0" err="1" smtClean="0">
                          <a:latin typeface="+mj-lt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100" baseline="0" dirty="0" smtClean="0">
                          <a:latin typeface="+mj-lt"/>
                          <a:cs typeface="Times New Roman" panose="02020603050405020304" pitchFamily="18" charset="0"/>
                        </a:rPr>
                        <a:t>.)</a:t>
                      </a:r>
                      <a:endParaRPr lang="ru-RU" sz="11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j-lt"/>
                          <a:cs typeface="Times New Roman" panose="02020603050405020304" pitchFamily="18" charset="0"/>
                        </a:rPr>
                        <a:t>Налоговые</a:t>
                      </a:r>
                      <a:r>
                        <a:rPr lang="ru-RU" sz="1100" baseline="0" dirty="0" smtClean="0">
                          <a:latin typeface="+mj-lt"/>
                          <a:cs typeface="Times New Roman" panose="02020603050405020304" pitchFamily="18" charset="0"/>
                        </a:rPr>
                        <a:t> и неналоговые доходы</a:t>
                      </a:r>
                    </a:p>
                    <a:p>
                      <a:pPr algn="ctr"/>
                      <a:r>
                        <a:rPr lang="ru-RU" sz="1100" baseline="0" dirty="0" smtClean="0">
                          <a:latin typeface="+mj-lt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100" baseline="0" dirty="0" err="1" smtClean="0">
                          <a:latin typeface="+mj-lt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100" baseline="0" dirty="0" smtClean="0">
                          <a:latin typeface="+mj-lt"/>
                          <a:cs typeface="Times New Roman" panose="02020603050405020304" pitchFamily="18" charset="0"/>
                        </a:rPr>
                        <a:t>.)</a:t>
                      </a:r>
                      <a:endParaRPr lang="ru-RU" sz="11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j-lt"/>
                          <a:cs typeface="Times New Roman" panose="02020603050405020304" pitchFamily="18" charset="0"/>
                        </a:rPr>
                        <a:t>Численность постоянного населения (чел.)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j-lt"/>
                          <a:cs typeface="Times New Roman" panose="02020603050405020304" pitchFamily="18" charset="0"/>
                        </a:rPr>
                        <a:t>Налоговые</a:t>
                      </a:r>
                      <a:r>
                        <a:rPr lang="ru-RU" sz="1100" baseline="0" dirty="0" smtClean="0">
                          <a:latin typeface="+mj-lt"/>
                          <a:cs typeface="Times New Roman" panose="02020603050405020304" pitchFamily="18" charset="0"/>
                        </a:rPr>
                        <a:t> и неналоговые доходы на душу населения (</a:t>
                      </a:r>
                      <a:r>
                        <a:rPr lang="ru-RU" sz="1100" baseline="0" dirty="0" err="1" smtClean="0">
                          <a:latin typeface="+mj-lt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100" baseline="0" dirty="0" smtClean="0">
                          <a:latin typeface="+mj-lt"/>
                          <a:cs typeface="Times New Roman" panose="02020603050405020304" pitchFamily="18" charset="0"/>
                        </a:rPr>
                        <a:t>.)</a:t>
                      </a:r>
                      <a:endParaRPr lang="ru-RU" sz="11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46336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+mj-lt"/>
                          <a:cs typeface="Times New Roman" panose="02020603050405020304" pitchFamily="18" charset="0"/>
                        </a:rPr>
                        <a:t>г.о.Серпухов</a:t>
                      </a:r>
                      <a:endParaRPr lang="ru-RU" sz="1100" b="1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+mj-lt"/>
                          <a:cs typeface="Times New Roman" panose="02020603050405020304" pitchFamily="18" charset="0"/>
                        </a:rPr>
                        <a:t>3 273 185,3</a:t>
                      </a:r>
                      <a:endParaRPr lang="ru-RU" sz="1100" b="1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+mj-lt"/>
                          <a:cs typeface="Times New Roman" panose="02020603050405020304" pitchFamily="18" charset="0"/>
                        </a:rPr>
                        <a:t>161140</a:t>
                      </a:r>
                      <a:endParaRPr lang="ru-RU" sz="1100" b="1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+mj-lt"/>
                          <a:cs typeface="Times New Roman" panose="02020603050405020304" pitchFamily="18" charset="0"/>
                        </a:rPr>
                        <a:t>20,312</a:t>
                      </a:r>
                      <a:endParaRPr lang="ru-RU" sz="1100" b="1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+mj-lt"/>
                          <a:cs typeface="Times New Roman" panose="02020603050405020304" pitchFamily="18" charset="0"/>
                        </a:rPr>
                        <a:t>3 403 250,7</a:t>
                      </a:r>
                      <a:endParaRPr lang="ru-RU" sz="1100" b="1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+mj-lt"/>
                          <a:cs typeface="Times New Roman" panose="02020603050405020304" pitchFamily="18" charset="0"/>
                        </a:rPr>
                        <a:t>160648</a:t>
                      </a:r>
                      <a:endParaRPr lang="ru-RU" sz="1100" b="1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+mj-lt"/>
                          <a:cs typeface="Times New Roman" panose="02020603050405020304" pitchFamily="18" charset="0"/>
                        </a:rPr>
                        <a:t>21,185</a:t>
                      </a:r>
                      <a:endParaRPr lang="ru-RU" sz="1100" b="1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52399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err="1" smtClean="0">
                          <a:latin typeface="+mj-lt"/>
                          <a:cs typeface="Times New Roman" panose="02020603050405020304" pitchFamily="18" charset="0"/>
                        </a:rPr>
                        <a:t>г.о.</a:t>
                      </a:r>
                      <a:r>
                        <a:rPr lang="ru-RU" sz="1100" b="0" baseline="0" dirty="0" err="1" smtClean="0">
                          <a:latin typeface="+mj-lt"/>
                          <a:cs typeface="Times New Roman" panose="02020603050405020304" pitchFamily="18" charset="0"/>
                        </a:rPr>
                        <a:t>Электросталь</a:t>
                      </a:r>
                      <a:endParaRPr lang="ru-RU" sz="1100" b="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j-lt"/>
                          <a:cs typeface="Times New Roman" panose="02020603050405020304" pitchFamily="18" charset="0"/>
                        </a:rPr>
                        <a:t>2 594 300,0</a:t>
                      </a:r>
                      <a:endParaRPr lang="ru-RU" sz="11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j-lt"/>
                          <a:cs typeface="Times New Roman" panose="02020603050405020304" pitchFamily="18" charset="0"/>
                        </a:rPr>
                        <a:t>163006</a:t>
                      </a:r>
                      <a:endParaRPr lang="ru-RU" sz="11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j-lt"/>
                          <a:cs typeface="Times New Roman" panose="02020603050405020304" pitchFamily="18" charset="0"/>
                        </a:rPr>
                        <a:t>15,915</a:t>
                      </a:r>
                      <a:endParaRPr lang="ru-RU" sz="11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j-lt"/>
                          <a:cs typeface="Times New Roman" panose="02020603050405020304" pitchFamily="18" charset="0"/>
                        </a:rPr>
                        <a:t>2 474 300,0</a:t>
                      </a:r>
                      <a:endParaRPr lang="ru-RU" sz="11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j-lt"/>
                          <a:cs typeface="Times New Roman" panose="02020603050405020304" pitchFamily="18" charset="0"/>
                        </a:rPr>
                        <a:t>161824</a:t>
                      </a:r>
                      <a:endParaRPr lang="ru-RU" sz="11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j-lt"/>
                          <a:cs typeface="Times New Roman" panose="02020603050405020304" pitchFamily="18" charset="0"/>
                        </a:rPr>
                        <a:t>15,290</a:t>
                      </a:r>
                      <a:endParaRPr lang="ru-RU" sz="11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4633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err="1" smtClean="0">
                          <a:latin typeface="+mj-lt"/>
                          <a:cs typeface="Times New Roman" panose="02020603050405020304" pitchFamily="18" charset="0"/>
                        </a:rPr>
                        <a:t>г.о.Воскресенеск</a:t>
                      </a:r>
                      <a:endParaRPr lang="ru-RU" sz="11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j-lt"/>
                          <a:cs typeface="Times New Roman" panose="02020603050405020304" pitchFamily="18" charset="0"/>
                        </a:rPr>
                        <a:t>3 166 964,2</a:t>
                      </a:r>
                      <a:endParaRPr lang="ru-RU" sz="11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j-lt"/>
                          <a:cs typeface="Times New Roman" panose="02020603050405020304" pitchFamily="18" charset="0"/>
                        </a:rPr>
                        <a:t>153542</a:t>
                      </a:r>
                      <a:endParaRPr lang="ru-RU" sz="11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j-lt"/>
                          <a:cs typeface="Times New Roman" panose="02020603050405020304" pitchFamily="18" charset="0"/>
                        </a:rPr>
                        <a:t>20,626</a:t>
                      </a:r>
                      <a:endParaRPr lang="ru-RU" sz="11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j-lt"/>
                          <a:cs typeface="Times New Roman" panose="02020603050405020304" pitchFamily="18" charset="0"/>
                        </a:rPr>
                        <a:t>3 601 157,6</a:t>
                      </a:r>
                      <a:endParaRPr lang="ru-RU" sz="11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+mj-lt"/>
                          <a:cs typeface="Times New Roman" panose="02020603050405020304" pitchFamily="18" charset="0"/>
                        </a:rPr>
                        <a:t>152659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j-lt"/>
                          <a:cs typeface="Times New Roman" panose="02020603050405020304" pitchFamily="18" charset="0"/>
                        </a:rPr>
                        <a:t>23,590</a:t>
                      </a:r>
                      <a:endParaRPr lang="ru-RU" sz="11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4633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err="1" smtClean="0">
                          <a:latin typeface="+mj-lt"/>
                          <a:cs typeface="Times New Roman" panose="02020603050405020304" pitchFamily="18" charset="0"/>
                        </a:rPr>
                        <a:t>г.о.Ленинский</a:t>
                      </a:r>
                      <a:endParaRPr lang="ru-RU" sz="11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j-lt"/>
                          <a:cs typeface="Times New Roman" panose="02020603050405020304" pitchFamily="18" charset="0"/>
                        </a:rPr>
                        <a:t>4 308 600,0</a:t>
                      </a:r>
                      <a:endParaRPr lang="ru-RU" sz="11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+mj-lt"/>
                          <a:cs typeface="Times New Roman" panose="02020603050405020304" pitchFamily="18" charset="0"/>
                        </a:rPr>
                        <a:t>178100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j-lt"/>
                          <a:cs typeface="Times New Roman" panose="02020603050405020304" pitchFamily="18" charset="0"/>
                        </a:rPr>
                        <a:t>24,192</a:t>
                      </a:r>
                      <a:endParaRPr lang="ru-RU" sz="11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j-lt"/>
                          <a:cs typeface="Times New Roman" panose="02020603050405020304" pitchFamily="18" charset="0"/>
                        </a:rPr>
                        <a:t>4 663 600,0</a:t>
                      </a:r>
                      <a:endParaRPr lang="ru-RU" sz="11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j-lt"/>
                          <a:cs typeface="Times New Roman" panose="02020603050405020304" pitchFamily="18" charset="0"/>
                        </a:rPr>
                        <a:t>186700</a:t>
                      </a:r>
                      <a:endParaRPr lang="ru-RU" sz="11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j-lt"/>
                          <a:cs typeface="Times New Roman" panose="02020603050405020304" pitchFamily="18" charset="0"/>
                        </a:rPr>
                        <a:t>24,980</a:t>
                      </a:r>
                      <a:endParaRPr lang="ru-RU" sz="11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4633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err="1" smtClean="0">
                          <a:latin typeface="+mj-lt"/>
                          <a:cs typeface="Times New Roman" panose="02020603050405020304" pitchFamily="18" charset="0"/>
                        </a:rPr>
                        <a:t>г.о</a:t>
                      </a:r>
                      <a:r>
                        <a:rPr lang="ru-RU" sz="1100" baseline="0" dirty="0" smtClean="0">
                          <a:latin typeface="+mj-lt"/>
                          <a:cs typeface="Times New Roman" panose="02020603050405020304" pitchFamily="18" charset="0"/>
                        </a:rPr>
                        <a:t> Домодедово</a:t>
                      </a:r>
                      <a:endParaRPr lang="ru-RU" sz="11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j-lt"/>
                          <a:cs typeface="Times New Roman" panose="02020603050405020304" pitchFamily="18" charset="0"/>
                        </a:rPr>
                        <a:t>4 446 100,0</a:t>
                      </a:r>
                      <a:endParaRPr lang="ru-RU" sz="11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j-lt"/>
                          <a:cs typeface="Times New Roman" panose="02020603050405020304" pitchFamily="18" charset="0"/>
                        </a:rPr>
                        <a:t>187700</a:t>
                      </a:r>
                      <a:endParaRPr lang="ru-RU" sz="11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j-lt"/>
                          <a:cs typeface="Times New Roman" panose="02020603050405020304" pitchFamily="18" charset="0"/>
                        </a:rPr>
                        <a:t>23,687</a:t>
                      </a:r>
                      <a:endParaRPr lang="ru-RU" sz="11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j-lt"/>
                          <a:cs typeface="Times New Roman" panose="02020603050405020304" pitchFamily="18" charset="0"/>
                        </a:rPr>
                        <a:t>4 833 800,0</a:t>
                      </a:r>
                      <a:endParaRPr lang="ru-RU" sz="11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j-lt"/>
                          <a:cs typeface="Times New Roman" panose="02020603050405020304" pitchFamily="18" charset="0"/>
                        </a:rPr>
                        <a:t>191000</a:t>
                      </a:r>
                      <a:endParaRPr lang="ru-RU" sz="11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j-lt"/>
                          <a:cs typeface="Times New Roman" panose="02020603050405020304" pitchFamily="18" charset="0"/>
                        </a:rPr>
                        <a:t>25,308</a:t>
                      </a:r>
                      <a:endParaRPr lang="ru-RU" sz="11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683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err="1" smtClean="0">
                          <a:latin typeface="+mj-lt"/>
                          <a:cs typeface="Times New Roman" panose="02020603050405020304" pitchFamily="18" charset="0"/>
                        </a:rPr>
                        <a:t>г.о.Коломенский</a:t>
                      </a:r>
                      <a:endParaRPr lang="ru-RU" sz="11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j-lt"/>
                          <a:cs typeface="Times New Roman" panose="02020603050405020304" pitchFamily="18" charset="0"/>
                        </a:rPr>
                        <a:t>4 186 000,0</a:t>
                      </a:r>
                      <a:endParaRPr lang="ru-RU" sz="11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+mj-lt"/>
                          <a:cs typeface="Times New Roman" panose="02020603050405020304" pitchFamily="18" charset="0"/>
                        </a:rPr>
                        <a:t>181750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j-lt"/>
                          <a:cs typeface="Times New Roman" panose="02020603050405020304" pitchFamily="18" charset="0"/>
                        </a:rPr>
                        <a:t>23,032</a:t>
                      </a:r>
                      <a:endParaRPr lang="ru-RU" sz="11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j-lt"/>
                          <a:cs typeface="Times New Roman" panose="02020603050405020304" pitchFamily="18" charset="0"/>
                        </a:rPr>
                        <a:t>4 697 000,0</a:t>
                      </a:r>
                      <a:endParaRPr lang="ru-RU" sz="11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j-lt"/>
                          <a:cs typeface="Times New Roman" panose="02020603050405020304" pitchFamily="18" charset="0"/>
                        </a:rPr>
                        <a:t>180310</a:t>
                      </a:r>
                      <a:endParaRPr lang="ru-RU" sz="11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j-lt"/>
                          <a:cs typeface="Times New Roman" panose="02020603050405020304" pitchFamily="18" charset="0"/>
                        </a:rPr>
                        <a:t>26,050</a:t>
                      </a:r>
                      <a:endParaRPr lang="ru-RU" sz="11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683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err="1" smtClean="0">
                          <a:latin typeface="+mj-lt"/>
                          <a:cs typeface="Times New Roman" panose="02020603050405020304" pitchFamily="18" charset="0"/>
                        </a:rPr>
                        <a:t>Г.о</a:t>
                      </a:r>
                      <a:r>
                        <a:rPr lang="ru-RU" sz="1100" dirty="0" smtClean="0">
                          <a:latin typeface="+mj-lt"/>
                          <a:cs typeface="Times New Roman" panose="02020603050405020304" pitchFamily="18" charset="0"/>
                        </a:rPr>
                        <a:t>. Пушкинский</a:t>
                      </a:r>
                      <a:endParaRPr lang="ru-RU" sz="11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j-lt"/>
                          <a:cs typeface="Times New Roman" panose="02020603050405020304" pitchFamily="18" charset="0"/>
                        </a:rPr>
                        <a:t>3 523 000,0</a:t>
                      </a:r>
                      <a:endParaRPr lang="ru-RU" sz="11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+mj-lt"/>
                          <a:cs typeface="Times New Roman" panose="02020603050405020304" pitchFamily="18" charset="0"/>
                        </a:rPr>
                        <a:t>179495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j-lt"/>
                          <a:cs typeface="Times New Roman" panose="02020603050405020304" pitchFamily="18" charset="0"/>
                        </a:rPr>
                        <a:t>19,627</a:t>
                      </a:r>
                      <a:endParaRPr lang="ru-RU" sz="11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j-lt"/>
                          <a:cs typeface="Times New Roman" panose="02020603050405020304" pitchFamily="18" charset="0"/>
                        </a:rPr>
                        <a:t>3 767 000,0</a:t>
                      </a:r>
                      <a:endParaRPr lang="ru-RU" sz="11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j-lt"/>
                          <a:cs typeface="Times New Roman" panose="02020603050405020304" pitchFamily="18" charset="0"/>
                        </a:rPr>
                        <a:t>180733</a:t>
                      </a:r>
                      <a:endParaRPr lang="ru-RU" sz="11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j-lt"/>
                          <a:cs typeface="Times New Roman" panose="02020603050405020304" pitchFamily="18" charset="0"/>
                        </a:rPr>
                        <a:t>20,843</a:t>
                      </a:r>
                      <a:endParaRPr lang="ru-RU" sz="11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042608920"/>
              </p:ext>
            </p:extLst>
          </p:nvPr>
        </p:nvGraphicFramePr>
        <p:xfrm>
          <a:off x="76200" y="3657600"/>
          <a:ext cx="8915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2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0382375"/>
              </p:ext>
            </p:extLst>
          </p:nvPr>
        </p:nvGraphicFramePr>
        <p:xfrm>
          <a:off x="152400" y="152400"/>
          <a:ext cx="8839200" cy="647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866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81000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Налог на доходы физических лиц</a:t>
            </a:r>
            <a:endParaRPr lang="ru-RU" sz="1800" b="1" dirty="0"/>
          </a:p>
        </p:txBody>
      </p:sp>
      <p:graphicFrame>
        <p:nvGraphicFramePr>
          <p:cNvPr id="21" name="Объект 2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833291"/>
              </p:ext>
            </p:extLst>
          </p:nvPr>
        </p:nvGraphicFramePr>
        <p:xfrm>
          <a:off x="228600" y="2362200"/>
          <a:ext cx="88392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268232" y="676884"/>
            <a:ext cx="2514600" cy="60960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366331" y="733696"/>
            <a:ext cx="2378935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Нормативы зачисления на 2021 год</a:t>
            </a:r>
            <a:endParaRPr lang="ru-RU" sz="12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1000" y="457201"/>
            <a:ext cx="2286000" cy="1754326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62185" y="447944"/>
            <a:ext cx="212861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По  </a:t>
            </a:r>
            <a:r>
              <a:rPr lang="ru-RU" sz="1200" dirty="0"/>
              <a:t>НДФЛ с доходов, полученных физическими лицами, являющимися иностранными гражданами, осуществляющие трудовую деятельность по найму у физ. лиц на основании патента, подлежащего зачислению в бюджет субъекта </a:t>
            </a:r>
            <a:r>
              <a:rPr lang="ru-RU" sz="1200" dirty="0" smtClean="0"/>
              <a:t>РФ- </a:t>
            </a:r>
            <a:r>
              <a:rPr lang="ru-RU" sz="1400" b="1" dirty="0" smtClean="0"/>
              <a:t>32,5%</a:t>
            </a:r>
            <a:endParaRPr lang="ru-RU" sz="1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400800" y="500237"/>
            <a:ext cx="2286000" cy="947563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477000" y="548163"/>
            <a:ext cx="2286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По НДФЛ с других видов доходов, полученных физическими лицами -</a:t>
            </a:r>
            <a:r>
              <a:rPr lang="ru-RU" sz="1400" b="1" dirty="0" smtClean="0"/>
              <a:t>47,5%</a:t>
            </a:r>
            <a:endParaRPr lang="ru-RU" sz="1400" b="1" dirty="0"/>
          </a:p>
        </p:txBody>
      </p:sp>
      <p:cxnSp>
        <p:nvCxnSpPr>
          <p:cNvPr id="14" name="Прямая со стрелкой 13"/>
          <p:cNvCxnSpPr>
            <a:stCxn id="4" idx="1"/>
          </p:cNvCxnSpPr>
          <p:nvPr/>
        </p:nvCxnSpPr>
        <p:spPr>
          <a:xfrm flipH="1">
            <a:off x="2667000" y="981684"/>
            <a:ext cx="601232" cy="213677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782832" y="981684"/>
            <a:ext cx="617968" cy="57433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92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87362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Содержание</a:t>
            </a:r>
            <a:endParaRPr lang="ru-RU" sz="1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533400"/>
            <a:ext cx="8915400" cy="6096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500" dirty="0" smtClean="0"/>
              <a:t>Административно - территориальное деление …………………………………………….………………………………………………..…………….4</a:t>
            </a:r>
          </a:p>
          <a:p>
            <a:pPr marL="0" indent="0">
              <a:buNone/>
            </a:pPr>
            <a:r>
              <a:rPr lang="ru-RU" sz="1500" dirty="0" smtClean="0"/>
              <a:t>Основа формирования бюджета ………………………………………………………………………………………………….………………………………..5</a:t>
            </a:r>
          </a:p>
          <a:p>
            <a:pPr marL="0" indent="0">
              <a:buNone/>
            </a:pPr>
            <a:r>
              <a:rPr lang="ru-RU" sz="1500" dirty="0" smtClean="0"/>
              <a:t>Глоссарий……………………………………………………………………………………………………………………………………………………………………...6-7</a:t>
            </a:r>
            <a:endParaRPr lang="ru-RU" sz="1500" dirty="0" smtClean="0"/>
          </a:p>
          <a:p>
            <a:pPr marL="0" indent="0">
              <a:buNone/>
            </a:pPr>
            <a:r>
              <a:rPr lang="ru-RU" sz="1500" dirty="0" smtClean="0"/>
              <a:t>Основные характеристики бюджета </a:t>
            </a:r>
            <a:r>
              <a:rPr lang="ru-RU" sz="1500" dirty="0" smtClean="0"/>
              <a:t>…………………………………………….…………………………………………………………………………….…8</a:t>
            </a:r>
            <a:endParaRPr lang="ru-RU" sz="1500" dirty="0" smtClean="0"/>
          </a:p>
          <a:p>
            <a:pPr marL="0" indent="0">
              <a:buNone/>
            </a:pPr>
            <a:r>
              <a:rPr lang="ru-RU" sz="1500" dirty="0" smtClean="0"/>
              <a:t>Основные задачи и направления бюджетной и налоговой политики</a:t>
            </a:r>
            <a:r>
              <a:rPr lang="ru-RU" sz="1500" dirty="0" smtClean="0"/>
              <a:t>……………………………………………………………….……9-11</a:t>
            </a:r>
            <a:endParaRPr lang="ru-RU" sz="1500" dirty="0" smtClean="0"/>
          </a:p>
          <a:p>
            <a:pPr marL="0" indent="0">
              <a:buNone/>
            </a:pPr>
            <a:r>
              <a:rPr lang="ru-RU" sz="1500" dirty="0" smtClean="0"/>
              <a:t>Основные показатели социально-экономического развития</a:t>
            </a:r>
            <a:r>
              <a:rPr lang="ru-RU" sz="1500" dirty="0" smtClean="0"/>
              <a:t>…………………………………………………………………………………12-21</a:t>
            </a:r>
            <a:endParaRPr lang="ru-RU" sz="1500" dirty="0" smtClean="0"/>
          </a:p>
          <a:p>
            <a:pPr marL="0" indent="0">
              <a:buNone/>
            </a:pPr>
            <a:r>
              <a:rPr lang="ru-RU" sz="1500" dirty="0" smtClean="0"/>
              <a:t>Структура инвестиций……………………………………..……………………………………………………………………………………………………….……</a:t>
            </a:r>
            <a:r>
              <a:rPr lang="ru-RU" sz="1500" dirty="0" smtClean="0"/>
              <a:t>22</a:t>
            </a:r>
            <a:endParaRPr lang="ru-RU" sz="1500" dirty="0" smtClean="0"/>
          </a:p>
          <a:p>
            <a:pPr marL="0" indent="0">
              <a:buNone/>
            </a:pPr>
            <a:r>
              <a:rPr lang="ru-RU" sz="1500" dirty="0" smtClean="0"/>
              <a:t>Доходы бюджета………………………………………………………………………………………………………………………………………………………..….</a:t>
            </a:r>
            <a:r>
              <a:rPr lang="ru-RU" sz="1500" dirty="0" smtClean="0"/>
              <a:t>23</a:t>
            </a:r>
            <a:endParaRPr lang="ru-RU" sz="1500" dirty="0" smtClean="0"/>
          </a:p>
          <a:p>
            <a:pPr marL="0" indent="0">
              <a:buNone/>
            </a:pPr>
            <a:r>
              <a:rPr lang="ru-RU" sz="1500" dirty="0" smtClean="0"/>
              <a:t>Объем и структура </a:t>
            </a:r>
            <a:r>
              <a:rPr lang="ru-RU" sz="1500" dirty="0"/>
              <a:t>налоговых и неналоговых </a:t>
            </a:r>
            <a:r>
              <a:rPr lang="ru-RU" sz="1500" dirty="0" smtClean="0"/>
              <a:t>доходов, </a:t>
            </a:r>
            <a:r>
              <a:rPr lang="ru-RU" sz="1500" dirty="0"/>
              <a:t>безвозмездных </a:t>
            </a:r>
            <a:r>
              <a:rPr lang="ru-RU" sz="1500" dirty="0" smtClean="0"/>
              <a:t>поступлений…………….……………………….…</a:t>
            </a:r>
            <a:r>
              <a:rPr lang="ru-RU" sz="1500" dirty="0" smtClean="0"/>
              <a:t>24-26</a:t>
            </a:r>
            <a:endParaRPr lang="ru-RU" sz="1500" dirty="0" smtClean="0"/>
          </a:p>
          <a:p>
            <a:pPr marL="0" indent="0">
              <a:buNone/>
            </a:pPr>
            <a:r>
              <a:rPr lang="ru-RU" sz="1500" dirty="0" smtClean="0"/>
              <a:t>Удельный объем налоговых и неналоговых доходов </a:t>
            </a:r>
            <a:r>
              <a:rPr lang="ru-RU" sz="1500" dirty="0" smtClean="0"/>
              <a:t>в расчете на </a:t>
            </a:r>
            <a:r>
              <a:rPr lang="ru-RU" sz="1500" dirty="0" smtClean="0"/>
              <a:t>душу населения в сравнении с другими </a:t>
            </a:r>
            <a:r>
              <a:rPr lang="ru-RU" sz="1500" dirty="0" smtClean="0"/>
              <a:t>муниципальными образованиями Московской области…………………………………………………………………………………………...27</a:t>
            </a:r>
          </a:p>
          <a:p>
            <a:pPr marL="0" indent="0">
              <a:buNone/>
            </a:pPr>
            <a:r>
              <a:rPr lang="ru-RU" sz="1500" dirty="0" smtClean="0"/>
              <a:t>Налоговые </a:t>
            </a:r>
            <a:r>
              <a:rPr lang="ru-RU" sz="1500" dirty="0" smtClean="0"/>
              <a:t>поступления в бюджет</a:t>
            </a:r>
            <a:r>
              <a:rPr lang="ru-RU" sz="1500" dirty="0" smtClean="0"/>
              <a:t>…………………………………………………………………………………………………………………………..28-35</a:t>
            </a:r>
            <a:endParaRPr lang="ru-RU" sz="1500" dirty="0" smtClean="0"/>
          </a:p>
          <a:p>
            <a:pPr marL="0" indent="0">
              <a:buNone/>
            </a:pPr>
            <a:r>
              <a:rPr lang="ru-RU" sz="1500" dirty="0" smtClean="0"/>
              <a:t>Налоговые льготы и прогноз выпадающих доходов</a:t>
            </a:r>
            <a:r>
              <a:rPr lang="ru-RU" sz="1500" dirty="0" smtClean="0"/>
              <a:t>……………………………………………………………………………………………...36-37</a:t>
            </a:r>
            <a:endParaRPr lang="ru-RU" sz="1500" dirty="0" smtClean="0"/>
          </a:p>
          <a:p>
            <a:pPr marL="0" indent="0">
              <a:buNone/>
            </a:pPr>
            <a:r>
              <a:rPr lang="ru-RU" sz="1500" dirty="0" smtClean="0"/>
              <a:t>Ставки налогов</a:t>
            </a:r>
            <a:r>
              <a:rPr lang="ru-RU" sz="1500" dirty="0" smtClean="0"/>
              <a:t>………………………………………………………………………………………………………………………………………………………….38-39</a:t>
            </a:r>
          </a:p>
          <a:p>
            <a:pPr marL="0" indent="0">
              <a:buNone/>
            </a:pPr>
            <a:r>
              <a:rPr lang="ru-RU" sz="1500" dirty="0"/>
              <a:t>Межбюджетные трансферты</a:t>
            </a:r>
            <a:r>
              <a:rPr lang="ru-RU" sz="1500" dirty="0" smtClean="0"/>
              <a:t>…………………………………………………………………………………………………………………………………….….40</a:t>
            </a:r>
          </a:p>
          <a:p>
            <a:pPr marL="0" indent="0">
              <a:buNone/>
            </a:pPr>
            <a:r>
              <a:rPr lang="ru-RU" sz="1500" dirty="0" smtClean="0"/>
              <a:t>Расходы </a:t>
            </a:r>
            <a:r>
              <a:rPr lang="ru-RU" sz="1500" dirty="0" smtClean="0"/>
              <a:t>бюджета по разделам и подразделам классификации…………………………………………………………………………...41-44</a:t>
            </a:r>
          </a:p>
          <a:p>
            <a:pPr marL="0" indent="0">
              <a:buNone/>
            </a:pPr>
            <a:r>
              <a:rPr lang="ru-RU" sz="1500" dirty="0" smtClean="0"/>
              <a:t>Объем и структура расходов в разрезе муниципальных программ……………………………………………………………………...45-46</a:t>
            </a:r>
          </a:p>
          <a:p>
            <a:pPr marL="0" indent="0">
              <a:buNone/>
            </a:pPr>
            <a:r>
              <a:rPr lang="ru-RU" sz="1500" dirty="0" smtClean="0"/>
              <a:t>Расходы бюджета с учетом целевых </a:t>
            </a:r>
            <a:r>
              <a:rPr lang="ru-RU" sz="1500" dirty="0"/>
              <a:t>групп пользователей</a:t>
            </a:r>
            <a:r>
              <a:rPr lang="ru-RU" sz="1500" dirty="0" smtClean="0"/>
              <a:t>…………………………………………………………………………………………47</a:t>
            </a:r>
          </a:p>
          <a:p>
            <a:pPr marL="0" indent="0">
              <a:buNone/>
            </a:pPr>
            <a:r>
              <a:rPr lang="ru-RU" sz="1500" dirty="0" smtClean="0"/>
              <a:t>Программа муниципальных внутренних заимствований</a:t>
            </a:r>
            <a:r>
              <a:rPr lang="ru-RU" sz="1500" dirty="0"/>
              <a:t> </a:t>
            </a:r>
            <a:r>
              <a:rPr lang="ru-RU" sz="1500" dirty="0" smtClean="0"/>
              <a:t>………………………………………………………………………………………….48</a:t>
            </a:r>
          </a:p>
          <a:p>
            <a:pPr marL="0" indent="0">
              <a:buNone/>
            </a:pPr>
            <a:r>
              <a:rPr lang="ru-RU" sz="1500" dirty="0" smtClean="0"/>
              <a:t>Прогноз объема </a:t>
            </a:r>
            <a:r>
              <a:rPr lang="ru-RU" sz="1500" dirty="0"/>
              <a:t>муниципального внутреннего долга</a:t>
            </a:r>
            <a:r>
              <a:rPr lang="ru-RU" sz="1500" dirty="0" smtClean="0"/>
              <a:t>………………………………………………………………………………………………..50 Национальные проекты</a:t>
            </a:r>
            <a:r>
              <a:rPr lang="ru-RU" sz="1500" dirty="0"/>
              <a:t> </a:t>
            </a:r>
            <a:r>
              <a:rPr lang="ru-RU" sz="1500" dirty="0" smtClean="0"/>
              <a:t>……………………………………………………………………………………………………………………………………………….51</a:t>
            </a:r>
          </a:p>
          <a:p>
            <a:pPr marL="0" indent="0">
              <a:buNone/>
            </a:pPr>
            <a:r>
              <a:rPr lang="ru-RU" sz="1500" dirty="0"/>
              <a:t>Общественно-значимые проекты</a:t>
            </a:r>
            <a:r>
              <a:rPr lang="ru-RU" sz="1500" dirty="0" smtClean="0"/>
              <a:t>…………………………………………………………………………………………………………………………………52</a:t>
            </a:r>
          </a:p>
          <a:p>
            <a:pPr marL="0" indent="0">
              <a:buNone/>
            </a:pPr>
            <a:r>
              <a:rPr lang="ru-RU" sz="1500" dirty="0"/>
              <a:t>Муниципальные программы</a:t>
            </a:r>
            <a:r>
              <a:rPr lang="ru-RU" sz="1500" dirty="0" smtClean="0"/>
              <a:t>…………………………………………………………………………………………………………………………………53-122</a:t>
            </a:r>
          </a:p>
          <a:p>
            <a:pPr marL="0" indent="0">
              <a:buNone/>
            </a:pPr>
            <a:r>
              <a:rPr lang="ru-RU" sz="1500" dirty="0" smtClean="0"/>
              <a:t>Контактная информация для граждан………………………………………………………………………………………………………………….……123</a:t>
            </a:r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2829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ru-RU" sz="1800" dirty="0"/>
              <a:t/>
            </a:r>
            <a:br>
              <a:rPr lang="ru-RU" sz="1800" dirty="0"/>
            </a:br>
            <a:r>
              <a:rPr lang="ru-RU" sz="1800" b="1" dirty="0"/>
              <a:t>Доходы от уплаты акцизов на автомобильный и прямогонный бензин, дизельное топливо, моторные масла для дизельных и (или) карбюраторных (</a:t>
            </a:r>
            <a:r>
              <a:rPr lang="ru-RU" sz="1800" b="1" dirty="0" err="1"/>
              <a:t>инжекторных</a:t>
            </a:r>
            <a:r>
              <a:rPr lang="ru-RU" sz="1800" b="1" dirty="0"/>
              <a:t>) двигателей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4" name="Объект 3"/>
          <p:cNvSpPr txBox="1">
            <a:spLocks noGrp="1"/>
          </p:cNvSpPr>
          <p:nvPr>
            <p:ph idx="1"/>
          </p:nvPr>
        </p:nvSpPr>
        <p:spPr>
          <a:xfrm>
            <a:off x="3403600" y="988367"/>
            <a:ext cx="2413000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ru-RU" sz="1200" b="1" dirty="0" smtClean="0"/>
              <a:t>Нормативы зачисления на 2021 год</a:t>
            </a:r>
            <a:endParaRPr lang="ru-RU" sz="1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52800" y="914400"/>
            <a:ext cx="2514600" cy="60960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66700" y="723781"/>
            <a:ext cx="2209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Норматив зачисления доходов от уплаты акцизов в бюджеты муниципальных районов (городских округов) в соответствии с Бюджетным кодексом РФ от поступлений в консолидированный бюджет Московской области – </a:t>
            </a:r>
            <a:r>
              <a:rPr lang="ru-RU" sz="1400" b="1" dirty="0"/>
              <a:t>10%.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22473" y="755044"/>
            <a:ext cx="2286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 </a:t>
            </a:r>
            <a:r>
              <a:rPr lang="ru-RU" sz="1200" dirty="0"/>
              <a:t>Норматив зачисления доходов от уплаты акцизов в бюджет </a:t>
            </a:r>
            <a:r>
              <a:rPr lang="ru-RU" sz="1200" dirty="0" err="1"/>
              <a:t>г.о</a:t>
            </a:r>
            <a:r>
              <a:rPr lang="ru-RU" sz="1200" dirty="0"/>
              <a:t>. Серпухов в соответствии с Законом Московской области «О бюджете Московской области на 2021 год и на плановый период 2022 и 2023 годов»  – </a:t>
            </a:r>
            <a:r>
              <a:rPr lang="ru-RU" sz="1400" b="1" dirty="0"/>
              <a:t>0,2790%.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0500" y="646837"/>
            <a:ext cx="2286000" cy="1754326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546273" y="743782"/>
            <a:ext cx="2438400" cy="1740763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>
            <a:endCxn id="6" idx="3"/>
          </p:cNvCxnSpPr>
          <p:nvPr/>
        </p:nvCxnSpPr>
        <p:spPr>
          <a:xfrm flipH="1">
            <a:off x="2476500" y="1121315"/>
            <a:ext cx="876300" cy="402685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5" idx="3"/>
            <a:endCxn id="9" idx="1"/>
          </p:cNvCxnSpPr>
          <p:nvPr/>
        </p:nvCxnSpPr>
        <p:spPr>
          <a:xfrm>
            <a:off x="5867400" y="1219200"/>
            <a:ext cx="678873" cy="394964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589473544"/>
              </p:ext>
            </p:extLst>
          </p:nvPr>
        </p:nvGraphicFramePr>
        <p:xfrm>
          <a:off x="838200" y="2590800"/>
          <a:ext cx="7543799" cy="4214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2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75040"/>
            <a:ext cx="8229600" cy="487362"/>
          </a:xfrm>
        </p:spPr>
        <p:txBody>
          <a:bodyPr>
            <a:noAutofit/>
          </a:bodyPr>
          <a:lstStyle/>
          <a:p>
            <a:r>
              <a:rPr lang="ru-RU" sz="1800" b="1" dirty="0"/>
              <a:t>Налог, взимаемый в связи с применением упрощенной системы налогообложения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821821"/>
            <a:ext cx="3581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19400" y="914400"/>
            <a:ext cx="3505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Норматив зачисления налога на 2021 год- </a:t>
            </a:r>
            <a:r>
              <a:rPr lang="ru-RU" sz="1600" b="1" dirty="0" smtClean="0"/>
              <a:t>50%</a:t>
            </a:r>
            <a:endParaRPr lang="ru-RU" sz="1600" b="1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074431560"/>
              </p:ext>
            </p:extLst>
          </p:nvPr>
        </p:nvGraphicFramePr>
        <p:xfrm>
          <a:off x="152400" y="2286000"/>
          <a:ext cx="8839200" cy="4004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99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792"/>
            <a:ext cx="8229600" cy="563562"/>
          </a:xfrm>
        </p:spPr>
        <p:txBody>
          <a:bodyPr>
            <a:normAutofit/>
          </a:bodyPr>
          <a:lstStyle/>
          <a:p>
            <a:r>
              <a:rPr lang="ru-RU" sz="1800" b="1" dirty="0"/>
              <a:t>Единый налог на вмененный доход для отдельных видов деятельности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971" y="457200"/>
            <a:ext cx="8915400" cy="60198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endParaRPr lang="ru-RU" sz="14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828800" y="626336"/>
            <a:ext cx="5562600" cy="38100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648283155"/>
              </p:ext>
            </p:extLst>
          </p:nvPr>
        </p:nvGraphicFramePr>
        <p:xfrm>
          <a:off x="223157" y="1676400"/>
          <a:ext cx="8665028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48740" y="626336"/>
            <a:ext cx="5542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/>
              <a:t>С 01.01.2021 </a:t>
            </a:r>
            <a:r>
              <a:rPr lang="ru-RU" sz="1600" dirty="0"/>
              <a:t>данный налоговый режим отменен</a:t>
            </a:r>
          </a:p>
        </p:txBody>
      </p:sp>
    </p:spTree>
    <p:extLst>
      <p:ext uri="{BB962C8B-B14F-4D97-AF65-F5344CB8AC3E}">
        <p14:creationId xmlns:p14="http://schemas.microsoft.com/office/powerpoint/2010/main" val="223163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334962"/>
          </a:xfrm>
        </p:spPr>
        <p:txBody>
          <a:bodyPr>
            <a:noAutofit/>
          </a:bodyPr>
          <a:lstStyle/>
          <a:p>
            <a:r>
              <a:rPr lang="ru-RU" sz="1800" b="1" dirty="0"/>
              <a:t>Единый сельскохозяйственный налог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300" y="667640"/>
            <a:ext cx="8305800" cy="5715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400" dirty="0" smtClean="0"/>
              <a:t>С </a:t>
            </a:r>
            <a:r>
              <a:rPr lang="ru-RU" sz="1400" dirty="0"/>
              <a:t>01.01.2020 по 31.12.2021. </a:t>
            </a:r>
            <a:r>
              <a:rPr lang="ru-RU" sz="1400" dirty="0" smtClean="0"/>
              <a:t>применена налоговая ставка </a:t>
            </a:r>
            <a:r>
              <a:rPr lang="ru-RU" sz="1400" dirty="0"/>
              <a:t>в размере «0» процентов для всех категорий налогоплательщиков </a:t>
            </a:r>
            <a:r>
              <a:rPr lang="ru-RU" sz="1400" dirty="0" smtClean="0"/>
              <a:t>налога</a:t>
            </a:r>
            <a:endParaRPr lang="ru-RU" sz="1400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5800" y="609600"/>
            <a:ext cx="7924800" cy="60960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341220878"/>
              </p:ext>
            </p:extLst>
          </p:nvPr>
        </p:nvGraphicFramePr>
        <p:xfrm>
          <a:off x="800100" y="1676400"/>
          <a:ext cx="7696200" cy="482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16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82283534"/>
              </p:ext>
            </p:extLst>
          </p:nvPr>
        </p:nvGraphicFramePr>
        <p:xfrm>
          <a:off x="381000" y="228600"/>
          <a:ext cx="8534400" cy="6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07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322048447"/>
              </p:ext>
            </p:extLst>
          </p:nvPr>
        </p:nvGraphicFramePr>
        <p:xfrm>
          <a:off x="76200" y="228600"/>
          <a:ext cx="4495800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99487667"/>
              </p:ext>
            </p:extLst>
          </p:nvPr>
        </p:nvGraphicFramePr>
        <p:xfrm>
          <a:off x="4572000" y="228600"/>
          <a:ext cx="4546363" cy="6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82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8467"/>
            <a:ext cx="8458200" cy="524933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/>
              <a:t>Налоговые льготы, предоставляемые городским округом Серпухов на период 2021-2023 гг.</a:t>
            </a:r>
            <a:endParaRPr lang="ru-RU" sz="1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4051511"/>
              </p:ext>
            </p:extLst>
          </p:nvPr>
        </p:nvGraphicFramePr>
        <p:xfrm>
          <a:off x="152400" y="457200"/>
          <a:ext cx="8839199" cy="62941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888596"/>
                <a:gridCol w="1854604"/>
                <a:gridCol w="1524000"/>
                <a:gridCol w="1828800"/>
                <a:gridCol w="644084"/>
                <a:gridCol w="773235"/>
                <a:gridCol w="663330"/>
                <a:gridCol w="662550"/>
              </a:tblGrid>
              <a:tr h="50292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j-lt"/>
                          <a:ea typeface="Times New Roman"/>
                        </a:rPr>
                        <a:t>Вид </a:t>
                      </a:r>
                      <a:endParaRPr lang="ru-RU" sz="1100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j-lt"/>
                          <a:ea typeface="Times New Roman"/>
                        </a:rPr>
                        <a:t>налога</a:t>
                      </a:r>
                      <a:endParaRPr lang="ru-RU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7591" marR="6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j-lt"/>
                          <a:ea typeface="Times New Roman"/>
                        </a:rPr>
                        <a:t> №, дата НПА о предоставлении льгот</a:t>
                      </a:r>
                      <a:endParaRPr lang="ru-RU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7591" marR="6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j-lt"/>
                          <a:ea typeface="Times New Roman"/>
                        </a:rPr>
                        <a:t>  </a:t>
                      </a:r>
                      <a:endParaRPr lang="ru-RU" sz="1100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j-lt"/>
                          <a:ea typeface="Times New Roman"/>
                        </a:rPr>
                        <a:t>№ пункта Решения</a:t>
                      </a:r>
                      <a:endParaRPr lang="ru-RU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7591" marR="6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j-lt"/>
                          <a:ea typeface="Times New Roman"/>
                        </a:rPr>
                        <a:t>Льготная </a:t>
                      </a:r>
                      <a:r>
                        <a:rPr lang="ru-RU" sz="1100" b="1" dirty="0">
                          <a:effectLst/>
                          <a:latin typeface="+mj-lt"/>
                          <a:ea typeface="Times New Roman"/>
                        </a:rPr>
                        <a:t>категория налогоплательщиков</a:t>
                      </a:r>
                      <a:endParaRPr lang="ru-RU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7591" marR="67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endParaRPr lang="ru-RU" sz="1100" b="1" dirty="0" smtClean="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j-lt"/>
                          <a:ea typeface="Times New Roman"/>
                        </a:rPr>
                        <a:t>Размер льготы,</a:t>
                      </a:r>
                      <a:endParaRPr lang="ru-RU" sz="1100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j-lt"/>
                          <a:ea typeface="Times New Roman"/>
                        </a:rPr>
                        <a:t>%%</a:t>
                      </a:r>
                      <a:endParaRPr lang="ru-RU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7591" marR="6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+mj-lt"/>
                          <a:ea typeface="Times New Roman"/>
                        </a:rPr>
                        <a:t>Прогноз выпадающих доходов бюджета от предоставления льготы, </a:t>
                      </a:r>
                      <a:endParaRPr lang="ru-RU" sz="110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+mj-lt"/>
                          <a:ea typeface="Times New Roman"/>
                        </a:rPr>
                        <a:t>тыс. рублей</a:t>
                      </a:r>
                      <a:endParaRPr lang="ru-RU" sz="11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7591" marR="6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07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+mj-lt"/>
                          <a:ea typeface="Times New Roman"/>
                        </a:rPr>
                        <a:t>на </a:t>
                      </a:r>
                      <a:endParaRPr lang="ru-RU" sz="110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+mj-lt"/>
                          <a:ea typeface="Times New Roman"/>
                        </a:rPr>
                        <a:t>2021 год</a:t>
                      </a:r>
                      <a:endParaRPr lang="ru-RU" sz="11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7591" marR="6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+mj-lt"/>
                          <a:ea typeface="Times New Roman"/>
                        </a:rPr>
                        <a:t>на </a:t>
                      </a:r>
                      <a:endParaRPr lang="ru-RU" sz="110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+mj-lt"/>
                          <a:ea typeface="Times New Roman"/>
                        </a:rPr>
                        <a:t>2022 год</a:t>
                      </a:r>
                      <a:endParaRPr lang="ru-RU" sz="11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7591" marR="6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j-lt"/>
                          <a:ea typeface="Times New Roman"/>
                        </a:rPr>
                        <a:t>на </a:t>
                      </a:r>
                      <a:endParaRPr lang="ru-RU" sz="1100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j-lt"/>
                          <a:ea typeface="Times New Roman"/>
                        </a:rPr>
                        <a:t>2023 год</a:t>
                      </a:r>
                      <a:endParaRPr lang="ru-RU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7591" marR="6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201615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Земельный налог</a:t>
                      </a:r>
                    </a:p>
                  </a:txBody>
                  <a:tcPr marL="67591" marR="67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Решение Совета депутатов городского округа Серпухов Московской области  от 25.11.2005 № 48/6 «Об установлении  земельного налога  на территории муниципального образования «Город Серпухов Московской области»  (с изменениями и дополнениями)</a:t>
                      </a:r>
                    </a:p>
                  </a:txBody>
                  <a:tcPr marL="67591" marR="67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Подпункт 1 пункта 6</a:t>
                      </a:r>
                    </a:p>
                  </a:txBody>
                  <a:tcPr marL="67591" marR="67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Малоимущие семьи и малоимущие одиноко проживающие граждане, среднедушевой доход которых ниже величины прожиточного минимума, установленной в Московской области на душу населения</a:t>
                      </a:r>
                    </a:p>
                  </a:txBody>
                  <a:tcPr marL="67591" marR="67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50</a:t>
                      </a:r>
                    </a:p>
                  </a:txBody>
                  <a:tcPr marL="67591" marR="67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/>
                        </a:rPr>
                        <a:t>0</a:t>
                      </a:r>
                    </a:p>
                  </a:txBody>
                  <a:tcPr marL="67591" marR="67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/>
                        </a:rPr>
                        <a:t>0</a:t>
                      </a:r>
                    </a:p>
                  </a:txBody>
                  <a:tcPr marL="67591" marR="67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/>
                        </a:rPr>
                        <a:t>0</a:t>
                      </a:r>
                    </a:p>
                  </a:txBody>
                  <a:tcPr marL="67591" marR="67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16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Подпункт 2 пункта 6</a:t>
                      </a:r>
                    </a:p>
                  </a:txBody>
                  <a:tcPr marL="67591" marR="67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Семьи, имеющие трех и более несовершеннолетних детей, среднедушевой доход которых ниже величины прожиточного минимума, установленной в Московской области на душу населения</a:t>
                      </a:r>
                    </a:p>
                  </a:txBody>
                  <a:tcPr marL="67591" marR="67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50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 </a:t>
                      </a:r>
                    </a:p>
                  </a:txBody>
                  <a:tcPr marL="67591" marR="67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0</a:t>
                      </a:r>
                    </a:p>
                  </a:txBody>
                  <a:tcPr marL="67591" marR="67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0</a:t>
                      </a:r>
                    </a:p>
                  </a:txBody>
                  <a:tcPr marL="67591" marR="67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/>
                        </a:rPr>
                        <a:t>0</a:t>
                      </a:r>
                    </a:p>
                  </a:txBody>
                  <a:tcPr marL="67591" marR="67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12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/>
                        </a:rPr>
                        <a:t>Подпункт 3 пункта 6</a:t>
                      </a:r>
                    </a:p>
                  </a:txBody>
                  <a:tcPr marL="67591" marR="67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Пенсионеры, доход которых ниже двукратной величины прожиточного минимума, установленной в Московской области для пенсионеров</a:t>
                      </a:r>
                    </a:p>
                  </a:txBody>
                  <a:tcPr marL="67591" marR="67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50</a:t>
                      </a:r>
                    </a:p>
                  </a:txBody>
                  <a:tcPr marL="67591" marR="67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0</a:t>
                      </a:r>
                    </a:p>
                  </a:txBody>
                  <a:tcPr marL="67591" marR="67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0</a:t>
                      </a:r>
                    </a:p>
                  </a:txBody>
                  <a:tcPr marL="67591" marR="67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0</a:t>
                      </a:r>
                    </a:p>
                  </a:txBody>
                  <a:tcPr marL="67591" marR="67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763000" cy="381000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Налоговые льготы</a:t>
            </a:r>
            <a:r>
              <a:rPr lang="ru-RU" sz="1600" b="1" dirty="0"/>
              <a:t>, предоставляемые городским округом Серпухов на период 2021-2023 гг.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5845710"/>
              </p:ext>
            </p:extLst>
          </p:nvPr>
        </p:nvGraphicFramePr>
        <p:xfrm>
          <a:off x="152400" y="457200"/>
          <a:ext cx="8839199" cy="398716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096483"/>
                <a:gridCol w="1909228"/>
                <a:gridCol w="954135"/>
                <a:gridCol w="2178540"/>
                <a:gridCol w="691904"/>
                <a:gridCol w="723207"/>
                <a:gridCol w="642850"/>
                <a:gridCol w="642852"/>
              </a:tblGrid>
              <a:tr h="5327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j-lt"/>
                          <a:ea typeface="Times New Roman"/>
                        </a:rPr>
                        <a:t>Вид </a:t>
                      </a:r>
                      <a:endParaRPr lang="ru-RU" sz="1100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j-lt"/>
                          <a:ea typeface="Times New Roman"/>
                        </a:rPr>
                        <a:t>налога</a:t>
                      </a:r>
                      <a:endParaRPr lang="ru-RU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j-lt"/>
                          <a:ea typeface="Times New Roman"/>
                        </a:rPr>
                        <a:t> №, дата НПА о предоставлении льгот</a:t>
                      </a:r>
                      <a:endParaRPr lang="ru-RU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j-lt"/>
                          <a:ea typeface="Times New Roman"/>
                        </a:rPr>
                        <a:t>№ пункта Решения</a:t>
                      </a:r>
                      <a:endParaRPr lang="ru-RU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j-lt"/>
                          <a:ea typeface="Times New Roman"/>
                        </a:rPr>
                        <a:t>Льготная категория налогоплательщиков</a:t>
                      </a:r>
                      <a:endParaRPr lang="ru-RU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j-lt"/>
                          <a:ea typeface="Times New Roman"/>
                        </a:rPr>
                        <a:t>Размер льготы,</a:t>
                      </a:r>
                      <a:endParaRPr lang="ru-RU" sz="1100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j-lt"/>
                          <a:ea typeface="Times New Roman"/>
                        </a:rPr>
                        <a:t>%%</a:t>
                      </a:r>
                      <a:endParaRPr lang="ru-RU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+mj-lt"/>
                          <a:ea typeface="Times New Roman"/>
                        </a:rPr>
                        <a:t>Прогноз выпадающих доходов бюджета от предоставления льготы, </a:t>
                      </a:r>
                      <a:endParaRPr lang="ru-RU" sz="110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+mj-lt"/>
                          <a:ea typeface="Times New Roman"/>
                        </a:rPr>
                        <a:t>тыс. рублей</a:t>
                      </a:r>
                      <a:endParaRPr lang="ru-RU" sz="11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7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j-lt"/>
                          <a:ea typeface="Times New Roman"/>
                        </a:rPr>
                        <a:t>на </a:t>
                      </a:r>
                      <a:endParaRPr lang="ru-RU" sz="1100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j-lt"/>
                          <a:ea typeface="Times New Roman"/>
                        </a:rPr>
                        <a:t>2021 </a:t>
                      </a:r>
                      <a:endParaRPr lang="ru-RU" sz="1100" b="1" dirty="0" smtClean="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j-lt"/>
                          <a:ea typeface="Times New Roman"/>
                        </a:rPr>
                        <a:t>год</a:t>
                      </a:r>
                      <a:endParaRPr lang="ru-RU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+mj-lt"/>
                          <a:ea typeface="Times New Roman"/>
                        </a:rPr>
                        <a:t>на </a:t>
                      </a:r>
                      <a:endParaRPr lang="ru-RU" sz="110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+mj-lt"/>
                          <a:ea typeface="Times New Roman"/>
                        </a:rPr>
                        <a:t>2022 год</a:t>
                      </a:r>
                      <a:endParaRPr lang="ru-RU" sz="11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j-lt"/>
                          <a:ea typeface="Times New Roman"/>
                        </a:rPr>
                        <a:t>на </a:t>
                      </a:r>
                      <a:endParaRPr lang="ru-RU" sz="1100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j-lt"/>
                          <a:ea typeface="Times New Roman"/>
                        </a:rPr>
                        <a:t>2023 год</a:t>
                      </a:r>
                      <a:endParaRPr lang="ru-RU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686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ea typeface="Times New Roman"/>
                        </a:rPr>
                        <a:t>Налог </a:t>
                      </a: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на имущество физических лиц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/>
                        </a:rPr>
                        <a:t>Решение Совета депутатов городского округа Серпухов от 27.11.2014 № 443/50 «Об установлении  налога на имущество физических лиц на территории муниципального образования «Городской округ Серпухов Московской области»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/>
                        </a:rPr>
                        <a:t>(с изменениями и дополнениями)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Пункт 2(1)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Один  из родителей в многодетной малоимущей семье, имеющей трех и более несовершеннолетних детей, среднедушевой доход которых ниже величины прожиточного минимума, установленной в Московской области на душу населения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605">
                <a:tc gridSpan="5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j-lt"/>
                          <a:ea typeface="Times New Roman"/>
                        </a:rPr>
                        <a:t>ИТОГО</a:t>
                      </a:r>
                      <a:endParaRPr lang="ru-RU" sz="12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14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4212053"/>
              </p:ext>
            </p:extLst>
          </p:nvPr>
        </p:nvGraphicFramePr>
        <p:xfrm>
          <a:off x="-3429000" y="-2514600"/>
          <a:ext cx="84582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962047"/>
              </p:ext>
            </p:extLst>
          </p:nvPr>
        </p:nvGraphicFramePr>
        <p:xfrm>
          <a:off x="35943" y="8626"/>
          <a:ext cx="9042400" cy="4572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84200"/>
                <a:gridCol w="8458200"/>
              </a:tblGrid>
              <a:tr h="35337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Ставки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земельного налога </a:t>
                      </a:r>
                      <a:endParaRPr lang="ru-RU" sz="180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+mj-lt"/>
                        </a:rPr>
                        <a:t>0,3%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j-lt"/>
                          <a:cs typeface="Times New Roman" panose="02020603050405020304" pitchFamily="18" charset="0"/>
                        </a:rPr>
                        <a:t>Земельные</a:t>
                      </a:r>
                      <a:r>
                        <a:rPr lang="ru-RU" sz="1200" baseline="0" dirty="0" smtClean="0">
                          <a:latin typeface="+mj-lt"/>
                          <a:cs typeface="Times New Roman" panose="02020603050405020304" pitchFamily="18" charset="0"/>
                        </a:rPr>
                        <a:t> участки, занятые индивидуальными, гаражно-строительными кооперативами ; гаражами</a:t>
                      </a:r>
                      <a:endParaRPr lang="ru-RU" sz="1200" dirty="0" smtClean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5256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+mj-lt"/>
                        </a:rPr>
                        <a:t>0,3% 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j-lt"/>
                          <a:cs typeface="+mn-cs"/>
                        </a:rPr>
                        <a:t>Земельные</a:t>
                      </a:r>
                      <a:r>
                        <a:rPr lang="ru-RU" sz="1200" baseline="0" dirty="0" smtClean="0">
                          <a:latin typeface="+mj-lt"/>
                          <a:cs typeface="+mn-cs"/>
                        </a:rPr>
                        <a:t> участки, ограниченные в обороте в соответствии с законодательством Российской Федерации, предоставленных для обеспечения обороны, безопасности и таможенных нужд</a:t>
                      </a:r>
                      <a:endParaRPr lang="ru-RU" sz="1200" dirty="0" smtClean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6174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0,3% 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j-lt"/>
                          <a:cs typeface="Times New Roman" panose="02020603050405020304" pitchFamily="18" charset="0"/>
                        </a:rPr>
                        <a:t>Земельные</a:t>
                      </a:r>
                      <a:r>
                        <a:rPr lang="ru-RU" sz="1200" baseline="0" dirty="0" smtClean="0">
                          <a:latin typeface="+mj-lt"/>
                          <a:cs typeface="Times New Roman" panose="02020603050405020304" pitchFamily="18" charset="0"/>
                        </a:rPr>
                        <a:t> участки, </a:t>
                      </a:r>
                      <a:r>
                        <a:rPr lang="ru-RU" sz="1200" dirty="0" smtClean="0">
                          <a:latin typeface="+mj-lt"/>
                          <a:cs typeface="Times New Roman" panose="02020603050405020304" pitchFamily="18" charset="0"/>
                        </a:rPr>
                        <a:t>отнесенные к землям сельскохозяйственного назначения или к землям в составе зон сельскохозяйственного использования в населенных пунктах и используемых для сельскохозяйственного производства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2534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0,3% 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j-lt"/>
                          <a:cs typeface="Times New Roman" panose="02020603050405020304" pitchFamily="18" charset="0"/>
                        </a:rPr>
                        <a:t>Земельные</a:t>
                      </a:r>
                      <a:r>
                        <a:rPr lang="ru-RU" sz="1200" baseline="0" dirty="0" smtClean="0">
                          <a:latin typeface="+mj-lt"/>
                          <a:cs typeface="Times New Roman" panose="02020603050405020304" pitchFamily="18" charset="0"/>
                        </a:rPr>
                        <a:t> участки, не используемые в предпринимательской деятельности, приобретенных (предоставленных) для ведения личного подсобного хозяйства, садоводства или огородничества, а также земельных участков общего назначения, предусмотренных Федеральным законом от 29 июля 2017 года N 217-ФЗ "О ведении гражданами садоводства и огородничества для собственных нужд и о внесении изменений в отдельные законодательные акты Российской Федерации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6174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0,3% 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j-lt"/>
                          <a:cs typeface="Times New Roman" panose="02020603050405020304" pitchFamily="18" charset="0"/>
                        </a:rPr>
                        <a:t>Земельные участки, занятые</a:t>
                      </a:r>
                      <a:r>
                        <a:rPr lang="ru-RU" sz="1200" baseline="0" dirty="0" smtClean="0">
                          <a:latin typeface="+mj-lt"/>
                          <a:cs typeface="Times New Roman" panose="02020603050405020304" pitchFamily="18" charset="0"/>
                        </a:rPr>
                        <a:t> жилищным фондом и объектами инженерной инфраструктуры жилищно- коммунального  комплекса (за исключением доли в праве на земельный участок, приходящейся на объект, не относящийся к жилищному фонду и к объектам инженерной инфраструктуры жилищно-коммунального комплекса) или приобретенных (предоставленных) для жилищного строительства (за исключением земельных участков, приобретенных (предоставленных) для индивидуального жилищного строительства, используемых в предпринимательской деятельности</a:t>
                      </a:r>
                      <a:endParaRPr lang="ru-RU" sz="1200" dirty="0" smtClean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40972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0,5% 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j-lt"/>
                          <a:cs typeface="Times New Roman" panose="02020603050405020304" pitchFamily="18" charset="0"/>
                        </a:rPr>
                        <a:t>В отношении земель особо охраняемых территорий и объектов, а также земель рекреационного значения</a:t>
                      </a:r>
                    </a:p>
                  </a:txBody>
                  <a:tcPr/>
                </a:tc>
              </a:tr>
              <a:tr h="360068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1,5% 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+mj-lt"/>
                          <a:cs typeface="Times New Roman" panose="02020603050405020304" pitchFamily="18" charset="0"/>
                        </a:rPr>
                        <a:t>В отношении прочих земельных участков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900467"/>
              </p:ext>
            </p:extLst>
          </p:nvPr>
        </p:nvGraphicFramePr>
        <p:xfrm>
          <a:off x="25400" y="-81280"/>
          <a:ext cx="9042400" cy="626319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84200"/>
                <a:gridCol w="8458200"/>
              </a:tblGrid>
              <a:tr h="38608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Ставки налога на имущество физических лиц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3371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0,1% 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Квартиры, комнаты, части квартир 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52563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0,3% 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Жилые дома, части жилых домов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52563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0,3% 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Объекты незавершенного строительства в случае, если проектируемым назначением таких объектов является жилой дом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6174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0,3% 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Единые недвижимые комплексы, в состав которых входит хотя бы один жилой дом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2534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0,3% 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Хозяйственные строения или сооружения, площадь каждого из которых не превышает 50 квадратных метров и которые расположены на земельных участках для ведения личного подсобного хозяйства, огородничества, садоводства или индивидуального жилищного строительства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6174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2% 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Объекты налогообложения, кадастровая стоимость каждого из которых превышает 300 млн. рублей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40972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2% 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Административно-деловые центры и торговые центры (комплексы) и помещения в них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134507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2% 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Нежилые помещения, назначение, разрешенное использование или наименование которых в соответствии со сведениями, содержащимися в Едином государственном реестре недвижимости, или документами технического учета (инвентаризации) объектов недвижимости предусматривает размещение офисов, торговых объектов, объектов общественного питания и бытового обслуживания либо которые фактически используются для размещения офисов, торговых объектов, объектов общественного питания и бытового обслуживания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2534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2% 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Объекты недвижимого имущества иностранных организаций, не осуществляющих деятельности в Российской Федерации через постоянные представительства, а также объекты недвижимого имущества иностранных организаций, не относящиеся к деятельности данных организаций в Российской Федерации через постоянные представительства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43939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2% 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Жилые помещения, гаражи, </a:t>
                      </a:r>
                      <a:r>
                        <a:rPr lang="ru-RU" sz="1200" dirty="0" err="1" smtClean="0"/>
                        <a:t>машино</a:t>
                      </a:r>
                      <a:r>
                        <a:rPr lang="ru-RU" sz="1200" dirty="0" smtClean="0"/>
                        <a:t>-места, объекты незавершенного строительства, а также жилые строения, садовые дома, хозяйственные строения или сооружения, расположенные на земельных участках, предоставленных для ведения личного подсобного хозяйства, огородничества, садоводства или индивидуального жилищного строительства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6174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0,5%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Прочие</a:t>
                      </a:r>
                      <a:r>
                        <a:rPr lang="ru-RU" sz="1200" baseline="0" dirty="0" smtClean="0"/>
                        <a:t> объекты налогообложения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31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6" name="Picture 2" descr="C:\Users\User\Desktop\Downloads\Картинки для презентации\WhatsApp Image 2021-04-13 at 12.03.21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362200"/>
            <a:ext cx="5791200" cy="409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3076" y="71215"/>
            <a:ext cx="8512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Административно - территориальное деление городского округа Серпухов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424333"/>
            <a:ext cx="8686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/>
              <a:t>30 декабря 2018 года все городские и сельские поселения Серпуховского муниципального района были объединены с городским округом Серпухова в единое муниципальное </a:t>
            </a:r>
            <a:r>
              <a:rPr lang="ru-RU" sz="1600" dirty="0" smtClean="0"/>
              <a:t>образование «</a:t>
            </a:r>
            <a:r>
              <a:rPr lang="ru-RU" sz="1600" dirty="0"/>
              <a:t>Г</a:t>
            </a:r>
            <a:r>
              <a:rPr lang="ru-RU" sz="1600" dirty="0" smtClean="0"/>
              <a:t>ородской </a:t>
            </a:r>
            <a:r>
              <a:rPr lang="ru-RU" sz="1600" dirty="0"/>
              <a:t>округ </a:t>
            </a:r>
            <a:r>
              <a:rPr lang="ru-RU" sz="1600" dirty="0" smtClean="0"/>
              <a:t>Серпухов».</a:t>
            </a:r>
          </a:p>
          <a:p>
            <a:pPr algn="just"/>
            <a:r>
              <a:rPr lang="ru-RU" sz="1600" dirty="0" smtClean="0"/>
              <a:t>Городской </a:t>
            </a:r>
            <a:r>
              <a:rPr lang="ru-RU" sz="1600" dirty="0"/>
              <a:t>округ Серпухов расположен в южной части Московской области на реке Наре в 99 км от центра Москвы и 73 км от МКАД.</a:t>
            </a:r>
          </a:p>
          <a:p>
            <a:pPr algn="just"/>
            <a:r>
              <a:rPr lang="ru-RU" sz="1600" dirty="0" smtClean="0"/>
              <a:t>Площадь </a:t>
            </a:r>
            <a:r>
              <a:rPr lang="ru-RU" sz="1600" dirty="0"/>
              <a:t>территории городского округа Серпухов составляет 105634 га</a:t>
            </a:r>
            <a:r>
              <a:rPr lang="ru-RU" sz="1600" dirty="0" smtClean="0"/>
              <a:t>.</a:t>
            </a:r>
          </a:p>
          <a:p>
            <a:pPr algn="just"/>
            <a:r>
              <a:rPr lang="ru-RU" sz="1600" dirty="0" smtClean="0"/>
              <a:t>В состав территории городского округа Серпухов входят 142 населенных пункта.</a:t>
            </a:r>
          </a:p>
        </p:txBody>
      </p:sp>
    </p:spTree>
    <p:extLst>
      <p:ext uri="{BB962C8B-B14F-4D97-AF65-F5344CB8AC3E}">
        <p14:creationId xmlns:p14="http://schemas.microsoft.com/office/powerpoint/2010/main" val="15043140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609600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Межбюджетные трансферты, поступающие в бюджет городского округа Серпухов из бюджетов других уровней , </a:t>
            </a:r>
            <a:r>
              <a:rPr lang="ru-RU" sz="1600" b="1" dirty="0" err="1" smtClean="0"/>
              <a:t>тыс.руб</a:t>
            </a:r>
            <a:r>
              <a:rPr lang="ru-RU" sz="1600" b="1" dirty="0" smtClean="0"/>
              <a:t>.</a:t>
            </a:r>
            <a:endParaRPr lang="ru-RU" sz="16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6557402"/>
              </p:ext>
            </p:extLst>
          </p:nvPr>
        </p:nvGraphicFramePr>
        <p:xfrm>
          <a:off x="228600" y="685800"/>
          <a:ext cx="8762999" cy="1905000"/>
        </p:xfrm>
        <a:graphic>
          <a:graphicData uri="http://schemas.openxmlformats.org/drawingml/2006/table">
            <a:tbl>
              <a:tblPr/>
              <a:tblGrid>
                <a:gridCol w="4777585"/>
                <a:gridCol w="1031170"/>
                <a:gridCol w="900793"/>
                <a:gridCol w="986723"/>
                <a:gridCol w="1066728"/>
              </a:tblGrid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Наименование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2020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2021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2022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2023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БЕЗВОЗДМЕЗДНЫЕ ПОСТУПЛЕНИЯ ОТ ДРУГИХ БЮДЖЕТОВ БЮДЖЕТНОЙ СИСТЕМЫ РОССИЙСКОЙ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ФЕДЕРАЦИИ, в том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числе: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5 205 728,9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4 324 211,9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5 281 887,1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4 734 367,4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Дотации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4 302,0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2 069,0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2 934,0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425,0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Субсидии 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2 675 913,9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1 967 151,9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2 930 028,1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2 349 038,4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Субвенции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2 469 874,0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2 353 991,0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2 348 425,0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2 384 404,0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Прочие межбюджетные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трансферты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639,0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1 000,0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223004105"/>
              </p:ext>
            </p:extLst>
          </p:nvPr>
        </p:nvGraphicFramePr>
        <p:xfrm>
          <a:off x="228600" y="2667000"/>
          <a:ext cx="8763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44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2063961"/>
              </p:ext>
            </p:extLst>
          </p:nvPr>
        </p:nvGraphicFramePr>
        <p:xfrm>
          <a:off x="152400" y="152400"/>
          <a:ext cx="89916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62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334962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Расходы бюджета городского округа Серпухов по разделам и подразделам классификации расходов, тыс.руб.</a:t>
            </a:r>
            <a:endParaRPr lang="ru-RU" sz="16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1642884"/>
              </p:ext>
            </p:extLst>
          </p:nvPr>
        </p:nvGraphicFramePr>
        <p:xfrm>
          <a:off x="152400" y="570739"/>
          <a:ext cx="8839198" cy="6215144"/>
        </p:xfrm>
        <a:graphic>
          <a:graphicData uri="http://schemas.openxmlformats.org/drawingml/2006/table">
            <a:tbl>
              <a:tblPr/>
              <a:tblGrid>
                <a:gridCol w="381000"/>
                <a:gridCol w="4419600"/>
                <a:gridCol w="838200"/>
                <a:gridCol w="914400"/>
                <a:gridCol w="1219200"/>
                <a:gridCol w="1066798"/>
              </a:tblGrid>
              <a:tr h="8008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Код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Наименование доходов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План на текущий год (2020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г.)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Уточненный план на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очередной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год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(2021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г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Прогноз на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первый год планового периода  (2022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г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Прогноз на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второй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год планового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периода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(2023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г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841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0100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ОБЩЕГОСУДАРСТВЕННЫЕ ВОПРОСЫ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690 745,7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675 549,7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684 136,7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581 658,1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71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0102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3 131,4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3 134,9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3 134,8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3 134,8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174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0103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9 445,6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7 252,6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7 325,1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7 398,4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262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0104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228 151,9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182 406,9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184 019,5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150 292,3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324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0106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Обеспечение деятельности финансовых, налоговых и таможенных органов и органов финансового (финансово- бюджетного) надзора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35 966,0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37 869,4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38 248,1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38 630,6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841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0111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Резервные фонды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841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0113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Другие общегосударственные вопросы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413 550,8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444 385,9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450 909,2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381 702,0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0200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НАЦИОНАЛЬНАЯ ОБОРОНА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156,0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162,2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168,7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41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0204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Мобилизационная подготовка экономики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156,0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162,2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168,7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97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0300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80 418,4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83 861,6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83 202,3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69 281,7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0309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62 528,6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61 521,4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54 100,0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54 100,0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44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0310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Обеспечение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пожарной безопасности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1 850,9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0314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16 038,9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22 340,2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29 102,3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15 181,7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41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0400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НАЦИОНАЛЬНАЯ ЭКОНОМИКА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820 714,8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668 220,9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586 843,4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431 397,4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841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0405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Сельское хозяйство и рыболовство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10 870,0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5 379,0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5 379,0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5 379,0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41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0408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Транспорт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31 109,1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20 287,0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3 531,0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3 531,0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41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0409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Дорожное хозяйство (дорожные фонды)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655 585,5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524 738,8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462 295,1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306 534,3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41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0410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Связь и информатика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13 133,3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9 197,0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6 697,0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6 697,0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41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0412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110 016,9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108 619,1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108 941,3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109 256,1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228600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Расходы бюджета городского округа Серпухов по разделам и подразделам классификации расходов , тыс.руб.</a:t>
            </a:r>
            <a:endParaRPr lang="ru-RU" sz="16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0285666"/>
              </p:ext>
            </p:extLst>
          </p:nvPr>
        </p:nvGraphicFramePr>
        <p:xfrm>
          <a:off x="152400" y="533400"/>
          <a:ext cx="8839202" cy="6096010"/>
        </p:xfrm>
        <a:graphic>
          <a:graphicData uri="http://schemas.openxmlformats.org/drawingml/2006/table">
            <a:tbl>
              <a:tblPr/>
              <a:tblGrid>
                <a:gridCol w="542386"/>
                <a:gridCol w="4553784"/>
                <a:gridCol w="881378"/>
                <a:gridCol w="949177"/>
                <a:gridCol w="872903"/>
                <a:gridCol w="1039574"/>
              </a:tblGrid>
              <a:tr h="2046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0500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ЖИЛИЩНО- КОММУНАЛЬНОЕ ХОЗЯЙСТВО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1 283 290,9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665 657,8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511 610,3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355 562,2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046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0501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Жилищное хозяйство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238 571,3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53 866,1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31 655,4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31 655,4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046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0502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Коммунальное хозяйство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5 677,0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67 560,7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27 370,0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046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0503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Благоустройство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1 023 231,5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596 291,8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396 733,2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280 712,9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046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0505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15 811,0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15 500,0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15 661,0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15 823,9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046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0600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ОХРАНА ОКРУЖАЮЩЕЙ СРЕДЫ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203 929,2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1 064 808,7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2 356 876,9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1 741 988,9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046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0602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Сбор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удаление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отходов и очистка сточных вод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68 650,5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2 565,0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6 723,0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27 126,0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885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0603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Охрана объектов растительного и животного мира и среды их обитания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9 068,3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9 165,0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9 262,9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046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0605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Другие вопросы в области охраны окружающей среды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135 318,7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1 053 175,4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2 340 988,9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1 705 600,0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046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0700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ОБРАЗОВАНИЕ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4 840 849,7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3 775 679,8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3 398 233,8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3 388 458,4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46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0701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Дошкольное образование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1 337 387,2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1 194 121,1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1 328 588,9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1 371 756,0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46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0702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Общее образование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3 155 160,8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2 223 365,8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1 705 688,5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1 691 210,3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46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0703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Дополнительное образование детей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277 089,4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267 248,4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276 371,7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246 338,6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46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0707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Молодежная политика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42 501,2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38 838,2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36 717,5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37 210,8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46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0709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Другие вопросы в области образования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28 711,1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52 106,4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50 867,2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41 942,6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46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0800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КУЛЬТУРА, КИНЕМАТОГРАФИЯ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324 860,0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313 927,7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312 916,0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316 779,1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046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0801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Культура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316 677,9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305 691,7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304 597,6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308 377,5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046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0804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8 182,1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8 236,0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8 318,4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8 401,5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046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1000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СОЦИАЛЬНАЯ ПОЛИТИКА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194 977,9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208 702,6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193 610,0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235 557,0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046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1001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Пенсионное обеспечение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20 534,2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19 326,8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19 514,0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19 703,0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212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1003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Социальное обеспечение населения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86 238,6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85 776,0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83 469,0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83 008,0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046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1004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Охрана семьи и детства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87 515,5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103 599,8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90 627,0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132 846,0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046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1100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ФИЗИЧЕСКАЯ КУЛЬТУРА И СПОРТ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506 961,3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257 437,8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475 944,7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467 499,2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50196"/>
                      </a:srgbClr>
                    </a:solidFill>
                  </a:tcPr>
                </a:tc>
              </a:tr>
              <a:tr h="2046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1101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Физическая культура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288 877,0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242 178,0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225 263,4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>
                        <a:alpha val="40000"/>
                      </a:srgbClr>
                    </a:solidFill>
                  </a:tcPr>
                </a:tc>
              </a:tr>
              <a:tr h="2046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1102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Массовый спорт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218 084,4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257 437,8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233 766,7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242 235,8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>
                        <a:alpha val="40000"/>
                      </a:srgbClr>
                    </a:solidFill>
                  </a:tcPr>
                </a:tc>
              </a:tr>
              <a:tr h="1957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1300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3735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ОБСЛУЖИВАНИЕ ГОСУДАРСТВЕННОГО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И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МУНИЦИПАЛЬНОГО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ДОЛГА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3735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38 431,0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3735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57 460,0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3735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57 460,0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3735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57 460,0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3735">
                        <a:alpha val="50196"/>
                      </a:srgbClr>
                    </a:solidFill>
                  </a:tcPr>
                </a:tc>
              </a:tr>
              <a:tr h="3800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1301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Обслуживание государственного внутреннего и муниципального долга 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38 431,0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57 460,0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57 460,0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57 460,0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>
                        <a:alpha val="50196"/>
                      </a:srgbClr>
                    </a:solidFill>
                  </a:tcPr>
                </a:tc>
              </a:tr>
              <a:tr h="2046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ВСЕГО РАСХОДОВ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8 985 478,9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7 771 462,0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8 660 996,3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7 645 810,7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0869978"/>
              </p:ext>
            </p:extLst>
          </p:nvPr>
        </p:nvGraphicFramePr>
        <p:xfrm>
          <a:off x="228600" y="76200"/>
          <a:ext cx="8763000" cy="655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3168003"/>
              </p:ext>
            </p:extLst>
          </p:nvPr>
        </p:nvGraphicFramePr>
        <p:xfrm>
          <a:off x="-457200" y="76200"/>
          <a:ext cx="10085259" cy="63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-76200"/>
            <a:ext cx="8610600" cy="533400"/>
          </a:xfrm>
        </p:spPr>
        <p:txBody>
          <a:bodyPr>
            <a:normAutofit/>
          </a:bodyPr>
          <a:lstStyle/>
          <a:p>
            <a:r>
              <a:rPr lang="ru-RU" sz="1400" b="1" dirty="0" smtClean="0"/>
              <a:t>Объем расходов бюджета городского округа Серпухов в разрезе муниципальных программ, тыс.руб.</a:t>
            </a:r>
            <a:endParaRPr lang="ru-RU" sz="14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5064533"/>
              </p:ext>
            </p:extLst>
          </p:nvPr>
        </p:nvGraphicFramePr>
        <p:xfrm>
          <a:off x="152400" y="304800"/>
          <a:ext cx="8915401" cy="6300559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4114800"/>
                <a:gridCol w="990600"/>
                <a:gridCol w="1219200"/>
                <a:gridCol w="1295400"/>
                <a:gridCol w="1295401"/>
              </a:tblGrid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Наименование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муниципальной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программы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План на текущий год (2020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г.)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Уточненный план на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очередной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год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(2021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г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Прогноз на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первый год планового периода  (2022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г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Прогноз на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второй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год планового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периода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(2023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г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3844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МП "Здравоохранение"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922" marR="7922" marT="7922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6 444,3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5 500,0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5 500,0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2 350,0</a:t>
                      </a:r>
                    </a:p>
                  </a:txBody>
                  <a:tcPr marL="9525" marR="9525" marT="9525" marB="0" anchor="ctr"/>
                </a:tc>
              </a:tr>
              <a:tr h="23844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МП "Культура"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922" marR="7922" marT="7922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327 223,6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488 753,4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491 140,3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495 275,3</a:t>
                      </a:r>
                    </a:p>
                  </a:txBody>
                  <a:tcPr marL="9525" marR="9525" marT="9525" marB="0" anchor="ctr"/>
                </a:tc>
              </a:tr>
              <a:tr h="13271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МП "Образование"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922" marR="7922" marT="7922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3 343 113,6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3 082 993,1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3 064 253,5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3 026 232,7</a:t>
                      </a:r>
                    </a:p>
                  </a:txBody>
                  <a:tcPr marL="9525" marR="9525" marT="9525" marB="0" anchor="ctr"/>
                </a:tc>
              </a:tr>
              <a:tr h="23844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МП "Социальная защита"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922" marR="7922" marT="7922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123 956,9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121 191,7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124 862,4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127 802,0</a:t>
                      </a:r>
                    </a:p>
                  </a:txBody>
                  <a:tcPr marL="9525" marR="9525" marT="9525" marB="0" anchor="ctr"/>
                </a:tc>
              </a:tr>
              <a:tr h="18923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МП "Спорт"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922" marR="7922" marT="7922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207 828,9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252 746,9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229 015,3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237 422,8</a:t>
                      </a:r>
                    </a:p>
                  </a:txBody>
                  <a:tcPr marL="9525" marR="9525" marT="9525" marB="0" anchor="ctr"/>
                </a:tc>
              </a:tr>
              <a:tr h="23844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МП "Развитие сельского </a:t>
                      </a:r>
                      <a:r>
                        <a:rPr lang="ru-RU" sz="1200" b="0" u="none" strike="noStrike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хозяйства</a:t>
                      </a:r>
                      <a:r>
                        <a:rPr lang="ru-RU" sz="12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"</a:t>
                      </a:r>
                      <a:endParaRPr lang="ru-RU" sz="12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922" marR="7922" marT="7922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15 465,9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7 208,5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6 469,0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6 469,0</a:t>
                      </a:r>
                    </a:p>
                  </a:txBody>
                  <a:tcPr marL="9525" marR="9525" marT="9525" marB="0" anchor="ctr"/>
                </a:tc>
              </a:tr>
              <a:tr h="14098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МП "Экология и окружающая среда"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922" marR="7922" marT="7922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124 788,4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1 062 243,7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2 350 153,9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1 714 862,9</a:t>
                      </a:r>
                    </a:p>
                  </a:txBody>
                  <a:tcPr marL="9525" marR="9525" marT="9525" marB="0" anchor="ctr"/>
                </a:tc>
              </a:tr>
              <a:tr h="35097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МП "Безопасность и обеспечение безопасности жизнедеятельности населения"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922" marR="7922" marT="7922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124 549,3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143 626,3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131 401,3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117 480,7</a:t>
                      </a:r>
                    </a:p>
                  </a:txBody>
                  <a:tcPr marL="9525" marR="9525" marT="9525" marB="0" anchor="ctr"/>
                </a:tc>
              </a:tr>
              <a:tr h="18610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МП "Жилище"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922" marR="7922" marT="7922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41 194,5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58 233,8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44 031,0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86 250,0</a:t>
                      </a:r>
                    </a:p>
                  </a:txBody>
                  <a:tcPr marL="9525" marR="9525" marT="9525" marB="0" anchor="ctr"/>
                </a:tc>
              </a:tr>
              <a:tr h="23844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u="none" strike="noStrike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МП "Развитие инженерной инфраструктуры и энергоэффективности"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922" marR="7922" marT="7922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101 060,8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18 727,0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90 606,7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70 981,9</a:t>
                      </a:r>
                    </a:p>
                  </a:txBody>
                  <a:tcPr marL="9525" marR="9525" marT="9525" marB="0" anchor="ctr"/>
                </a:tc>
              </a:tr>
              <a:tr h="23844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u="none" strike="noStrike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МП "Предпринимательство"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922" marR="7922" marT="7922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14 251,2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14 251,2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14 393,3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14 536,8</a:t>
                      </a:r>
                    </a:p>
                  </a:txBody>
                  <a:tcPr marL="9525" marR="9525" marT="9525" marB="0" anchor="ctr"/>
                </a:tc>
              </a:tr>
              <a:tr h="23844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МП "Управление имуществом и муниципальными </a:t>
                      </a:r>
                      <a:r>
                        <a:rPr lang="ru-RU" sz="1200" b="0" u="none" strike="noStrike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финансами</a:t>
                      </a:r>
                      <a:r>
                        <a:rPr lang="ru-RU" sz="12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"</a:t>
                      </a:r>
                      <a:endParaRPr lang="ru-RU" sz="12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922" marR="7922" marT="7922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616 750,3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633 477,1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640 105,7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537 314,4</a:t>
                      </a:r>
                    </a:p>
                  </a:txBody>
                  <a:tcPr marL="9525" marR="9525" marT="9525" marB="0" anchor="ctr"/>
                </a:tc>
              </a:tr>
              <a:tr h="37341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МП "Развитие институтов гражданского общества, повышение эффективности местного самоуправления и реализации молодежной </a:t>
                      </a:r>
                      <a:r>
                        <a:rPr lang="ru-RU" sz="1200" b="0" u="none" strike="noStrike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политики</a:t>
                      </a:r>
                      <a:r>
                        <a:rPr lang="ru-RU" sz="12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"</a:t>
                      </a:r>
                      <a:r>
                        <a:rPr lang="ru-RU" sz="1200" b="0" u="none" strike="noStrike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922" marR="7922" marT="7922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105 474,3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85 598,9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83 429,7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83 423,2</a:t>
                      </a:r>
                    </a:p>
                  </a:txBody>
                  <a:tcPr marL="9525" marR="9525" marT="9525" marB="0" anchor="ctr"/>
                </a:tc>
              </a:tr>
              <a:tr h="27405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МП "Развитие и функционирование дорожно- транспортного </a:t>
                      </a:r>
                      <a:r>
                        <a:rPr lang="ru-RU" sz="1200" b="0" u="none" strike="noStrike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комплекса</a:t>
                      </a:r>
                      <a:r>
                        <a:rPr lang="ru-RU" sz="12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"</a:t>
                      </a:r>
                      <a:endParaRPr lang="ru-RU" sz="12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922" marR="7922" marT="7922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675 977,3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514 672,9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435 640,8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310 065,3</a:t>
                      </a:r>
                    </a:p>
                  </a:txBody>
                  <a:tcPr marL="9525" marR="9525" marT="9525" marB="0" anchor="ctr"/>
                </a:tc>
              </a:tr>
              <a:tr h="12897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u="none" strike="noStrike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МП "Цифровое муниципальное образование"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922" marR="7922" marT="7922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94 900,0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104 665,2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104 138,5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95 931,0</a:t>
                      </a:r>
                    </a:p>
                  </a:txBody>
                  <a:tcPr marL="9525" marR="9525" marT="9525" marB="0" anchor="ctr"/>
                </a:tc>
              </a:tr>
              <a:tr h="4293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u="none" strike="noStrike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МП "Архитектура и градостроительство"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922" marR="7922" marT="7922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4 371,0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2 389,0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2 389,0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2 389,0</a:t>
                      </a:r>
                    </a:p>
                  </a:txBody>
                  <a:tcPr marL="9525" marR="9525" marT="9525" marB="0" anchor="ctr"/>
                </a:tc>
              </a:tr>
              <a:tr h="23844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u="none" strike="noStrike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МП "Формирование современной комфортной городской среды"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922" marR="7922" marT="7922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959 308,9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587 125,6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377 828,5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231 622,9</a:t>
                      </a:r>
                    </a:p>
                  </a:txBody>
                  <a:tcPr marL="9525" marR="9525" marT="9525" marB="0" anchor="ctr"/>
                </a:tc>
              </a:tr>
              <a:tr h="19280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u="none" strike="noStrike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МП "Строительство объектов социальной инфраструктуры"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922" marR="7922" marT="7922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1 817 088,9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558 958,6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442 416,1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462 002,1</a:t>
                      </a:r>
                    </a:p>
                  </a:txBody>
                  <a:tcPr marL="9525" marR="9525" marT="9525" marB="0" anchor="ctr"/>
                </a:tc>
              </a:tr>
              <a:tr h="15240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МП "Переселение граждан из аварийного жилищного фонда"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922" marR="7922" marT="7922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207 762,6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1 553,8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</a:tr>
              <a:tr h="11399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Непрограммные расходы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922" marR="7922" marT="7922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53 192,4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27 545,9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23 221,4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23 398,6</a:t>
                      </a:r>
                    </a:p>
                  </a:txBody>
                  <a:tcPr marL="9525" marR="9525" marT="9525" marB="0" anchor="ctr"/>
                </a:tc>
              </a:tr>
              <a:tr h="22760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922" marR="7922" marT="7922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8 985 478,7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7 771 462,6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8 660 996,4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7 645 810,6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45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4749021"/>
              </p:ext>
            </p:extLst>
          </p:nvPr>
        </p:nvGraphicFramePr>
        <p:xfrm>
          <a:off x="228600" y="34183"/>
          <a:ext cx="88392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58000" y="6400800"/>
            <a:ext cx="2133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46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381000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/>
              <a:t>Расходы бюджета городского округа Серпухов с учетом целевых групп пользователей, руб.</a:t>
            </a:r>
            <a:endParaRPr lang="ru-RU" sz="1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9675826"/>
              </p:ext>
            </p:extLst>
          </p:nvPr>
        </p:nvGraphicFramePr>
        <p:xfrm>
          <a:off x="152400" y="533400"/>
          <a:ext cx="8762999" cy="442774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30444"/>
                <a:gridCol w="1094114"/>
                <a:gridCol w="1738080"/>
                <a:gridCol w="1252362"/>
                <a:gridCol w="838200"/>
                <a:gridCol w="749299"/>
                <a:gridCol w="730250"/>
                <a:gridCol w="730250"/>
              </a:tblGrid>
              <a:tr h="45603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Мера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поддержки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Численность льготников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НПА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Размер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поддержки, руб.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2018 г.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2019 г.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2020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г.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2021 г.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07494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Единовременное пособие при рождении второго</a:t>
                      </a:r>
                      <a:r>
                        <a:rPr lang="ru-RU" sz="1200" baseline="0" dirty="0" smtClean="0"/>
                        <a:t>, третьего и последующих детей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/>
                        <a:t>2018-</a:t>
                      </a:r>
                      <a:r>
                        <a:rPr lang="ru-RU" sz="1200" b="0" baseline="0" dirty="0" smtClean="0"/>
                        <a:t> 13 чел.</a:t>
                      </a:r>
                    </a:p>
                    <a:p>
                      <a:pPr algn="l"/>
                      <a:r>
                        <a:rPr lang="ru-RU" sz="1200" b="0" baseline="0" dirty="0" smtClean="0"/>
                        <a:t>2019- 4 чел.</a:t>
                      </a:r>
                    </a:p>
                    <a:p>
                      <a:pPr algn="l"/>
                      <a:r>
                        <a:rPr lang="ru-RU" sz="1200" b="0" baseline="0" dirty="0" smtClean="0"/>
                        <a:t>2020- 4 чел.</a:t>
                      </a:r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Постановление главы городского</a:t>
                      </a:r>
                      <a:r>
                        <a:rPr lang="ru-RU" sz="1200" b="0" baseline="0" dirty="0" smtClean="0"/>
                        <a:t> округа Серпухов от 31.10.2002 №1277</a:t>
                      </a:r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5000- 10000*</a:t>
                      </a:r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95000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25000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30000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15000</a:t>
                      </a:r>
                      <a:endParaRPr lang="ru-RU" sz="1200" dirty="0"/>
                    </a:p>
                  </a:txBody>
                  <a:tcPr anchor="ctr"/>
                </a:tc>
              </a:tr>
              <a:tr h="163777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Адресная</a:t>
                      </a:r>
                      <a:r>
                        <a:rPr lang="ru-RU" sz="1200" baseline="0" dirty="0" smtClean="0"/>
                        <a:t> материальная помощь малообеспеченным гражданам, попавшим в трудную жизненную ситуацию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2018-</a:t>
                      </a:r>
                      <a:r>
                        <a:rPr lang="ru-RU" sz="1200" baseline="0" dirty="0" smtClean="0"/>
                        <a:t> 1 чел.</a:t>
                      </a:r>
                    </a:p>
                    <a:p>
                      <a:r>
                        <a:rPr lang="ru-RU" sz="1200" baseline="0" dirty="0" smtClean="0"/>
                        <a:t>2019- 3 чел.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Постановление</a:t>
                      </a:r>
                      <a:r>
                        <a:rPr lang="ru-RU" sz="1200" baseline="0" dirty="0" smtClean="0"/>
                        <a:t> главы городского округа Серпухов от 26.04.2016 №833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8000-15000**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   15000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24000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15000</a:t>
                      </a:r>
                      <a:endParaRPr lang="ru-RU" sz="1200" dirty="0"/>
                    </a:p>
                  </a:txBody>
                  <a:tcPr anchor="ctr"/>
                </a:tc>
              </a:tr>
              <a:tr h="107494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Выделение</a:t>
                      </a:r>
                      <a:r>
                        <a:rPr lang="ru-RU" sz="1200" baseline="0" dirty="0" smtClean="0"/>
                        <a:t> средств из резервного фонда Администрации </a:t>
                      </a:r>
                      <a:r>
                        <a:rPr lang="ru-RU" sz="1200" baseline="0" dirty="0" err="1" smtClean="0"/>
                        <a:t>г.о</a:t>
                      </a:r>
                      <a:r>
                        <a:rPr lang="ru-RU" sz="1200" baseline="0" dirty="0" smtClean="0"/>
                        <a:t>. Серпухов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2020- 17 чел.</a:t>
                      </a:r>
                    </a:p>
                    <a:p>
                      <a:r>
                        <a:rPr lang="ru-RU" sz="1200" dirty="0" smtClean="0"/>
                        <a:t>2021- 6 чел.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Постановление Администрации</a:t>
                      </a:r>
                      <a:r>
                        <a:rPr lang="ru-RU" sz="1200" baseline="0" dirty="0" smtClean="0"/>
                        <a:t>  </a:t>
                      </a:r>
                      <a:r>
                        <a:rPr lang="ru-RU" sz="1200" baseline="0" dirty="0" err="1" smtClean="0"/>
                        <a:t>г.о</a:t>
                      </a:r>
                      <a:r>
                        <a:rPr lang="ru-RU" sz="1200" baseline="0" dirty="0" smtClean="0"/>
                        <a:t>. Серпухов от 24.09.2020 № 3389-П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25000-30000***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428000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160000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40266" y="50292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*варьируется в зависимости от количества рожденных детей : при рождении второго ребенка размер поддержки составляет 5000 руб., при рождении третьего ребенка размер поддержки составляет 10000 руб.</a:t>
            </a:r>
          </a:p>
          <a:p>
            <a:r>
              <a:rPr lang="ru-RU" sz="1200" dirty="0" smtClean="0"/>
              <a:t>**варьируется в зависимости от тяжести жизненной ситуации</a:t>
            </a:r>
          </a:p>
          <a:p>
            <a:r>
              <a:rPr lang="ru-RU" sz="1200" dirty="0" smtClean="0"/>
              <a:t>***в зависимости от постановлений Администрации городского округа Серпухов</a:t>
            </a:r>
            <a:endParaRPr lang="ru-RU" sz="12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34200" y="6400800"/>
            <a:ext cx="2133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9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334962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Программа муниципальных внутренних заимствований городского округа Серпухов на 2021-2023 гг.</a:t>
            </a:r>
            <a:endParaRPr lang="ru-RU" sz="16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1447666"/>
              </p:ext>
            </p:extLst>
          </p:nvPr>
        </p:nvGraphicFramePr>
        <p:xfrm>
          <a:off x="228601" y="533400"/>
          <a:ext cx="8762998" cy="5597525"/>
        </p:xfrm>
        <a:graphic>
          <a:graphicData uri="http://schemas.openxmlformats.org/drawingml/2006/table">
            <a:tbl>
              <a:tblPr/>
              <a:tblGrid>
                <a:gridCol w="648067"/>
                <a:gridCol w="3444619"/>
                <a:gridCol w="644547"/>
                <a:gridCol w="243025"/>
                <a:gridCol w="644547"/>
                <a:gridCol w="926968"/>
                <a:gridCol w="1165160"/>
                <a:gridCol w="1046065"/>
              </a:tblGrid>
              <a:tr h="200025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+mj-lt"/>
                        </a:rPr>
                        <a:t>                                                     </a:t>
                      </a:r>
                      <a:r>
                        <a:rPr lang="en-US" sz="1200" b="1" i="0" u="none" strike="noStrike" dirty="0" smtClean="0">
                          <a:effectLst/>
                          <a:latin typeface="+mj-lt"/>
                        </a:rPr>
                        <a:t>I</a:t>
                      </a:r>
                      <a:r>
                        <a:rPr lang="en-US" sz="1200" b="1" i="0" u="none" strike="noStrike" dirty="0">
                          <a:effectLst/>
                          <a:latin typeface="+mj-lt"/>
                        </a:rPr>
                        <a:t>. </a:t>
                      </a:r>
                      <a:r>
                        <a:rPr lang="ru-RU" sz="1200" b="1" i="0" u="none" strike="noStrike" dirty="0">
                          <a:effectLst/>
                          <a:latin typeface="+mj-lt"/>
                        </a:rPr>
                        <a:t>Привлечение заимствований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9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+mj-lt"/>
                        </a:rPr>
                        <a:t>№ п/п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+mj-lt"/>
                        </a:rPr>
                        <a:t>Виды   заимствований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+mj-lt"/>
                        </a:rPr>
                        <a:t>2021</a:t>
                      </a:r>
                      <a:r>
                        <a:rPr lang="ru-RU" sz="1200" b="1" i="0" u="none" strike="noStrike" baseline="0" dirty="0" smtClean="0">
                          <a:effectLst/>
                          <a:latin typeface="+mj-lt"/>
                        </a:rPr>
                        <a:t> год,</a:t>
                      </a:r>
                    </a:p>
                    <a:p>
                      <a:pPr algn="ctr" fontAlgn="ctr"/>
                      <a:r>
                        <a:rPr lang="ru-RU" sz="1200" b="1" i="0" u="none" strike="noStrike" baseline="0" dirty="0" err="1" smtClean="0">
                          <a:effectLst/>
                          <a:latin typeface="+mj-lt"/>
                        </a:rPr>
                        <a:t>тыс.руб</a:t>
                      </a:r>
                      <a:r>
                        <a:rPr lang="ru-RU" sz="1200" b="1" i="0" u="none" strike="noStrike" baseline="0" dirty="0" smtClean="0">
                          <a:effectLst/>
                          <a:latin typeface="+mj-lt"/>
                        </a:rPr>
                        <a:t>.</a:t>
                      </a:r>
                      <a:endParaRPr lang="ru-RU" sz="12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+mj-lt"/>
                        </a:rPr>
                        <a:t>2022 год, </a:t>
                      </a:r>
                    </a:p>
                    <a:p>
                      <a:pPr algn="ctr" fontAlgn="ctr"/>
                      <a:r>
                        <a:rPr lang="ru-RU" sz="1200" b="1" i="0" u="none" strike="noStrike" dirty="0" err="1" smtClean="0">
                          <a:effectLst/>
                          <a:latin typeface="+mj-lt"/>
                        </a:rPr>
                        <a:t>тыс.руб</a:t>
                      </a:r>
                      <a:r>
                        <a:rPr lang="ru-RU" sz="1200" b="1" i="0" u="none" strike="noStrike" dirty="0" smtClean="0">
                          <a:effectLst/>
                          <a:latin typeface="+mj-lt"/>
                        </a:rPr>
                        <a:t>.</a:t>
                      </a:r>
                      <a:endParaRPr lang="ru-RU" sz="12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+mj-lt"/>
                        </a:rPr>
                        <a:t>2023 год, </a:t>
                      </a:r>
                    </a:p>
                    <a:p>
                      <a:pPr algn="ctr" fontAlgn="ctr"/>
                      <a:r>
                        <a:rPr lang="ru-RU" sz="1200" b="1" i="0" u="none" strike="noStrike" dirty="0" err="1" smtClean="0">
                          <a:effectLst/>
                          <a:latin typeface="+mj-lt"/>
                        </a:rPr>
                        <a:t>тыс.руб</a:t>
                      </a:r>
                      <a:r>
                        <a:rPr lang="ru-RU" sz="1200" b="1" i="0" u="none" strike="noStrike" dirty="0" smtClean="0">
                          <a:effectLst/>
                          <a:latin typeface="+mj-lt"/>
                        </a:rPr>
                        <a:t>.</a:t>
                      </a:r>
                      <a:endParaRPr lang="ru-RU" sz="12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051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+mj-lt"/>
                        </a:rPr>
                        <a:t>1.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j-lt"/>
                        </a:rPr>
                        <a:t>Кредитные договоры и соглашения, заключенные от имени муниципального образования городской округ Серпухов, всего: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+mj-lt"/>
                        </a:rPr>
                        <a:t>1 448 338,2</a:t>
                      </a:r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 smtClean="0">
                        <a:effectLst/>
                        <a:latin typeface="+mj-lt"/>
                      </a:endParaRP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+mj-lt"/>
                        </a:rPr>
                        <a:t>1 448 338,2</a:t>
                      </a:r>
                    </a:p>
                    <a:p>
                      <a:pPr algn="ctr" fontAlgn="ctr"/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+mj-lt"/>
                        </a:rPr>
                        <a:t>1 434 927,1</a:t>
                      </a:r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+mj-lt"/>
                        </a:rPr>
                        <a:t>в том числе: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+mj-lt"/>
                        </a:rPr>
                        <a:t>1.1.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j-lt"/>
                        </a:rPr>
                        <a:t>с кредитными организациями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+mj-lt"/>
                        </a:rPr>
                        <a:t>1 448 338,2</a:t>
                      </a:r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+mj-lt"/>
                        </a:rPr>
                        <a:t>1 448 338,2</a:t>
                      </a:r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+mj-lt"/>
                        </a:rPr>
                        <a:t>1 434 927,1</a:t>
                      </a:r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+mj-lt"/>
                        </a:rPr>
                        <a:t>ИТОГО: общий объем привлечения заимствований в 2021 году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+mj-lt"/>
                        </a:rPr>
                        <a:t>1 448 338,2</a:t>
                      </a:r>
                      <a:endParaRPr lang="ru-RU" sz="12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 smtClean="0">
                        <a:effectLst/>
                        <a:latin typeface="+mj-lt"/>
                      </a:endParaRP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+mj-lt"/>
                        </a:rPr>
                        <a:t>1 448 338,2</a:t>
                      </a:r>
                    </a:p>
                    <a:p>
                      <a:pPr algn="ctr" fontAlgn="ctr"/>
                      <a:endParaRPr lang="ru-RU" sz="12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+mj-lt"/>
                        </a:rPr>
                        <a:t>1 434 927,1</a:t>
                      </a:r>
                      <a:endParaRPr lang="ru-RU" sz="12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 smtClean="0"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0025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+mj-lt"/>
                        </a:rPr>
                        <a:t>                                                       </a:t>
                      </a:r>
                      <a:r>
                        <a:rPr lang="en-US" sz="1200" b="1" i="0" u="none" strike="noStrike" dirty="0" smtClean="0">
                          <a:effectLst/>
                          <a:latin typeface="+mj-lt"/>
                        </a:rPr>
                        <a:t>II</a:t>
                      </a:r>
                      <a:r>
                        <a:rPr lang="en-US" sz="1200" b="1" i="0" u="none" strike="noStrike" dirty="0">
                          <a:effectLst/>
                          <a:latin typeface="+mj-lt"/>
                        </a:rPr>
                        <a:t>.  </a:t>
                      </a:r>
                      <a:r>
                        <a:rPr lang="ru-RU" sz="1200" b="1" i="0" u="none" strike="noStrike" dirty="0">
                          <a:effectLst/>
                          <a:latin typeface="+mj-lt"/>
                        </a:rPr>
                        <a:t>Погашение заимствований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485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+mj-lt"/>
                        </a:rPr>
                        <a:t>№ п/п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+mj-lt"/>
                        </a:rPr>
                        <a:t>Виды   заимствований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+mj-lt"/>
                        </a:rPr>
                        <a:t>2021 год,</a:t>
                      </a:r>
                    </a:p>
                    <a:p>
                      <a:pPr algn="ctr" fontAlgn="ctr"/>
                      <a:r>
                        <a:rPr lang="ru-RU" sz="1200" b="1" i="0" u="none" strike="noStrike" dirty="0" err="1" smtClean="0">
                          <a:effectLst/>
                          <a:latin typeface="+mj-lt"/>
                        </a:rPr>
                        <a:t>тыс.руб</a:t>
                      </a:r>
                      <a:r>
                        <a:rPr lang="ru-RU" sz="1200" b="1" i="0" u="none" strike="noStrike" dirty="0" smtClean="0">
                          <a:effectLst/>
                          <a:latin typeface="+mj-lt"/>
                        </a:rPr>
                        <a:t>.</a:t>
                      </a:r>
                      <a:endParaRPr lang="ru-RU" sz="12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+mj-lt"/>
                        </a:rPr>
                        <a:t>2022 год,</a:t>
                      </a:r>
                    </a:p>
                    <a:p>
                      <a:pPr algn="ctr" fontAlgn="ctr"/>
                      <a:r>
                        <a:rPr lang="ru-RU" sz="1200" b="1" i="0" u="none" strike="noStrike" dirty="0" err="1" smtClean="0">
                          <a:effectLst/>
                          <a:latin typeface="+mj-lt"/>
                        </a:rPr>
                        <a:t>тыс.руб</a:t>
                      </a:r>
                      <a:endParaRPr lang="ru-RU" sz="12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+mj-lt"/>
                        </a:rPr>
                        <a:t>2023 год,</a:t>
                      </a:r>
                    </a:p>
                    <a:p>
                      <a:pPr algn="ctr" fontAlgn="ctr"/>
                      <a:r>
                        <a:rPr lang="ru-RU" sz="1200" b="1" i="0" u="none" strike="noStrike" dirty="0" err="1" smtClean="0">
                          <a:effectLst/>
                          <a:latin typeface="+mj-lt"/>
                        </a:rPr>
                        <a:t>тыс.руб</a:t>
                      </a:r>
                      <a:r>
                        <a:rPr lang="ru-RU" sz="1200" b="1" i="0" u="none" strike="noStrike" dirty="0" smtClean="0">
                          <a:effectLst/>
                          <a:latin typeface="+mj-lt"/>
                        </a:rPr>
                        <a:t>.</a:t>
                      </a:r>
                      <a:endParaRPr lang="ru-RU" sz="12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+mj-lt"/>
                        </a:rPr>
                        <a:t>1.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+mj-lt"/>
                        </a:rPr>
                        <a:t>Кредитные договоры и соглашения, заключенные от имени муниципального образования городской округ Серпухов, всего: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j-lt"/>
                        </a:rPr>
                        <a:t>1 404 338,2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+mj-lt"/>
                        </a:rPr>
                        <a:t>1 661 749,3</a:t>
                      </a:r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+mj-lt"/>
                        </a:rPr>
                        <a:t>1 234 927,1</a:t>
                      </a:r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+mj-lt"/>
                        </a:rPr>
                        <a:t>в том числе: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+mj-lt"/>
                        </a:rPr>
                        <a:t>1.1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+mj-lt"/>
                        </a:rPr>
                        <a:t>с кредитными </a:t>
                      </a:r>
                      <a:r>
                        <a:rPr lang="ru-RU" sz="1200" b="0" i="0" u="none" strike="noStrike" dirty="0" smtClean="0">
                          <a:effectLst/>
                          <a:latin typeface="+mj-lt"/>
                        </a:rPr>
                        <a:t>организациями</a:t>
                      </a:r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+mj-lt"/>
                        </a:rPr>
                        <a:t>1 404 338,2</a:t>
                      </a:r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+mj-lt"/>
                        </a:rPr>
                        <a:t>1 661 749,3</a:t>
                      </a:r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+mj-lt"/>
                        </a:rPr>
                        <a:t>1 234 927,1</a:t>
                      </a:r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42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+mj-lt"/>
                        </a:rPr>
                        <a:t>ИТОГО: общий объем погашения заимствований в 2021 году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+mj-lt"/>
                        </a:rPr>
                        <a:t>1 404 338,2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+mj-lt"/>
                        </a:rPr>
                        <a:t>1 661 749,3</a:t>
                      </a:r>
                      <a:endParaRPr lang="ru-RU" sz="12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+mj-lt"/>
                        </a:rPr>
                        <a:t>1 234 927,1</a:t>
                      </a:r>
                      <a:endParaRPr lang="ru-RU" sz="12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74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15400" cy="609600"/>
          </a:xfrm>
        </p:spPr>
        <p:txBody>
          <a:bodyPr>
            <a:normAutofit fontScale="90000"/>
          </a:bodyPr>
          <a:lstStyle/>
          <a:p>
            <a:r>
              <a:rPr lang="ru-RU" sz="1800" b="1" dirty="0"/>
              <a:t>Источники внутреннего финансирования дефицита бюджета                                                                   </a:t>
            </a:r>
            <a:r>
              <a:rPr lang="ru-RU" sz="1800" b="1" dirty="0" smtClean="0"/>
              <a:t>городского </a:t>
            </a:r>
            <a:r>
              <a:rPr lang="ru-RU" sz="1800" b="1" dirty="0"/>
              <a:t>округа Серпухов Московской области на 2021 </a:t>
            </a:r>
            <a:r>
              <a:rPr lang="ru-RU" sz="1800" b="1" dirty="0" smtClean="0"/>
              <a:t>год, </a:t>
            </a:r>
            <a:r>
              <a:rPr lang="ru-RU" sz="1800" b="1" dirty="0" err="1" smtClean="0"/>
              <a:t>тыс.руб</a:t>
            </a:r>
            <a:r>
              <a:rPr lang="ru-RU" sz="1800" b="1" dirty="0" smtClean="0"/>
              <a:t>.</a:t>
            </a:r>
            <a:endParaRPr lang="ru-RU" sz="1800" b="1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0264727"/>
              </p:ext>
            </p:extLst>
          </p:nvPr>
        </p:nvGraphicFramePr>
        <p:xfrm>
          <a:off x="533400" y="762000"/>
          <a:ext cx="8382000" cy="4724400"/>
        </p:xfrm>
        <a:graphic>
          <a:graphicData uri="http://schemas.openxmlformats.org/drawingml/2006/table">
            <a:tbl>
              <a:tblPr/>
              <a:tblGrid>
                <a:gridCol w="7009914"/>
                <a:gridCol w="1372086"/>
              </a:tblGrid>
              <a:tr h="4416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+mj-lt"/>
                        </a:rPr>
                        <a:t>Наименование</a:t>
                      </a:r>
                    </a:p>
                  </a:txBody>
                  <a:tcPr marL="8741" marR="8741" marT="8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+mj-lt"/>
                        </a:rPr>
                        <a:t>Сумма </a:t>
                      </a:r>
                    </a:p>
                  </a:txBody>
                  <a:tcPr marL="8741" marR="8741" marT="8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4139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effectLst/>
                          <a:latin typeface="+mj-lt"/>
                        </a:rPr>
                        <a:t>Дефицит бюджета городского округа Серпухов</a:t>
                      </a:r>
                    </a:p>
                  </a:txBody>
                  <a:tcPr marL="8741" marR="8741" marT="8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+mj-lt"/>
                        </a:rPr>
                        <a:t>-44 000,0</a:t>
                      </a:r>
                    </a:p>
                  </a:txBody>
                  <a:tcPr marL="8741" marR="8741" marT="8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9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+mj-lt"/>
                        </a:rPr>
                        <a:t>в процентах к общей сумме доходов без учета безвозмездных поступлений и поступлений налоговых доходов по дополнительным нормативам отчислений</a:t>
                      </a:r>
                    </a:p>
                  </a:txBody>
                  <a:tcPr marL="8741" marR="8741" marT="8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+mj-lt"/>
                        </a:rPr>
                        <a:t>2,30</a:t>
                      </a:r>
                    </a:p>
                  </a:txBody>
                  <a:tcPr marL="8741" marR="8741" marT="8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92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effectLst/>
                          <a:latin typeface="+mj-lt"/>
                        </a:rPr>
                        <a:t>Источники внутреннего финансирования дефицитов бюджетов</a:t>
                      </a:r>
                    </a:p>
                  </a:txBody>
                  <a:tcPr marL="8741" marR="8741" marT="8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+mj-lt"/>
                        </a:rPr>
                        <a:t>44 000,0</a:t>
                      </a:r>
                    </a:p>
                  </a:txBody>
                  <a:tcPr marL="8741" marR="8741" marT="8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8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effectLst/>
                          <a:latin typeface="+mj-lt"/>
                        </a:rPr>
                        <a:t>Кредиты кредитных организаций в валюте Российской Федерации</a:t>
                      </a:r>
                    </a:p>
                  </a:txBody>
                  <a:tcPr marL="8741" marR="8741" marT="8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+mj-lt"/>
                        </a:rPr>
                        <a:t>44 000,0</a:t>
                      </a:r>
                    </a:p>
                  </a:txBody>
                  <a:tcPr marL="8741" marR="8741" marT="8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87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effectLst/>
                          <a:latin typeface="+mj-lt"/>
                        </a:rPr>
                        <a:t>Получение кредитов от кредитных организаций в валюте Российской Федерации</a:t>
                      </a:r>
                    </a:p>
                  </a:txBody>
                  <a:tcPr marL="8741" marR="8741" marT="8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+mj-lt"/>
                        </a:rPr>
                        <a:t>1 448 338,2</a:t>
                      </a:r>
                    </a:p>
                  </a:txBody>
                  <a:tcPr marL="8741" marR="8741" marT="8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31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effectLst/>
                          <a:latin typeface="+mj-lt"/>
                        </a:rPr>
                        <a:t>Погашение кредитов, предоставленных кредитными организациями в валюте Российской Федерации </a:t>
                      </a:r>
                    </a:p>
                  </a:txBody>
                  <a:tcPr marL="8741" marR="8741" marT="8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+mj-lt"/>
                        </a:rPr>
                        <a:t>-1 404 338,2</a:t>
                      </a:r>
                    </a:p>
                  </a:txBody>
                  <a:tcPr marL="8741" marR="8741" marT="8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9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effectLst/>
                          <a:latin typeface="+mj-lt"/>
                        </a:rPr>
                        <a:t>Изменение остатков средств на счетах по учету средств бюджета</a:t>
                      </a:r>
                    </a:p>
                  </a:txBody>
                  <a:tcPr marL="8741" marR="8741" marT="8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+mj-lt"/>
                        </a:rPr>
                        <a:t>0,0</a:t>
                      </a:r>
                    </a:p>
                  </a:txBody>
                  <a:tcPr marL="8741" marR="8741" marT="8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72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effectLst/>
                          <a:latin typeface="+mj-lt"/>
                        </a:rPr>
                        <a:t>Увеличение прочих остатков денежных средств бюджетов городских округов</a:t>
                      </a:r>
                    </a:p>
                  </a:txBody>
                  <a:tcPr marL="8741" marR="8741" marT="8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+mj-lt"/>
                        </a:rPr>
                        <a:t>-9 175 800,8</a:t>
                      </a:r>
                    </a:p>
                  </a:txBody>
                  <a:tcPr marL="8741" marR="8741" marT="8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72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effectLst/>
                          <a:latin typeface="+mj-lt"/>
                        </a:rPr>
                        <a:t>Уменьшение прочих остатков денежных средств бюджетов городских округов</a:t>
                      </a:r>
                    </a:p>
                  </a:txBody>
                  <a:tcPr marL="8741" marR="8741" marT="8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+mj-lt"/>
                        </a:rPr>
                        <a:t>9 175 800,8</a:t>
                      </a:r>
                    </a:p>
                  </a:txBody>
                  <a:tcPr marL="8741" marR="8741" marT="8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948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789"/>
            <a:ext cx="8229600" cy="411162"/>
          </a:xfrm>
        </p:spPr>
        <p:txBody>
          <a:bodyPr>
            <a:normAutofit/>
          </a:bodyPr>
          <a:lstStyle/>
          <a:p>
            <a:r>
              <a:rPr lang="ru-RU" sz="1800" b="1" dirty="0"/>
              <a:t>Основа формирования бюджета городского округа </a:t>
            </a:r>
            <a:r>
              <a:rPr lang="ru-RU" sz="1800" b="1" dirty="0" smtClean="0"/>
              <a:t>Серпухов на 2021 - 2023 гг.</a:t>
            </a:r>
            <a:endParaRPr lang="ru-RU" sz="1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533400"/>
            <a:ext cx="8610600" cy="6248400"/>
          </a:xfrm>
        </p:spPr>
        <p:txBody>
          <a:bodyPr>
            <a:normAutofit/>
          </a:bodyPr>
          <a:lstStyle/>
          <a:p>
            <a:pPr marL="445770" indent="-285750" algn="just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cs typeface="Times New Roman" panose="02020603050405020304" pitchFamily="18" charset="0"/>
              </a:rPr>
              <a:t>Федеральный закон от 06.10.2003 № 131-ФЗ «Об общих принципах организации местного самоуправления в Российской Федерации</a:t>
            </a:r>
            <a:r>
              <a:rPr lang="ru-RU" altLang="ru-RU" sz="1600" dirty="0" smtClean="0">
                <a:cs typeface="Times New Roman" panose="02020603050405020304" pitchFamily="18" charset="0"/>
              </a:rPr>
              <a:t>»</a:t>
            </a:r>
          </a:p>
          <a:p>
            <a:pPr marL="445770" indent="-285750" algn="just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600" dirty="0" smtClean="0">
                <a:latin typeface="+mj-lt"/>
                <a:cs typeface="Times New Roman" panose="02020603050405020304" pitchFamily="18" charset="0"/>
              </a:rPr>
              <a:t>Устав городского округа Серпухов Московской области</a:t>
            </a:r>
          </a:p>
          <a:p>
            <a:pPr marL="445770" indent="-285750" algn="just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600" dirty="0" smtClean="0">
                <a:latin typeface="+mj-lt"/>
                <a:cs typeface="Times New Roman" panose="02020603050405020304" pitchFamily="18" charset="0"/>
              </a:rPr>
              <a:t>Бюджетный </a:t>
            </a:r>
            <a:r>
              <a:rPr lang="ru-RU" altLang="ru-RU" sz="1600" dirty="0">
                <a:latin typeface="+mj-lt"/>
                <a:cs typeface="Times New Roman" panose="02020603050405020304" pitchFamily="18" charset="0"/>
              </a:rPr>
              <a:t>кодекс Российской </a:t>
            </a:r>
            <a:r>
              <a:rPr lang="ru-RU" altLang="ru-RU" sz="1600" dirty="0" smtClean="0">
                <a:latin typeface="+mj-lt"/>
                <a:cs typeface="Times New Roman" panose="02020603050405020304" pitchFamily="18" charset="0"/>
              </a:rPr>
              <a:t>Федерации</a:t>
            </a:r>
          </a:p>
          <a:p>
            <a:pPr marL="445770" indent="-285750" algn="just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600" dirty="0" smtClean="0">
                <a:latin typeface="+mj-lt"/>
                <a:cs typeface="Times New Roman" panose="02020603050405020304" pitchFamily="18" charset="0"/>
              </a:rPr>
              <a:t>Прогноз социально-экономического развития городского округа Серпухов на 2021 - 2023 гг.</a:t>
            </a:r>
          </a:p>
          <a:p>
            <a:pPr marL="445770" indent="-285750" algn="just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600" dirty="0" smtClean="0">
                <a:latin typeface="+mj-lt"/>
                <a:cs typeface="Times New Roman" panose="02020603050405020304" pitchFamily="18" charset="0"/>
              </a:rPr>
              <a:t>Основные направления бюджетной и налоговой политики городского округа Серпухов на 2021-2023 гг. </a:t>
            </a:r>
          </a:p>
          <a:p>
            <a:pPr marL="445770" indent="-285750" algn="just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600" dirty="0" smtClean="0">
                <a:latin typeface="+mj-lt"/>
                <a:cs typeface="Times New Roman" panose="02020603050405020304" pitchFamily="18" charset="0"/>
              </a:rPr>
              <a:t>Муниципальные программы городского округа Серпухов на 2020- 2024 гг. </a:t>
            </a:r>
            <a:endParaRPr lang="ru-RU" altLang="ru-RU" sz="1600" dirty="0">
              <a:latin typeface="+mj-lt"/>
              <a:cs typeface="Times New Roman" panose="02020603050405020304" pitchFamily="18" charset="0"/>
            </a:endParaRPr>
          </a:p>
          <a:p>
            <a:pPr marL="445770" indent="-285750" algn="just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600" dirty="0" smtClean="0">
                <a:latin typeface="+mj-lt"/>
                <a:cs typeface="Times New Roman" panose="02020603050405020304" pitchFamily="18" charset="0"/>
              </a:rPr>
              <a:t>Закон </a:t>
            </a:r>
            <a:r>
              <a:rPr lang="ru-RU" altLang="ru-RU" sz="1600" dirty="0">
                <a:latin typeface="+mj-lt"/>
                <a:cs typeface="Times New Roman" panose="02020603050405020304" pitchFamily="18" charset="0"/>
              </a:rPr>
              <a:t>Московской области от 19.09.2007 № </a:t>
            </a:r>
            <a:r>
              <a:rPr lang="ru-RU" altLang="ru-RU" sz="1600" dirty="0" smtClean="0">
                <a:latin typeface="+mj-lt"/>
                <a:cs typeface="Times New Roman" panose="02020603050405020304" pitchFamily="18" charset="0"/>
              </a:rPr>
              <a:t>151/2007-ОЗ </a:t>
            </a:r>
            <a:r>
              <a:rPr lang="ru-RU" altLang="ru-RU" sz="1600" dirty="0">
                <a:latin typeface="+mj-lt"/>
                <a:cs typeface="Times New Roman" panose="02020603050405020304" pitchFamily="18" charset="0"/>
              </a:rPr>
              <a:t>«О бюджетном процессе в Московской области»</a:t>
            </a:r>
          </a:p>
          <a:p>
            <a:pPr marL="445770" indent="-285750" algn="just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600" dirty="0" smtClean="0">
                <a:latin typeface="+mj-lt"/>
                <a:cs typeface="Times New Roman" panose="02020603050405020304" pitchFamily="18" charset="0"/>
              </a:rPr>
              <a:t>Решение </a:t>
            </a:r>
            <a:r>
              <a:rPr lang="ru-RU" altLang="ru-RU" sz="1600" dirty="0">
                <a:latin typeface="+mj-lt"/>
                <a:cs typeface="Times New Roman" panose="02020603050405020304" pitchFamily="18" charset="0"/>
              </a:rPr>
              <a:t>Совета депутатов городского округа </a:t>
            </a:r>
            <a:r>
              <a:rPr lang="ru-RU" altLang="ru-RU" sz="1600" dirty="0" smtClean="0">
                <a:latin typeface="+mj-lt"/>
                <a:cs typeface="Times New Roman" panose="02020603050405020304" pitchFamily="18" charset="0"/>
              </a:rPr>
              <a:t>Серпухов </a:t>
            </a:r>
            <a:r>
              <a:rPr lang="ru-RU" altLang="ru-RU" sz="1600" dirty="0">
                <a:latin typeface="+mj-lt"/>
                <a:cs typeface="Times New Roman" panose="02020603050405020304" pitchFamily="18" charset="0"/>
              </a:rPr>
              <a:t>от </a:t>
            </a:r>
            <a:r>
              <a:rPr lang="en-US" altLang="ru-RU" sz="1600" dirty="0" smtClean="0">
                <a:latin typeface="+mj-lt"/>
                <a:cs typeface="Times New Roman" panose="02020603050405020304" pitchFamily="18" charset="0"/>
              </a:rPr>
              <a:t>25.08.2010 </a:t>
            </a:r>
            <a:r>
              <a:rPr lang="en-US" altLang="ru-RU" sz="1600" dirty="0">
                <a:latin typeface="+mj-lt"/>
                <a:cs typeface="Times New Roman" panose="02020603050405020304" pitchFamily="18" charset="0"/>
              </a:rPr>
              <a:t>N 593/91 </a:t>
            </a:r>
            <a:r>
              <a:rPr lang="ru-RU" altLang="ru-RU" sz="1600" dirty="0" smtClean="0">
                <a:latin typeface="+mj-lt"/>
                <a:cs typeface="Times New Roman" panose="02020603050405020304" pitchFamily="18" charset="0"/>
              </a:rPr>
              <a:t>«</a:t>
            </a:r>
            <a:r>
              <a:rPr lang="ru-RU" altLang="ru-RU" sz="1600" dirty="0">
                <a:latin typeface="+mj-lt"/>
                <a:cs typeface="Times New Roman" panose="02020603050405020304" pitchFamily="18" charset="0"/>
              </a:rPr>
              <a:t>Об утверждении </a:t>
            </a:r>
            <a:r>
              <a:rPr lang="ru-RU" altLang="ru-RU" sz="1600" dirty="0" smtClean="0">
                <a:latin typeface="+mj-lt"/>
                <a:cs typeface="Times New Roman" panose="02020603050405020304" pitchFamily="18" charset="0"/>
              </a:rPr>
              <a:t>Положения </a:t>
            </a:r>
            <a:r>
              <a:rPr lang="ru-RU" altLang="ru-RU" sz="1600" dirty="0">
                <a:latin typeface="+mj-lt"/>
                <a:cs typeface="Times New Roman" panose="02020603050405020304" pitchFamily="18" charset="0"/>
              </a:rPr>
              <a:t>о бюджетном процессе в городском округе </a:t>
            </a:r>
            <a:r>
              <a:rPr lang="ru-RU" altLang="ru-RU" sz="1600" dirty="0" smtClean="0">
                <a:latin typeface="+mj-lt"/>
                <a:cs typeface="Times New Roman" panose="02020603050405020304" pitchFamily="18" charset="0"/>
              </a:rPr>
              <a:t>Серпухов»</a:t>
            </a:r>
            <a:endParaRPr lang="ru-RU" altLang="ru-RU" sz="1600" dirty="0">
              <a:latin typeface="+mj-lt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51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63562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Прогноз объема муниципального внутреннего долга городского округа Серпухов Московской области на период 2022-2024гг. </a:t>
            </a:r>
            <a:endParaRPr lang="ru-RU" sz="1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0898935"/>
              </p:ext>
            </p:extLst>
          </p:nvPr>
        </p:nvGraphicFramePr>
        <p:xfrm>
          <a:off x="381000" y="762000"/>
          <a:ext cx="8610600" cy="9499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52650"/>
                <a:gridCol w="2152650"/>
                <a:gridCol w="2152650"/>
                <a:gridCol w="215265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Период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На 01.01.2022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На 01.01.2023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На 01.01.2024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Сумма (</a:t>
                      </a:r>
                      <a:r>
                        <a:rPr lang="ru-RU" dirty="0" err="1" smtClean="0"/>
                        <a:t>тыс.руб</a:t>
                      </a:r>
                      <a:r>
                        <a:rPr lang="ru-RU" dirty="0" smtClean="0"/>
                        <a:t>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948 338,2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734 927,1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934 927,1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403675723"/>
              </p:ext>
            </p:extLst>
          </p:nvPr>
        </p:nvGraphicFramePr>
        <p:xfrm>
          <a:off x="1447800" y="19812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69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457200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/>
              <a:t>Национальные проекты, в которых учувствует городской округ Серпухов </a:t>
            </a:r>
            <a:br>
              <a:rPr lang="ru-RU" sz="1800" b="1" dirty="0" smtClean="0"/>
            </a:br>
            <a:endParaRPr lang="ru-RU" sz="1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1738399"/>
              </p:ext>
            </p:extLst>
          </p:nvPr>
        </p:nvGraphicFramePr>
        <p:xfrm>
          <a:off x="304800" y="457200"/>
          <a:ext cx="8686799" cy="572441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423833"/>
                <a:gridCol w="1528233"/>
                <a:gridCol w="1447800"/>
                <a:gridCol w="1286933"/>
              </a:tblGrid>
              <a:tr h="38682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2021 год (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</a:rPr>
                        <a:t>тыс.руб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.)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</a:rPr>
                        <a:t> год (</a:t>
                      </a:r>
                      <a:r>
                        <a:rPr lang="ru-RU" sz="1600" b="1" baseline="0" dirty="0" err="1" smtClean="0">
                          <a:solidFill>
                            <a:schemeClr val="tx1"/>
                          </a:solidFill>
                        </a:rPr>
                        <a:t>тыс.руб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</a:rPr>
                        <a:t>.)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2023 год (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</a:rPr>
                        <a:t>тыс.руб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.)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40494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Федеральный</a:t>
                      </a:r>
                      <a:r>
                        <a:rPr lang="ru-RU" sz="1400" baseline="0" dirty="0" smtClean="0"/>
                        <a:t> проект «Формирование комфортной городской среды» (дорожное хозяйство)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10 229,4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</a:tr>
              <a:tr h="54049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Федеральный проект «Информационная инфраструктура»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1 697,0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1 697,0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1 697,0</a:t>
                      </a:r>
                      <a:endParaRPr lang="ru-RU" sz="1400" dirty="0"/>
                    </a:p>
                  </a:txBody>
                  <a:tcPr/>
                </a:tc>
              </a:tr>
              <a:tr h="82663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Федеральный проект «Формирование комфортной городской среды» (благоустройство)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175 762,9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</a:tr>
              <a:tr h="38682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Федеральный проект «Чистая</a:t>
                      </a:r>
                      <a:r>
                        <a:rPr lang="ru-RU" sz="1400" baseline="0" dirty="0" smtClean="0"/>
                        <a:t> страна»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1 040 493,5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2 323 009,9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1 705 600,0</a:t>
                      </a:r>
                      <a:endParaRPr lang="ru-RU" sz="1400" dirty="0"/>
                    </a:p>
                  </a:txBody>
                  <a:tcPr/>
                </a:tc>
              </a:tr>
              <a:tr h="763051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Федеральный проект</a:t>
                      </a:r>
                      <a:r>
                        <a:rPr lang="ru-RU" sz="1400" baseline="0" dirty="0" smtClean="0"/>
                        <a:t> «Содействие занятости женщин-создание условий дошкольного образования для детей в возрасте трех лет»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3 438,0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3 438,0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3 438,0</a:t>
                      </a:r>
                      <a:endParaRPr lang="ru-RU" sz="1400" dirty="0"/>
                    </a:p>
                  </a:txBody>
                  <a:tcPr/>
                </a:tc>
              </a:tr>
              <a:tr h="38682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Федеральный проект «Современная школа»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514 368,5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</a:tr>
              <a:tr h="38682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Федеральный проект «Культурная</a:t>
                      </a:r>
                      <a:r>
                        <a:rPr lang="ru-RU" sz="1400" baseline="0" dirty="0" smtClean="0"/>
                        <a:t> среда»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1 610,0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</a:tr>
              <a:tr h="38682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Федеральный проект «Успех каждого</a:t>
                      </a:r>
                      <a:r>
                        <a:rPr lang="ru-RU" sz="1400" baseline="0" dirty="0" smtClean="0"/>
                        <a:t> ребенка»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2 338,2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</a:tr>
              <a:tr h="54049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Федеральный</a:t>
                      </a:r>
                      <a:r>
                        <a:rPr lang="ru-RU" sz="1400" baseline="0" dirty="0" smtClean="0"/>
                        <a:t> проект «Цифровая образовательная среда»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179 68,2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16 641,5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7 626,0</a:t>
                      </a:r>
                      <a:endParaRPr lang="ru-RU" sz="1400" dirty="0"/>
                    </a:p>
                  </a:txBody>
                  <a:tcPr/>
                </a:tc>
              </a:tr>
              <a:tr h="38682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Федеральный</a:t>
                      </a:r>
                      <a:r>
                        <a:rPr lang="ru-RU" sz="1400" baseline="0" dirty="0" smtClean="0"/>
                        <a:t> проект «Спорт- норма жизни»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242 178,0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225 263,4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42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334962"/>
          </a:xfrm>
        </p:spPr>
        <p:txBody>
          <a:bodyPr>
            <a:noAutofit/>
          </a:bodyPr>
          <a:lstStyle/>
          <a:p>
            <a:r>
              <a:rPr lang="ru-RU" sz="1400" b="1" dirty="0" smtClean="0"/>
              <a:t>Информация об общественно-значимых проектах, реализуемых на территории городского округа Серпухов, тыс. руб.</a:t>
            </a:r>
            <a:endParaRPr lang="ru-RU" sz="14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5429442"/>
              </p:ext>
            </p:extLst>
          </p:nvPr>
        </p:nvGraphicFramePr>
        <p:xfrm>
          <a:off x="152401" y="609600"/>
          <a:ext cx="8876232" cy="5236845"/>
        </p:xfrm>
        <a:graphic>
          <a:graphicData uri="http://schemas.openxmlformats.org/drawingml/2006/table">
            <a:tbl>
              <a:tblPr/>
              <a:tblGrid>
                <a:gridCol w="3612013"/>
                <a:gridCol w="2536091"/>
                <a:gridCol w="845364"/>
                <a:gridCol w="999066"/>
                <a:gridCol w="883698"/>
              </a:tblGrid>
              <a:tr h="4025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Наименование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проекта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Место реализации проекта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Срок ввода объекта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356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Строительство пристройки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к зданию МОУ СОШ № 9 на 200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мест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ул. Советская, д. 83.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2020 год</a:t>
                      </a:r>
                    </a:p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327 363,137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8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Строительство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пристройки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на 200 мест к зданию МОУ СОШ №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ул. Джона Рида, д. 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2020 год</a:t>
                      </a:r>
                    </a:p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286 008,274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Строительство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пристройки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на 200 мест к зданию МОУ СОШ №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ул. Фирсова, д. 9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2020 год</a:t>
                      </a:r>
                    </a:p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427 964,064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/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7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Строительство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школы на 825 мест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мкр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 Ивановские дворики, ул. Юбилейная.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2021 год</a:t>
                      </a:r>
                    </a:p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422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943,312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514 368,0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15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Благоустройство общественных территорий в малых городах и исторических поселениях-победителях Всероссийского конкурса лучших проектов создания комфортной городской среды                                                                             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Площадь Ленина и Привокзальная площадь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2020 год                                  </a:t>
                      </a:r>
                    </a:p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329 467,02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931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Реализация проектов граждан, сформированных в рамках инициативного бюджетирования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446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Благоустройство пешеходной зоны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j-lt"/>
                          <a:cs typeface="Times New Roman" panose="02020603050405020304" pitchFamily="18" charset="0"/>
                        </a:rPr>
                        <a:t> п. Большевик, ул. Ленина, д.3</a:t>
                      </a:r>
                      <a:endParaRPr lang="ru-RU" sz="11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j-lt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1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j-lt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1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+mj-lt"/>
                          <a:cs typeface="Times New Roman" panose="02020603050405020304" pitchFamily="18" charset="0"/>
                        </a:rPr>
                        <a:t>500 000,0</a:t>
                      </a:r>
                    </a:p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42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Ремонт школьного музея и приобретение экспозиционных витрин для муниципального бюджетного учреждения "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Липицкая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средняя общеобразовательная школа имени Героя Советского Союза Евгения Петровича Тарасова"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j-lt"/>
                          <a:cs typeface="Times New Roman" panose="02020603050405020304" pitchFamily="18" charset="0"/>
                        </a:rPr>
                        <a:t> село Липицы, площадь 178 Авиаполка, д.3а</a:t>
                      </a:r>
                      <a:endParaRPr lang="ru-RU" sz="11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j-lt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1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j-lt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1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+mj-lt"/>
                          <a:cs typeface="Times New Roman" panose="02020603050405020304" pitchFamily="18" charset="0"/>
                        </a:rPr>
                        <a:t>35,0</a:t>
                      </a:r>
                    </a:p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931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j-lt"/>
                          <a:cs typeface="Times New Roman" panose="02020603050405020304" pitchFamily="18" charset="0"/>
                        </a:rPr>
                        <a:t>Реконструкция</a:t>
                      </a:r>
                      <a:r>
                        <a:rPr lang="ru-RU" sz="1100" baseline="0" dirty="0" smtClean="0">
                          <a:latin typeface="+mj-lt"/>
                          <a:cs typeface="Times New Roman" panose="02020603050405020304" pitchFamily="18" charset="0"/>
                        </a:rPr>
                        <a:t> памятника «Погибшим в Великой Отечественной войне»</a:t>
                      </a:r>
                      <a:endParaRPr lang="ru-RU" sz="11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j-lt"/>
                          <a:cs typeface="Times New Roman" panose="02020603050405020304" pitchFamily="18" charset="0"/>
                        </a:rPr>
                        <a:t> п. Пролетарский, ул. Школьная</a:t>
                      </a:r>
                      <a:endParaRPr lang="ru-RU" sz="11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j-lt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1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j-lt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+mj-lt"/>
                          <a:cs typeface="Times New Roman" panose="02020603050405020304" pitchFamily="18" charset="0"/>
                        </a:rPr>
                        <a:t>146,1</a:t>
                      </a:r>
                    </a:p>
                    <a:p>
                      <a:pPr algn="ctr"/>
                      <a:endParaRPr lang="ru-RU" sz="1100" dirty="0"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87362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Муниципальная программа « Здравоохранение»</a:t>
            </a:r>
            <a:endParaRPr lang="ru-RU" sz="2000" b="1"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6850686"/>
              </p:ext>
            </p:extLst>
          </p:nvPr>
        </p:nvGraphicFramePr>
        <p:xfrm>
          <a:off x="152402" y="457200"/>
          <a:ext cx="8853074" cy="4469286"/>
        </p:xfrm>
        <a:graphic>
          <a:graphicData uri="http://schemas.openxmlformats.org/drawingml/2006/table">
            <a:tbl>
              <a:tblPr firstRow="1" firstCol="1" bandRow="1"/>
              <a:tblGrid>
                <a:gridCol w="394875"/>
                <a:gridCol w="3541862"/>
                <a:gridCol w="899385"/>
                <a:gridCol w="1110593"/>
                <a:gridCol w="631120"/>
                <a:gridCol w="631120"/>
                <a:gridCol w="541033"/>
                <a:gridCol w="551543"/>
                <a:gridCol w="551543"/>
              </a:tblGrid>
              <a:tr h="33296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 dirty="0" smtClean="0">
                          <a:effectLst/>
                          <a:latin typeface="+mn-lt"/>
                          <a:ea typeface="Times New Roman"/>
                        </a:rPr>
                        <a:t>№</a:t>
                      </a:r>
                      <a:r>
                        <a:rPr lang="ru-RU" sz="1100" u="sng" baseline="0" dirty="0" smtClean="0">
                          <a:effectLst/>
                          <a:latin typeface="+mn-lt"/>
                          <a:ea typeface="Times New Roman"/>
                        </a:rPr>
                        <a:t> п/п</a:t>
                      </a:r>
                      <a:endParaRPr lang="ru-RU" sz="1100" u="sng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677" marR="64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Times New Roman"/>
                        </a:rPr>
                        <a:t>Планируемые результаты реализации программы </a:t>
                      </a:r>
                    </a:p>
                  </a:txBody>
                  <a:tcPr marL="64677" marR="64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Times New Roman"/>
                        </a:rPr>
                        <a:t>Единица измерения</a:t>
                      </a:r>
                    </a:p>
                  </a:txBody>
                  <a:tcPr marL="64677" marR="64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Times New Roman"/>
                        </a:rPr>
                        <a:t>Базовое значение на начало реализации подпрограммы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Times New Roman"/>
                        </a:rPr>
                        <a:t>2019 г.</a:t>
                      </a:r>
                    </a:p>
                  </a:txBody>
                  <a:tcPr marL="64677" marR="64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Times New Roman"/>
                        </a:rPr>
                        <a:t>Планируемое значение по годам реализации</a:t>
                      </a:r>
                    </a:p>
                  </a:txBody>
                  <a:tcPr marL="64677" marR="64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12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Times New Roman"/>
                        </a:rPr>
                        <a:t>2020</a:t>
                      </a:r>
                    </a:p>
                  </a:txBody>
                  <a:tcPr marL="64677" marR="64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Times New Roman"/>
                        </a:rPr>
                        <a:t>2021</a:t>
                      </a:r>
                    </a:p>
                  </a:txBody>
                  <a:tcPr marL="64677" marR="64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Times New Roman"/>
                        </a:rPr>
                        <a:t>2022</a:t>
                      </a:r>
                    </a:p>
                  </a:txBody>
                  <a:tcPr marL="64677" marR="64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Times New Roman"/>
                        </a:rPr>
                        <a:t>2023</a:t>
                      </a:r>
                    </a:p>
                  </a:txBody>
                  <a:tcPr marL="64677" marR="64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Times New Roman"/>
                        </a:rPr>
                        <a:t>2024</a:t>
                      </a:r>
                    </a:p>
                  </a:txBody>
                  <a:tcPr marL="64677" marR="64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37371"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Times New Roman"/>
                        </a:rPr>
                        <a:t>Подпрограмма 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PT Sans"/>
                        </a:rPr>
                        <a:t>I</a:t>
                      </a:r>
                      <a:r>
                        <a:rPr lang="ru-RU" sz="1100" b="1" dirty="0">
                          <a:effectLst/>
                          <a:latin typeface="+mn-lt"/>
                          <a:ea typeface="Times New Roman"/>
                        </a:rPr>
                        <a:t> «Профилактика заболеваний и формирование здорового образа жизни. Развитие первичной медико-санитарной помощи</a:t>
                      </a:r>
                      <a:r>
                        <a:rPr lang="ru-RU" sz="1100" b="1" dirty="0" smtClean="0">
                          <a:effectLst/>
                          <a:latin typeface="+mn-lt"/>
                          <a:ea typeface="Times New Roman"/>
                        </a:rPr>
                        <a:t>»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677" marR="64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677" marR="64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342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1.1</a:t>
                      </a:r>
                      <a:endParaRPr lang="ru-RU" sz="1100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677" marR="64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Доля работников предприятий, прошедших диспансеризацию (за исключением предприятий, работающих за счет средств бюджета Московской области)</a:t>
                      </a:r>
                    </a:p>
                  </a:txBody>
                  <a:tcPr marL="64677" marR="64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процент</a:t>
                      </a:r>
                    </a:p>
                  </a:txBody>
                  <a:tcPr marL="64677" marR="64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4677" marR="64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95,0</a:t>
                      </a:r>
                    </a:p>
                  </a:txBody>
                  <a:tcPr marL="64677" marR="64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95,0</a:t>
                      </a:r>
                    </a:p>
                  </a:txBody>
                  <a:tcPr marL="64677" marR="64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95,0</a:t>
                      </a:r>
                    </a:p>
                  </a:txBody>
                  <a:tcPr marL="64677" marR="64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95,0</a:t>
                      </a:r>
                    </a:p>
                  </a:txBody>
                  <a:tcPr marL="64677" marR="64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95,0</a:t>
                      </a:r>
                    </a:p>
                  </a:txBody>
                  <a:tcPr marL="64677" marR="64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617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1.2</a:t>
                      </a:r>
                      <a:endParaRPr lang="ru-RU" sz="1100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677" marR="64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Количество населения, прикрепленного к медицинским организациям на территории городского округа</a:t>
                      </a:r>
                    </a:p>
                  </a:txBody>
                  <a:tcPr marL="64677" marR="64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процент</a:t>
                      </a:r>
                    </a:p>
                  </a:txBody>
                  <a:tcPr marL="64677" marR="64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88,0</a:t>
                      </a:r>
                    </a:p>
                  </a:txBody>
                  <a:tcPr marL="64677" marR="64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95,0</a:t>
                      </a:r>
                    </a:p>
                  </a:txBody>
                  <a:tcPr marL="64677" marR="64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95,0</a:t>
                      </a:r>
                    </a:p>
                  </a:txBody>
                  <a:tcPr marL="64677" marR="64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95,0</a:t>
                      </a:r>
                    </a:p>
                  </a:txBody>
                  <a:tcPr marL="64677" marR="64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95,0</a:t>
                      </a:r>
                    </a:p>
                  </a:txBody>
                  <a:tcPr marL="64677" marR="64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95,0</a:t>
                      </a:r>
                    </a:p>
                  </a:txBody>
                  <a:tcPr marL="64677" marR="64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09015"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r>
                        <a:rPr lang="ru-RU" sz="1100" b="1" dirty="0" smtClean="0">
                          <a:effectLst/>
                          <a:latin typeface="+mn-lt"/>
                          <a:ea typeface="Times New Roman"/>
                        </a:rPr>
                        <a:t>Подпрограмма </a:t>
                      </a:r>
                      <a:r>
                        <a:rPr lang="en-US" sz="1100" b="1" dirty="0">
                          <a:effectLst/>
                          <a:latin typeface="+mn-lt"/>
                          <a:ea typeface="Times New Roman"/>
                        </a:rPr>
                        <a:t>V</a:t>
                      </a:r>
                      <a:r>
                        <a:rPr lang="ru-RU" sz="1100" b="1" dirty="0">
                          <a:effectLst/>
                          <a:latin typeface="+mn-lt"/>
                          <a:ea typeface="Times New Roman"/>
                        </a:rPr>
                        <a:t> «Финансовое обеспечение системы организации медицинской помощи»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677" marR="64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677" marR="64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210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2.1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677" marR="64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Доля медицинских работников (врачей первичного звена и специалистов узкого профиля), обеспеченных жильем, из числа привлеченных и нуждающихся в жилье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677" marR="64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процент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4677" marR="64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100,0</a:t>
                      </a:r>
                    </a:p>
                  </a:txBody>
                  <a:tcPr marL="64677" marR="64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100,0</a:t>
                      </a:r>
                    </a:p>
                  </a:txBody>
                  <a:tcPr marL="64677" marR="64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100,0</a:t>
                      </a:r>
                    </a:p>
                  </a:txBody>
                  <a:tcPr marL="64677" marR="64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100,0</a:t>
                      </a:r>
                    </a:p>
                  </a:txBody>
                  <a:tcPr marL="64677" marR="64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100,0</a:t>
                      </a:r>
                    </a:p>
                  </a:txBody>
                  <a:tcPr marL="64677" marR="64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100,0</a:t>
                      </a:r>
                    </a:p>
                  </a:txBody>
                  <a:tcPr marL="64677" marR="64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381000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Муниципальная программа «Культура»</a:t>
            </a:r>
            <a:endParaRPr lang="ru-RU" sz="20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3352673"/>
              </p:ext>
            </p:extLst>
          </p:nvPr>
        </p:nvGraphicFramePr>
        <p:xfrm>
          <a:off x="228600" y="457200"/>
          <a:ext cx="8688020" cy="5931719"/>
        </p:xfrm>
        <a:graphic>
          <a:graphicData uri="http://schemas.openxmlformats.org/drawingml/2006/table">
            <a:tbl>
              <a:tblPr firstRow="1" firstCol="1" bandRow="1"/>
              <a:tblGrid>
                <a:gridCol w="457200"/>
                <a:gridCol w="2775259"/>
                <a:gridCol w="823598"/>
                <a:gridCol w="1146367"/>
                <a:gridCol w="625887"/>
                <a:gridCol w="625291"/>
                <a:gridCol w="729507"/>
                <a:gridCol w="42325"/>
                <a:gridCol w="731293"/>
                <a:gridCol w="731293"/>
              </a:tblGrid>
              <a:tr h="38202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Times New Roman"/>
                        </a:rPr>
                        <a:t>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Times New Roman"/>
                        </a:rPr>
                        <a:t>п/п</a:t>
                      </a:r>
                    </a:p>
                  </a:txBody>
                  <a:tcPr marL="16925" marR="16925" marT="16925" marB="16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Times New Roman"/>
                        </a:rPr>
                        <a:t>Планируемые результаты реализации программы</a:t>
                      </a:r>
                    </a:p>
                  </a:txBody>
                  <a:tcPr marL="16925" marR="16925" marT="16925" marB="16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>
                          <a:effectLst/>
                          <a:latin typeface="+mn-lt"/>
                          <a:ea typeface="Times New Roman"/>
                        </a:rPr>
                        <a:t>Единица измерения</a:t>
                      </a:r>
                    </a:p>
                  </a:txBody>
                  <a:tcPr marL="16925" marR="16925" marT="16925" marB="16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Times New Roman"/>
                        </a:rPr>
                        <a:t>Базовое значение показателя на начало реализации программы</a:t>
                      </a:r>
                    </a:p>
                  </a:txBody>
                  <a:tcPr marL="16925" marR="16925" marT="16925" marB="16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Times New Roman"/>
                        </a:rPr>
                        <a:t>Планируемые значения показателя по годам реализации</a:t>
                      </a:r>
                    </a:p>
                  </a:txBody>
                  <a:tcPr marL="16925" marR="16925" marT="16925" marB="16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22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>
                          <a:effectLst/>
                          <a:latin typeface="+mn-lt"/>
                          <a:ea typeface="Times New Roman"/>
                        </a:rPr>
                        <a:t>2020 г.</a:t>
                      </a:r>
                    </a:p>
                  </a:txBody>
                  <a:tcPr marL="16925" marR="16925" marT="16925" marB="16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Times New Roman"/>
                        </a:rPr>
                        <a:t>2021 г.</a:t>
                      </a:r>
                    </a:p>
                  </a:txBody>
                  <a:tcPr marL="16925" marR="16925" marT="16925" marB="16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>
                          <a:effectLst/>
                          <a:latin typeface="+mn-lt"/>
                          <a:ea typeface="Times New Roman"/>
                        </a:rPr>
                        <a:t>2022 г.</a:t>
                      </a:r>
                    </a:p>
                  </a:txBody>
                  <a:tcPr marL="16925" marR="16925" marT="16925" marB="16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>
                          <a:effectLst/>
                          <a:latin typeface="+mn-lt"/>
                          <a:ea typeface="Times New Roman"/>
                        </a:rPr>
                        <a:t>2023 г.</a:t>
                      </a:r>
                    </a:p>
                  </a:txBody>
                  <a:tcPr marL="16925" marR="16925" marT="16925" marB="16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Times New Roman"/>
                        </a:rPr>
                        <a:t>2024 г.</a:t>
                      </a:r>
                    </a:p>
                  </a:txBody>
                  <a:tcPr marL="16925" marR="16925" marT="16925" marB="16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35216">
                <a:tc gridSpan="10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Подпрограмма 1 «Сохранение, использование, популяризация и государственная охрана объектов культурного наследия (памятников истории и культуры) народов Российской Федерации»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6925" marR="16925" marT="16925" marB="16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747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1.1.</a:t>
                      </a:r>
                    </a:p>
                  </a:txBody>
                  <a:tcPr marL="16925" marR="16925" marT="16925" marB="16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Показатель 1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Увеличение доли объектов культурного наследия, находящихся в собственности муниципального образования, по которым проведены работы по сохранению, в общем количестве объектов культурного наследия, находящихся в собственности муниципальных образований, нуждающихся в указанных работах</a:t>
                      </a:r>
                    </a:p>
                  </a:txBody>
                  <a:tcPr marL="16925" marR="16925" marT="16925" marB="16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процент</a:t>
                      </a:r>
                    </a:p>
                  </a:txBody>
                  <a:tcPr marL="16925" marR="16925" marT="16925" marB="16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6925" marR="16925" marT="16925" marB="16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6925" marR="16925" marT="16925" marB="16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6925" marR="16925" marT="16925" marB="16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6925" marR="16925" marT="16925" marB="16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6925" marR="16925" marT="16925" marB="16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6925" marR="16925" marT="16925" marB="16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7937">
                <a:tc gridSpan="10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266315" algn="l"/>
                        </a:tabLs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	</a:t>
                      </a: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Подпрограмма 2 «Развитие музейного дела и народных художественных промыслов»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6925" marR="16925" marT="16925" marB="16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01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2.1.</a:t>
                      </a:r>
                    </a:p>
                  </a:txBody>
                  <a:tcPr marL="16925" marR="16925" marT="16925" marB="16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Показатель 1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Макропоказатель подпрограммы.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Увеличение общего количества посещений музеев</a:t>
                      </a:r>
                    </a:p>
                  </a:txBody>
                  <a:tcPr marL="16925" marR="16925" marT="16925" marB="16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процент</a:t>
                      </a:r>
                    </a:p>
                  </a:txBody>
                  <a:tcPr marL="16925" marR="16925" marT="16925" marB="16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102</a:t>
                      </a:r>
                    </a:p>
                  </a:txBody>
                  <a:tcPr marL="16925" marR="16925" marT="16925" marB="16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104</a:t>
                      </a:r>
                    </a:p>
                  </a:txBody>
                  <a:tcPr marL="16925" marR="16925" marT="16925" marB="16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108</a:t>
                      </a:r>
                    </a:p>
                  </a:txBody>
                  <a:tcPr marL="16925" marR="16925" marT="16925" marB="16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111</a:t>
                      </a:r>
                    </a:p>
                  </a:txBody>
                  <a:tcPr marL="16925" marR="16925" marT="16925" marB="16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113</a:t>
                      </a:r>
                    </a:p>
                  </a:txBody>
                  <a:tcPr marL="16925" marR="16925" marT="16925" marB="16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115</a:t>
                      </a:r>
                    </a:p>
                  </a:txBody>
                  <a:tcPr marL="16925" marR="16925" marT="16925" marB="16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561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2.2.</a:t>
                      </a:r>
                    </a:p>
                  </a:txBody>
                  <a:tcPr marL="16925" marR="16925" marT="16925" marB="16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Показатель 2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Перевод в электронный вид музейных фондов</a:t>
                      </a:r>
                    </a:p>
                  </a:txBody>
                  <a:tcPr marL="16925" marR="16925" marT="16925" marB="16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процент</a:t>
                      </a:r>
                    </a:p>
                  </a:txBody>
                  <a:tcPr marL="16925" marR="16925" marT="16925" marB="16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6925" marR="16925" marT="16925" marB="16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20</a:t>
                      </a:r>
                    </a:p>
                  </a:txBody>
                  <a:tcPr marL="16925" marR="16925" marT="16925" marB="16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45</a:t>
                      </a:r>
                    </a:p>
                  </a:txBody>
                  <a:tcPr marL="16925" marR="16925" marT="16925" marB="16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50</a:t>
                      </a:r>
                    </a:p>
                  </a:txBody>
                  <a:tcPr marL="16925" marR="16925" marT="16925" marB="16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50</a:t>
                      </a:r>
                    </a:p>
                  </a:txBody>
                  <a:tcPr marL="16925" marR="16925" marT="16925" marB="16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50</a:t>
                      </a:r>
                    </a:p>
                  </a:txBody>
                  <a:tcPr marL="16925" marR="16925" marT="16925" marB="16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7937">
                <a:tc gridSpan="10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Подпрограмма 3 «Развитие библиотечного дела»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6925" marR="16925" marT="16925" marB="16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42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3.1.</a:t>
                      </a:r>
                    </a:p>
                  </a:txBody>
                  <a:tcPr marL="16925" marR="16925" marT="16925" marB="16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Показатель 1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Макропоказатель подпрограммы.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Обеспечение роста числа пользователей муниципальных библиотек Московской области</a:t>
                      </a:r>
                    </a:p>
                  </a:txBody>
                  <a:tcPr marL="16925" marR="16925" marT="16925" marB="16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человек</a:t>
                      </a:r>
                    </a:p>
                  </a:txBody>
                  <a:tcPr marL="16925" marR="16925" marT="16925" marB="16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30690</a:t>
                      </a:r>
                    </a:p>
                  </a:txBody>
                  <a:tcPr marL="16925" marR="16925" marT="16925" marB="16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30720</a:t>
                      </a:r>
                    </a:p>
                  </a:txBody>
                  <a:tcPr marL="16925" marR="16925" marT="16925" marB="16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30750</a:t>
                      </a:r>
                    </a:p>
                  </a:txBody>
                  <a:tcPr marL="16925" marR="16925" marT="16925" marB="16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30780</a:t>
                      </a:r>
                    </a:p>
                  </a:txBody>
                  <a:tcPr marL="16925" marR="16925" marT="16925" marB="16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30810</a:t>
                      </a:r>
                    </a:p>
                  </a:txBody>
                  <a:tcPr marL="16925" marR="16925" marT="16925" marB="16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30840</a:t>
                      </a:r>
                    </a:p>
                  </a:txBody>
                  <a:tcPr marL="16925" marR="16925" marT="16925" marB="16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334962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Муниципальная программа «Культура»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7120976"/>
              </p:ext>
            </p:extLst>
          </p:nvPr>
        </p:nvGraphicFramePr>
        <p:xfrm>
          <a:off x="152400" y="457200"/>
          <a:ext cx="8915400" cy="6099966"/>
        </p:xfrm>
        <a:graphic>
          <a:graphicData uri="http://schemas.openxmlformats.org/drawingml/2006/table">
            <a:tbl>
              <a:tblPr firstRow="1" firstCol="1" bandRow="1"/>
              <a:tblGrid>
                <a:gridCol w="381000"/>
                <a:gridCol w="3048000"/>
                <a:gridCol w="914400"/>
                <a:gridCol w="987234"/>
                <a:gridCol w="651832"/>
                <a:gridCol w="651212"/>
                <a:gridCol w="759747"/>
                <a:gridCol w="760367"/>
                <a:gridCol w="761608"/>
              </a:tblGrid>
              <a:tr h="609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3.2.</a:t>
                      </a:r>
                    </a:p>
                  </a:txBody>
                  <a:tcPr marL="17372" marR="17372" marT="17372" marB="173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Показатель </a:t>
                      </a:r>
                      <a:r>
                        <a:rPr lang="ru-RU" sz="1200" dirty="0" smtClean="0">
                          <a:effectLst/>
                          <a:latin typeface="+mj-lt"/>
                          <a:ea typeface="Times New Roman"/>
                        </a:rPr>
                        <a:t>2.</a:t>
                      </a:r>
                      <a:r>
                        <a:rPr lang="ru-RU" sz="1200" baseline="0" dirty="0" smtClean="0">
                          <a:effectLst/>
                          <a:latin typeface="+mj-lt"/>
                          <a:ea typeface="Times New Roman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+mj-lt"/>
                          <a:ea typeface="Times New Roman"/>
                        </a:rPr>
                        <a:t>Увеличение </a:t>
                      </a: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количества библиотек, внедривших стандарты деятельности библиотеки нового формата</a:t>
                      </a:r>
                    </a:p>
                  </a:txBody>
                  <a:tcPr marL="17372" marR="17372" marT="17372" marB="173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единица</a:t>
                      </a:r>
                    </a:p>
                  </a:txBody>
                  <a:tcPr marL="17372" marR="17372" marT="17372" marB="173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1</a:t>
                      </a:r>
                    </a:p>
                  </a:txBody>
                  <a:tcPr marL="17372" marR="17372" marT="17372" marB="173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/>
                        </a:rPr>
                        <a:t>1</a:t>
                      </a:r>
                    </a:p>
                  </a:txBody>
                  <a:tcPr marL="17372" marR="17372" marT="17372" marB="173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/>
                        </a:rPr>
                        <a:t>1</a:t>
                      </a:r>
                    </a:p>
                  </a:txBody>
                  <a:tcPr marL="17372" marR="17372" marT="17372" marB="173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/>
                        </a:rPr>
                        <a:t>1</a:t>
                      </a:r>
                    </a:p>
                  </a:txBody>
                  <a:tcPr marL="17372" marR="17372" marT="17372" marB="173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/>
                        </a:rPr>
                        <a:t>1</a:t>
                      </a:r>
                    </a:p>
                  </a:txBody>
                  <a:tcPr marL="17372" marR="17372" marT="17372" marB="173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/>
                        </a:rPr>
                        <a:t>2</a:t>
                      </a:r>
                    </a:p>
                  </a:txBody>
                  <a:tcPr marL="17372" marR="17372" marT="17372" marB="173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/>
                        </a:rPr>
                        <a:t>3.3.</a:t>
                      </a:r>
                    </a:p>
                  </a:txBody>
                  <a:tcPr marL="17372" marR="17372" marT="17372" marB="173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Показатель </a:t>
                      </a:r>
                      <a:r>
                        <a:rPr lang="ru-RU" sz="1200" dirty="0" smtClean="0">
                          <a:effectLst/>
                          <a:latin typeface="+mj-lt"/>
                          <a:ea typeface="Times New Roman"/>
                        </a:rPr>
                        <a:t>3.</a:t>
                      </a:r>
                      <a:r>
                        <a:rPr lang="ru-RU" sz="1200" baseline="0" dirty="0" smtClean="0">
                          <a:effectLst/>
                          <a:latin typeface="+mj-lt"/>
                          <a:ea typeface="Times New Roman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+mj-lt"/>
                          <a:ea typeface="Times New Roman"/>
                        </a:rPr>
                        <a:t>Доля </a:t>
                      </a: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муниципальных библиотек, соответствующих требованиям к условиям деятельности библиотек Московской области (стандарту)</a:t>
                      </a:r>
                    </a:p>
                  </a:txBody>
                  <a:tcPr marL="17372" marR="17372" marT="17372" marB="173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/>
                        </a:rPr>
                        <a:t>процент</a:t>
                      </a:r>
                    </a:p>
                  </a:txBody>
                  <a:tcPr marL="17372" marR="17372" marT="17372" marB="173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/>
                        </a:rPr>
                        <a:t>114,3</a:t>
                      </a:r>
                    </a:p>
                  </a:txBody>
                  <a:tcPr marL="17372" marR="17372" marT="17372" marB="173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/>
                        </a:rPr>
                        <a:t>128,6</a:t>
                      </a:r>
                    </a:p>
                  </a:txBody>
                  <a:tcPr marL="17372" marR="17372" marT="17372" marB="173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/>
                        </a:rPr>
                        <a:t>128,6</a:t>
                      </a:r>
                    </a:p>
                  </a:txBody>
                  <a:tcPr marL="17372" marR="17372" marT="17372" marB="173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/>
                        </a:rPr>
                        <a:t>142,8</a:t>
                      </a:r>
                    </a:p>
                  </a:txBody>
                  <a:tcPr marL="17372" marR="17372" marT="17372" marB="173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/>
                        </a:rPr>
                        <a:t>142,8</a:t>
                      </a:r>
                    </a:p>
                  </a:txBody>
                  <a:tcPr marL="17372" marR="17372" marT="17372" marB="173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/>
                        </a:rPr>
                        <a:t>181</a:t>
                      </a:r>
                    </a:p>
                  </a:txBody>
                  <a:tcPr marL="17372" marR="17372" marT="17372" marB="173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863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/>
                        </a:rPr>
                        <a:t>3.4.</a:t>
                      </a:r>
                    </a:p>
                  </a:txBody>
                  <a:tcPr marL="17372" marR="17372" marT="17372" marB="173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Показатель </a:t>
                      </a:r>
                      <a:r>
                        <a:rPr lang="ru-RU" sz="1200" dirty="0" smtClean="0">
                          <a:effectLst/>
                          <a:latin typeface="+mj-lt"/>
                          <a:ea typeface="Times New Roman"/>
                        </a:rPr>
                        <a:t>4.</a:t>
                      </a:r>
                      <a:r>
                        <a:rPr lang="ru-RU" sz="1200" baseline="0" dirty="0" smtClean="0">
                          <a:effectLst/>
                          <a:latin typeface="+mj-lt"/>
                          <a:ea typeface="Times New Roman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+mj-lt"/>
                          <a:ea typeface="Times New Roman"/>
                        </a:rPr>
                        <a:t>Увеличение </a:t>
                      </a: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посещаемости общедоступных (публичных) библиотек, а также культурно-массовых мероприятий, проводимых в библиотеках Московской области к уровню 2017 года</a:t>
                      </a:r>
                    </a:p>
                  </a:txBody>
                  <a:tcPr marL="17372" marR="17372" marT="17372" marB="173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процент</a:t>
                      </a:r>
                    </a:p>
                  </a:txBody>
                  <a:tcPr marL="17372" marR="17372" marT="17372" marB="173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/>
                        </a:rPr>
                        <a:t>102</a:t>
                      </a:r>
                    </a:p>
                  </a:txBody>
                  <a:tcPr marL="17372" marR="17372" marT="17372" marB="173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/>
                        </a:rPr>
                        <a:t>106</a:t>
                      </a:r>
                    </a:p>
                  </a:txBody>
                  <a:tcPr marL="17372" marR="17372" marT="17372" marB="173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/>
                        </a:rPr>
                        <a:t>110</a:t>
                      </a:r>
                    </a:p>
                  </a:txBody>
                  <a:tcPr marL="17372" marR="17372" marT="17372" marB="173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114</a:t>
                      </a:r>
                    </a:p>
                  </a:txBody>
                  <a:tcPr marL="17372" marR="17372" marT="17372" marB="173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/>
                        </a:rPr>
                        <a:t>118</a:t>
                      </a:r>
                    </a:p>
                  </a:txBody>
                  <a:tcPr marL="17372" marR="17372" marT="17372" marB="173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/>
                        </a:rPr>
                        <a:t>120</a:t>
                      </a:r>
                    </a:p>
                  </a:txBody>
                  <a:tcPr marL="17372" marR="17372" marT="17372" marB="173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281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/>
                        </a:rPr>
                        <a:t>3.5.</a:t>
                      </a:r>
                    </a:p>
                  </a:txBody>
                  <a:tcPr marL="17372" marR="17372" marT="17372" marB="173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Показатель </a:t>
                      </a:r>
                      <a:r>
                        <a:rPr lang="ru-RU" sz="1200" dirty="0" smtClean="0">
                          <a:effectLst/>
                          <a:latin typeface="+mj-lt"/>
                          <a:ea typeface="Times New Roman"/>
                        </a:rPr>
                        <a:t>5.</a:t>
                      </a:r>
                      <a:r>
                        <a:rPr lang="ru-RU" sz="1200" baseline="0" dirty="0" smtClean="0">
                          <a:effectLst/>
                          <a:latin typeface="+mj-lt"/>
                          <a:ea typeface="Times New Roman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+mj-lt"/>
                          <a:ea typeface="Times New Roman"/>
                        </a:rPr>
                        <a:t>Количество </a:t>
                      </a: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посещений библиотек (на 1 жителя в год) (комплектование книжных фондов муниципальных общедоступных библиотек)</a:t>
                      </a:r>
                    </a:p>
                  </a:txBody>
                  <a:tcPr marL="17372" marR="17372" marT="17372" marB="173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посещений</a:t>
                      </a:r>
                    </a:p>
                  </a:txBody>
                  <a:tcPr marL="17372" marR="17372" marT="17372" marB="173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1,62</a:t>
                      </a:r>
                    </a:p>
                  </a:txBody>
                  <a:tcPr marL="17372" marR="17372" marT="17372" marB="173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/>
                        </a:rPr>
                        <a:t>1,1</a:t>
                      </a:r>
                    </a:p>
                  </a:txBody>
                  <a:tcPr marL="17372" marR="17372" marT="17372" marB="173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/>
                        </a:rPr>
                        <a:t>1,75</a:t>
                      </a:r>
                    </a:p>
                  </a:txBody>
                  <a:tcPr marL="17372" marR="17372" marT="17372" marB="173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/>
                        </a:rPr>
                        <a:t>1,8</a:t>
                      </a:r>
                    </a:p>
                  </a:txBody>
                  <a:tcPr marL="17372" marR="17372" marT="17372" marB="173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/>
                        </a:rPr>
                        <a:t>1,85</a:t>
                      </a:r>
                    </a:p>
                  </a:txBody>
                  <a:tcPr marL="17372" marR="17372" marT="17372" marB="173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1,9</a:t>
                      </a:r>
                    </a:p>
                  </a:txBody>
                  <a:tcPr marL="17372" marR="17372" marT="17372" marB="173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70624"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j-lt"/>
                          <a:ea typeface="Times New Roman"/>
                        </a:rPr>
                        <a:t>Подпрограмма 4 «Развитие профессионального искусства, гастрольно-концертной и культурно- досуговой деятельности, кинематографии</a:t>
                      </a:r>
                      <a:r>
                        <a:rPr lang="ru-RU" sz="1200" b="1" dirty="0" smtClean="0">
                          <a:effectLst/>
                          <a:latin typeface="+mj-lt"/>
                          <a:ea typeface="Times New Roman"/>
                        </a:rPr>
                        <a:t>»</a:t>
                      </a:r>
                      <a:r>
                        <a:rPr lang="ru-RU" sz="1200" b="1" dirty="0"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7372" marR="17372" marT="17372" marB="173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94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/>
                        </a:rPr>
                        <a:t>4.1.</a:t>
                      </a:r>
                    </a:p>
                  </a:txBody>
                  <a:tcPr marL="17372" marR="17372" marT="17372" marB="173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Показатель </a:t>
                      </a:r>
                      <a:r>
                        <a:rPr lang="ru-RU" sz="1200" dirty="0" smtClean="0">
                          <a:effectLst/>
                          <a:latin typeface="+mj-lt"/>
                          <a:ea typeface="Times New Roman"/>
                        </a:rPr>
                        <a:t>1.Увеличение </a:t>
                      </a: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количества посетителей театрально-концертных и киномероприятий</a:t>
                      </a:r>
                    </a:p>
                  </a:txBody>
                  <a:tcPr marL="17372" marR="17372" marT="17372" marB="173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человек</a:t>
                      </a:r>
                    </a:p>
                  </a:txBody>
                  <a:tcPr marL="17372" marR="17372" marT="17372" marB="173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32 800</a:t>
                      </a:r>
                    </a:p>
                  </a:txBody>
                  <a:tcPr marL="17372" marR="17372" marT="17372" marB="173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33 600</a:t>
                      </a:r>
                    </a:p>
                  </a:txBody>
                  <a:tcPr marL="17372" marR="17372" marT="17372" marB="173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34 400</a:t>
                      </a:r>
                    </a:p>
                  </a:txBody>
                  <a:tcPr marL="17372" marR="17372" marT="17372" marB="173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35 200</a:t>
                      </a:r>
                    </a:p>
                  </a:txBody>
                  <a:tcPr marL="17372" marR="17372" marT="17372" marB="173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/>
                        </a:rPr>
                        <a:t>36 000</a:t>
                      </a:r>
                    </a:p>
                  </a:txBody>
                  <a:tcPr marL="17372" marR="17372" marT="17372" marB="173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/>
                        </a:rPr>
                        <a:t>36 800</a:t>
                      </a:r>
                    </a:p>
                  </a:txBody>
                  <a:tcPr marL="17372" marR="17372" marT="17372" marB="173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235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4.2.</a:t>
                      </a:r>
                    </a:p>
                  </a:txBody>
                  <a:tcPr marL="17372" marR="17372" marT="17372" marB="173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Показатель </a:t>
                      </a:r>
                      <a:r>
                        <a:rPr lang="ru-RU" sz="1200" dirty="0" smtClean="0">
                          <a:effectLst/>
                          <a:latin typeface="+mj-lt"/>
                          <a:ea typeface="Times New Roman"/>
                        </a:rPr>
                        <a:t>2.Количество </a:t>
                      </a: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посещений организаций культуры (профессиональных театров) по отношению к уровню 2010 года</a:t>
                      </a:r>
                    </a:p>
                  </a:txBody>
                  <a:tcPr marL="17372" marR="17372" marT="17372" marB="173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процент по отношению к базовому значению</a:t>
                      </a:r>
                    </a:p>
                  </a:txBody>
                  <a:tcPr marL="17372" marR="17372" marT="17372" marB="173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ea typeface="Times New Roman"/>
                        </a:rPr>
                        <a:t>203</a:t>
                      </a:r>
                      <a:endParaRPr lang="ru-RU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7372" marR="17372" marT="17372" marB="173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ea typeface="Times New Roman"/>
                        </a:rPr>
                        <a:t>204</a:t>
                      </a: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	</a:t>
                      </a:r>
                    </a:p>
                  </a:txBody>
                  <a:tcPr marL="17372" marR="17372" marT="17372" marB="173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ea typeface="Times New Roman"/>
                        </a:rPr>
                        <a:t>205</a:t>
                      </a: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	</a:t>
                      </a:r>
                    </a:p>
                  </a:txBody>
                  <a:tcPr marL="17372" marR="17372" marT="17372" marB="173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ea typeface="Times New Roman"/>
                        </a:rPr>
                        <a:t>206</a:t>
                      </a: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	</a:t>
                      </a:r>
                    </a:p>
                  </a:txBody>
                  <a:tcPr marL="17372" marR="17372" marT="17372" marB="173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ea typeface="Times New Roman"/>
                        </a:rPr>
                        <a:t>207</a:t>
                      </a: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	</a:t>
                      </a:r>
                    </a:p>
                  </a:txBody>
                  <a:tcPr marL="17372" marR="17372" marT="17372" marB="173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ea typeface="Times New Roman"/>
                        </a:rPr>
                        <a:t>208</a:t>
                      </a: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	</a:t>
                      </a:r>
                    </a:p>
                  </a:txBody>
                  <a:tcPr marL="17372" marR="17372" marT="17372" marB="173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494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4.3.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Показатель </a:t>
                      </a:r>
                      <a:r>
                        <a:rPr lang="ru-RU" sz="1200" dirty="0" smtClean="0">
                          <a:effectLst/>
                          <a:latin typeface="+mj-lt"/>
                          <a:ea typeface="Times New Roman"/>
                        </a:rPr>
                        <a:t>3</a:t>
                      </a:r>
                      <a:r>
                        <a:rPr lang="ru-RU" sz="1200" baseline="0" dirty="0" smtClean="0">
                          <a:effectLst/>
                          <a:latin typeface="+mj-lt"/>
                          <a:ea typeface="Times New Roman"/>
                        </a:rPr>
                        <a:t>.</a:t>
                      </a:r>
                      <a:r>
                        <a:rPr lang="ru-RU" sz="1200" dirty="0" smtClean="0">
                          <a:effectLst/>
                          <a:latin typeface="+mj-lt"/>
                          <a:ea typeface="Times New Roman"/>
                        </a:rPr>
                        <a:t>Количество </a:t>
                      </a: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стипендий Главы муниципального образования Московской области выдающимся деятелям культуры и искусства Московской области 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/>
                        </a:rPr>
                        <a:t>единица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/>
                        </a:rPr>
                        <a:t>1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1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/>
                        </a:rPr>
                        <a:t>1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/>
                        </a:rPr>
                        <a:t>1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1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1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81000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Муниципальная программа «Культура»</a:t>
            </a:r>
            <a:endParaRPr lang="ru-RU" sz="20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2245499"/>
              </p:ext>
            </p:extLst>
          </p:nvPr>
        </p:nvGraphicFramePr>
        <p:xfrm>
          <a:off x="152400" y="513882"/>
          <a:ext cx="8839199" cy="6115518"/>
        </p:xfrm>
        <a:graphic>
          <a:graphicData uri="http://schemas.openxmlformats.org/drawingml/2006/table">
            <a:tbl>
              <a:tblPr firstRow="1" firstCol="1" bandRow="1"/>
              <a:tblGrid>
                <a:gridCol w="381000"/>
                <a:gridCol w="2869981"/>
                <a:gridCol w="850408"/>
                <a:gridCol w="1183684"/>
                <a:gridCol w="646261"/>
                <a:gridCol w="645646"/>
                <a:gridCol w="753253"/>
                <a:gridCol w="753868"/>
                <a:gridCol w="755098"/>
              </a:tblGrid>
              <a:tr h="6136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4.4.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Показатель </a:t>
                      </a: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</a:rPr>
                        <a:t>4.</a:t>
                      </a:r>
                      <a:r>
                        <a:rPr lang="ru-RU" sz="1200" baseline="0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</a:rPr>
                        <a:t>Увеличение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количества посещений театров (мероприятий в России)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процент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102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104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106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108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110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112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5760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4.5.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Показатель </a:t>
                      </a: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</a:rPr>
                        <a:t>5.</a:t>
                      </a:r>
                      <a:r>
                        <a:rPr lang="ru-RU" sz="1200" baseline="0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</a:rPr>
                        <a:t>Соотношение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средней заработной платы работников учреждений культуры к среднемесячной начисленной заработной плате наемных работников в организациях, у индивидуальных предпринимателей и физических лиц (среднемесячному доходу от трудовой деятельности) в Московской области 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процент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45980"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/>
                        </a:rPr>
                        <a:t>Подпрограмма </a:t>
                      </a: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5 «Укрепление материально- технической базы государственных и муниципальных учреждений культуры Московской области</a:t>
                      </a:r>
                      <a:r>
                        <a:rPr lang="ru-RU" sz="1200" b="1" dirty="0" smtClean="0">
                          <a:effectLst/>
                          <a:latin typeface="+mn-lt"/>
                          <a:ea typeface="Times New Roman"/>
                        </a:rPr>
                        <a:t>»</a:t>
                      </a: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7223" marR="17223" marT="17223" marB="1722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95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5.1.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Показатель </a:t>
                      </a: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</a:rPr>
                        <a:t>1.</a:t>
                      </a:r>
                      <a:r>
                        <a:rPr lang="ru-RU" sz="1200" baseline="0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</a:rPr>
                        <a:t>Увеличение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на 15% числа посещений организаций культуры к 2018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процент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101,83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104,83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108,43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112,28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115,75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117,89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986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5.2.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Показатель </a:t>
                      </a: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</a:rPr>
                        <a:t>2.</a:t>
                      </a:r>
                      <a:r>
                        <a:rPr lang="ru-RU" sz="1200" baseline="0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</a:rPr>
                        <a:t>Увеличение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доли учреждений клубного типа, соответствующих требованиям к условиям деятельности культурно-досуговых учреждений Московской области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процент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50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50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75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75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835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5.3.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Показатель </a:t>
                      </a: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</a:rPr>
                        <a:t>3.</a:t>
                      </a:r>
                      <a:r>
                        <a:rPr lang="ru-RU" sz="1200" baseline="0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</a:rPr>
                        <a:t>Количество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отремонтированных объектов организаций культуры (по которым проведен капитальный ремонт, техническое переоснащение современным непроизводственным оборудованием и благоустройство территории)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единица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1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480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5.4.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Показатель </a:t>
                      </a: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</a:rPr>
                        <a:t>4.</a:t>
                      </a:r>
                      <a:r>
                        <a:rPr lang="ru-RU" sz="1200" baseline="0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</a:rPr>
                        <a:t>Количество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организаций культуры, получивших современное оборудование в </a:t>
                      </a:r>
                      <a:r>
                        <a:rPr lang="ru-RU" sz="1200" dirty="0" err="1">
                          <a:effectLst/>
                          <a:latin typeface="+mn-lt"/>
                          <a:ea typeface="Times New Roman"/>
                        </a:rPr>
                        <a:t>т.ч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. кинооборудование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единица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81000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Муниципальная программа «Культура»</a:t>
            </a:r>
            <a:endParaRPr lang="ru-RU" sz="20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7787929"/>
              </p:ext>
            </p:extLst>
          </p:nvPr>
        </p:nvGraphicFramePr>
        <p:xfrm>
          <a:off x="152400" y="405219"/>
          <a:ext cx="8839199" cy="6326390"/>
        </p:xfrm>
        <a:graphic>
          <a:graphicData uri="http://schemas.openxmlformats.org/drawingml/2006/table">
            <a:tbl>
              <a:tblPr firstRow="1" firstCol="1" bandRow="1"/>
              <a:tblGrid>
                <a:gridCol w="365256"/>
                <a:gridCol w="3825744"/>
                <a:gridCol w="609600"/>
                <a:gridCol w="631338"/>
                <a:gridCol w="619556"/>
                <a:gridCol w="618966"/>
                <a:gridCol w="722127"/>
                <a:gridCol w="722716"/>
                <a:gridCol w="723896"/>
              </a:tblGrid>
              <a:tr h="7326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5.5.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Показатель </a:t>
                      </a: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</a:rPr>
                        <a:t>5.</a:t>
                      </a:r>
                      <a:r>
                        <a:rPr lang="ru-RU" sz="1200" baseline="0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</a:rPr>
                        <a:t>Увеличение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числа посещений платных культурно-массовых мероприятий клубов и домов культуры к уровню 2017 года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процент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101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101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104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109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112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115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577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5.6.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Показатель </a:t>
                      </a: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</a:rPr>
                        <a:t>6.</a:t>
                      </a:r>
                      <a:r>
                        <a:rPr lang="ru-RU" sz="1200" baseline="0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</a:rPr>
                        <a:t>Увеличение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числа участников клубных формирований к уровню 2017 года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процент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101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101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103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104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105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106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0825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5.7.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Показатель </a:t>
                      </a: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</a:rPr>
                        <a:t>7.</a:t>
                      </a:r>
                      <a:r>
                        <a:rPr lang="ru-RU" sz="1200" baseline="0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</a:rPr>
                        <a:t>Количество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муниципальных учреждений культуры Московской области, по которым осуществлено развитие материально-технической базы (в части увеличения стоимости основных средств)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единица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 0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611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5.8.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Показатель </a:t>
                      </a: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</a:rPr>
                        <a:t>8.</a:t>
                      </a:r>
                      <a:r>
                        <a:rPr lang="ru-RU" sz="1200" baseline="0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</a:rPr>
                        <a:t>Количество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переоснащенных муниципальных библиотек по модельному стандарту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единица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2894"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939925" algn="l"/>
                        </a:tabLs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/>
                        </a:rPr>
                        <a:t>Подпрограмма </a:t>
                      </a: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7 « Развитие архивного дела»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7223" marR="17223" marT="17223" marB="1722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939925" algn="l"/>
                        </a:tabLs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223" marR="17223" marT="17223" marB="1722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28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7.1.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Показатель </a:t>
                      </a: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</a:rPr>
                        <a:t>1.</a:t>
                      </a:r>
                      <a:r>
                        <a:rPr lang="ru-RU" sz="1200" baseline="0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</a:rPr>
                        <a:t>Доля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архивных документов, хранящихся в муниципальном архиве в нормативных условиях, обеспечивающих их постоянное (вечное) и долговременное хранение, в общем количестве документов в муниципальном архиве</a:t>
                      </a:r>
                    </a:p>
                  </a:txBody>
                  <a:tcPr marL="17223" marR="17223" marT="17223" marB="1722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</a:rPr>
                        <a:t>процент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  <a:p>
                      <a:endParaRPr lang="ru-RU" dirty="0">
                        <a:latin typeface="+mn-lt"/>
                      </a:endParaRP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</a:rPr>
                        <a:t>97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97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97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97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97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97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28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7.2.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Показатель 2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Доля архивных фондов муниципального архива, внесенных в общеотраслевую базу данных «Архивный фонд», от общего количества архивных фондов, хранящихся в муниципальном архиве</a:t>
                      </a:r>
                    </a:p>
                  </a:txBody>
                  <a:tcPr marL="17223" marR="17223" marT="17223" marB="1722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</a:rPr>
                        <a:t>процент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  <a:p>
                      <a:endParaRPr lang="ru-RU" dirty="0">
                        <a:latin typeface="+mn-lt"/>
                      </a:endParaRP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28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7.3.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Показатель 3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Доля архивных документов, переведенных </a:t>
                      </a: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</a:rPr>
                        <a:t>в</a:t>
                      </a:r>
                      <a:r>
                        <a:rPr lang="ru-RU" sz="1200" baseline="0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</a:rPr>
                        <a:t>электронно-цифровую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форму, от </a:t>
                      </a: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</a:rPr>
                        <a:t>общего</a:t>
                      </a:r>
                      <a:r>
                        <a:rPr lang="ru-RU" sz="1200" baseline="0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</a:rPr>
                        <a:t>количества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документов, находящихся </a:t>
                      </a: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</a:rPr>
                        <a:t>на хранении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в муниципальном архиве муниципального образования</a:t>
                      </a:r>
                    </a:p>
                  </a:txBody>
                  <a:tcPr marL="17223" marR="17223" marT="17223" marB="1722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</a:rPr>
                        <a:t>процент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  <a:p>
                      <a:endParaRPr lang="ru-RU" dirty="0">
                        <a:latin typeface="+mn-lt"/>
                      </a:endParaRP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</a:rPr>
                        <a:t>4,5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</a:rPr>
                        <a:t>4,7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</a:rPr>
                        <a:t>4,9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</a:rPr>
                        <a:t>5,1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</a:rPr>
                        <a:t>5,3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</a:rPr>
                        <a:t>5,4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04800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Муниципальная программа «Культура»</a:t>
            </a:r>
            <a:endParaRPr lang="ru-RU" sz="20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8971707"/>
              </p:ext>
            </p:extLst>
          </p:nvPr>
        </p:nvGraphicFramePr>
        <p:xfrm>
          <a:off x="152294" y="607490"/>
          <a:ext cx="8839413" cy="2186882"/>
        </p:xfrm>
        <a:graphic>
          <a:graphicData uri="http://schemas.openxmlformats.org/drawingml/2006/table">
            <a:tbl>
              <a:tblPr firstRow="1" firstCol="1" bandRow="1"/>
              <a:tblGrid>
                <a:gridCol w="567535"/>
                <a:gridCol w="2729780"/>
                <a:gridCol w="736762"/>
                <a:gridCol w="1200555"/>
                <a:gridCol w="655471"/>
                <a:gridCol w="654848"/>
                <a:gridCol w="763989"/>
                <a:gridCol w="764613"/>
                <a:gridCol w="765860"/>
              </a:tblGrid>
              <a:tr h="297716"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54325" algn="l"/>
                        </a:tabLs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Подпрограмма 8 «Обеспечивающая подпрограмма»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7223" marR="17223" marT="17223" marB="1722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42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8.1.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Показатель 1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Доля обращений граждан, рассмотренных с нарушением установленных сроков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процент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2338"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Подпрограмма 9 «Развитие парков культуры и отдыха»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408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9.1.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Показатель </a:t>
                      </a: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</a:rPr>
                        <a:t>1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</a:rPr>
                        <a:t>Доля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мероприятий, направленных на творческое развитие населения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процент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104,35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108,7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113,1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117,39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121,74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334962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Муниципальная программа «Образование»</a:t>
            </a:r>
            <a:endParaRPr lang="ru-RU" sz="1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3052946"/>
              </p:ext>
            </p:extLst>
          </p:nvPr>
        </p:nvGraphicFramePr>
        <p:xfrm>
          <a:off x="76200" y="457200"/>
          <a:ext cx="8931120" cy="5799199"/>
        </p:xfrm>
        <a:graphic>
          <a:graphicData uri="http://schemas.openxmlformats.org/drawingml/2006/table">
            <a:tbl>
              <a:tblPr bandRow="1"/>
              <a:tblGrid>
                <a:gridCol w="457200"/>
                <a:gridCol w="3733800"/>
                <a:gridCol w="838200"/>
                <a:gridCol w="930119"/>
                <a:gridCol w="609600"/>
                <a:gridCol w="609600"/>
                <a:gridCol w="609600"/>
                <a:gridCol w="609600"/>
                <a:gridCol w="533401"/>
              </a:tblGrid>
              <a:tr h="13411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j-lt"/>
                          <a:ea typeface="Times New Roman"/>
                          <a:cs typeface="Calibri"/>
                        </a:rPr>
                        <a:t>№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j-lt"/>
                          <a:ea typeface="Times New Roman"/>
                          <a:cs typeface="Calibri"/>
                        </a:rPr>
                        <a:t>п/п</a:t>
                      </a:r>
                    </a:p>
                  </a:txBody>
                  <a:tcPr marL="66519" marR="665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j-lt"/>
                          <a:ea typeface="Times New Roman"/>
                          <a:cs typeface="Calibri"/>
                        </a:rPr>
                        <a:t>Планируемые результаты реализации программы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u="sng" dirty="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6519" marR="665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j-lt"/>
                          <a:ea typeface="Times New Roman"/>
                          <a:cs typeface="Calibri"/>
                        </a:rPr>
                        <a:t>Единица измерения</a:t>
                      </a:r>
                    </a:p>
                  </a:txBody>
                  <a:tcPr marL="66519" marR="665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j-lt"/>
                          <a:ea typeface="Times New Roman"/>
                          <a:cs typeface="Calibri"/>
                        </a:rPr>
                        <a:t>Базовое значение показателя                      на начало реализации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j-lt"/>
                          <a:ea typeface="Times New Roman"/>
                          <a:cs typeface="Calibri"/>
                        </a:rPr>
                        <a:t>программы</a:t>
                      </a:r>
                    </a:p>
                  </a:txBody>
                  <a:tcPr marL="66519" marR="665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  <a:latin typeface="+mj-lt"/>
                          <a:ea typeface="Times New Roman"/>
                          <a:cs typeface="Calibri"/>
                        </a:rPr>
                        <a:t>Планируемое значение по годам реализации</a:t>
                      </a:r>
                      <a:endParaRPr lang="ru-RU" sz="1100" u="sng" dirty="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6519" marR="665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23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j-lt"/>
                          <a:ea typeface="Times New Roman"/>
                          <a:cs typeface="Calibri"/>
                        </a:rPr>
                        <a:t>2020 год</a:t>
                      </a:r>
                    </a:p>
                  </a:txBody>
                  <a:tcPr marL="66519" marR="665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j-lt"/>
                          <a:ea typeface="Times New Roman"/>
                          <a:cs typeface="Calibri"/>
                        </a:rPr>
                        <a:t>2021 год</a:t>
                      </a:r>
                    </a:p>
                  </a:txBody>
                  <a:tcPr marL="66519" marR="665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j-lt"/>
                          <a:ea typeface="Times New Roman"/>
                          <a:cs typeface="Calibri"/>
                        </a:rPr>
                        <a:t>2022 год</a:t>
                      </a:r>
                    </a:p>
                  </a:txBody>
                  <a:tcPr marL="66519" marR="665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j-lt"/>
                          <a:ea typeface="Times New Roman"/>
                          <a:cs typeface="Calibri"/>
                        </a:rPr>
                        <a:t>2023 год</a:t>
                      </a:r>
                    </a:p>
                  </a:txBody>
                  <a:tcPr marL="66519" marR="665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j-lt"/>
                          <a:ea typeface="Times New Roman"/>
                          <a:cs typeface="Calibri"/>
                        </a:rPr>
                        <a:t>2024 год</a:t>
                      </a:r>
                    </a:p>
                  </a:txBody>
                  <a:tcPr marL="66519" marR="665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74699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j-lt"/>
                          <a:ea typeface="Times New Roman"/>
                          <a:cs typeface="Calibri"/>
                        </a:rPr>
                        <a:t>Подпрограмма </a:t>
                      </a:r>
                      <a:r>
                        <a:rPr lang="en-US" sz="1200" b="1" dirty="0">
                          <a:effectLst/>
                          <a:latin typeface="+mj-lt"/>
                          <a:ea typeface="Times New Roman"/>
                          <a:cs typeface="Calibri"/>
                        </a:rPr>
                        <a:t>I </a:t>
                      </a:r>
                      <a:r>
                        <a:rPr lang="ru-RU" sz="1200" b="1" dirty="0">
                          <a:effectLst/>
                          <a:latin typeface="+mj-lt"/>
                          <a:ea typeface="Times New Roman"/>
                          <a:cs typeface="Calibri"/>
                        </a:rPr>
                        <a:t>«Дошкольное образование»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6519" marR="665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83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/>
                          <a:cs typeface="Calibri"/>
                        </a:rPr>
                        <a:t>1.1.</a:t>
                      </a:r>
                      <a:endParaRPr lang="ru-RU" sz="11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6519" marR="665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  <a:cs typeface="Calibri"/>
                        </a:rPr>
                        <a:t>Количество отремонтированных дошкольных образовательных организаций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6519" marR="665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  <a:cs typeface="Calibri"/>
                        </a:rPr>
                        <a:t>штук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6519" marR="665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  <a:cs typeface="Calibri"/>
                        </a:rPr>
                        <a:t>0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6519" marR="665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  <a:cs typeface="Calibri"/>
                        </a:rPr>
                        <a:t>1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6519" marR="665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  <a:cs typeface="Calibri"/>
                        </a:rPr>
                        <a:t>5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6519" marR="665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  <a:cs typeface="Calibri"/>
                        </a:rPr>
                        <a:t>0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6519" marR="665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  <a:cs typeface="Calibri"/>
                        </a:rPr>
                        <a:t>0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6519" marR="665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  <a:cs typeface="Calibri"/>
                        </a:rPr>
                        <a:t>0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6519" marR="665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52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/>
                          <a:cs typeface="Calibri"/>
                        </a:rPr>
                        <a:t>1.2.</a:t>
                      </a:r>
                      <a:endParaRPr lang="ru-RU" sz="11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6519" marR="665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/>
                          <a:cs typeface="Calibri"/>
                        </a:rPr>
                        <a:t>Отношение численности детей в возрасте от 3 до 7 лет, получающих дошкольное образование в текущем году, к сумме численности детей в возрасте от 3 до 7 лет, получающих дошкольное образование в текущем году, и численности детей в возрасте от 3 до 7 лет, находящихся в очереди на получение в текущем году дошкольного образования</a:t>
                      </a:r>
                      <a:endParaRPr lang="ru-RU" sz="11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6519" marR="665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  <a:cs typeface="Calibri"/>
                        </a:rPr>
                        <a:t>%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6519" marR="665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  <a:cs typeface="Calibri"/>
                        </a:rPr>
                        <a:t>100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6519" marR="665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  <a:cs typeface="Calibri"/>
                        </a:rPr>
                        <a:t>100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6519" marR="665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/>
                          <a:cs typeface="Calibri"/>
                        </a:rPr>
                        <a:t>100</a:t>
                      </a:r>
                      <a:endParaRPr lang="ru-RU" sz="11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6519" marR="665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  <a:cs typeface="Calibri"/>
                        </a:rPr>
                        <a:t>100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6519" marR="665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  <a:cs typeface="Calibri"/>
                        </a:rPr>
                        <a:t>100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6519" marR="665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/>
                          <a:cs typeface="Calibri"/>
                        </a:rPr>
                        <a:t>100</a:t>
                      </a:r>
                      <a:endParaRPr lang="ru-RU" sz="11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6519" marR="665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/>
                          <a:cs typeface="Calibri"/>
                        </a:rPr>
                        <a:t>1.3</a:t>
                      </a:r>
                    </a:p>
                  </a:txBody>
                  <a:tcPr marL="66519" marR="665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  <a:cs typeface="Calibri"/>
                        </a:rPr>
                        <a:t>Доля детей – инвалидов в возрасте от 1,5 года до 7 лет, охваченных дошкольным образованием, в общей численности детей – инвалидов такого возраста</a:t>
                      </a:r>
                    </a:p>
                  </a:txBody>
                  <a:tcPr marL="66519" marR="665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  <a:cs typeface="Calibri"/>
                        </a:rPr>
                        <a:t>%</a:t>
                      </a:r>
                    </a:p>
                  </a:txBody>
                  <a:tcPr marL="66519" marR="665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66519" marR="665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66519" marR="665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ea typeface="Times New Roman"/>
                          <a:cs typeface="Calibri"/>
                        </a:rPr>
                        <a:t>0</a:t>
                      </a:r>
                      <a:endParaRPr lang="ru-RU" sz="1200" dirty="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6519" marR="665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66519" marR="665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66519" marR="665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66519" marR="665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  <a:cs typeface="Calibri"/>
                        </a:rPr>
                        <a:t>1.4</a:t>
                      </a:r>
                    </a:p>
                  </a:txBody>
                  <a:tcPr marL="61190" marR="61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/>
                          <a:cs typeface="Calibri"/>
                        </a:rPr>
                        <a:t>Отношение средней заработной платы педагогических работников дошкольных образовательных организаций к средней заработной плате в общеобразовательных организациях в Московской области</a:t>
                      </a:r>
                    </a:p>
                  </a:txBody>
                  <a:tcPr marL="61190" marR="61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/>
                          <a:cs typeface="Calibri"/>
                        </a:rPr>
                        <a:t>%</a:t>
                      </a:r>
                    </a:p>
                  </a:txBody>
                  <a:tcPr marL="61190" marR="61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  <a:cs typeface="Calibri"/>
                        </a:rPr>
                        <a:t>104,3</a:t>
                      </a:r>
                    </a:p>
                  </a:txBody>
                  <a:tcPr marL="61190" marR="61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/>
                          <a:cs typeface="Calibri"/>
                        </a:rPr>
                        <a:t>105,8</a:t>
                      </a:r>
                    </a:p>
                  </a:txBody>
                  <a:tcPr marL="61190" marR="61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/>
                          <a:cs typeface="Calibri"/>
                        </a:rPr>
                        <a:t>107,3</a:t>
                      </a:r>
                    </a:p>
                  </a:txBody>
                  <a:tcPr marL="61190" marR="61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/>
                          <a:cs typeface="Calibri"/>
                        </a:rPr>
                        <a:t>107,3</a:t>
                      </a:r>
                    </a:p>
                  </a:txBody>
                  <a:tcPr marL="61190" marR="61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61190" marR="61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61190" marR="61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  <a:cs typeface="Calibri"/>
                        </a:rPr>
                        <a:t>1.5</a:t>
                      </a:r>
                    </a:p>
                  </a:txBody>
                  <a:tcPr marL="61190" marR="61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  <a:cs typeface="Calibri"/>
                        </a:rPr>
                        <a:t>Доступность дошкольного образования для детей в возрасте от полутора до трех лет</a:t>
                      </a:r>
                    </a:p>
                  </a:txBody>
                  <a:tcPr marL="61190" marR="61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/>
                          <a:cs typeface="Calibri"/>
                        </a:rPr>
                        <a:t>%</a:t>
                      </a:r>
                    </a:p>
                  </a:txBody>
                  <a:tcPr marL="61190" marR="61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61190" marR="61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61190" marR="61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61190" marR="61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61190" marR="61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61190" marR="61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61190" marR="61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-76200"/>
            <a:ext cx="8229600" cy="533400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Глоссарий</a:t>
            </a:r>
            <a:endParaRPr lang="ru-RU" sz="1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894" y="0"/>
            <a:ext cx="8956705" cy="6553200"/>
          </a:xfrm>
        </p:spPr>
        <p:txBody>
          <a:bodyPr>
            <a:noAutofit/>
          </a:bodyPr>
          <a:lstStyle/>
          <a:p>
            <a:pPr marL="82550" indent="-82550" algn="just">
              <a:buNone/>
            </a:pPr>
            <a:endParaRPr lang="ru-RU" sz="17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82550" indent="-82550" algn="just">
              <a:buNone/>
            </a:pPr>
            <a:r>
              <a:rPr lang="ru-RU" sz="1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Бюджет - </a:t>
            </a:r>
            <a:r>
              <a:rPr lang="ru-RU" sz="1600" dirty="0"/>
              <a:t>ф</a:t>
            </a:r>
            <a:r>
              <a:rPr lang="ru-RU" altLang="ru-RU" sz="1600" dirty="0"/>
              <a:t>орма образования и расходования денежных средств, предназначенных для финансового обеспечения задач и функций государства и местного самоуправления. Представляет собой главный финансовый документ страны (региона, муниципального образования), утверждаемый органом законодательной власти соответствующего уровня управления.</a:t>
            </a:r>
          </a:p>
          <a:p>
            <a:pPr marL="82550" indent="-82550" algn="just">
              <a:buNone/>
            </a:pP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ru-RU" sz="1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Бюджетная классификация 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</a:t>
            </a:r>
            <a:r>
              <a:rPr lang="ru-RU" altLang="ru-RU" sz="1600" dirty="0"/>
              <a:t>Группировка доходов, расходов и источников финансирования дефицитов бюджетов бюджетной системы Российской Федерации, используемая для составления и исполнения бюджетов, составления бюджетной отчётности.</a:t>
            </a:r>
          </a:p>
          <a:p>
            <a:pPr marL="82550" indent="-82550" algn="just">
              <a:buNone/>
            </a:pP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ru-RU" sz="1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Бюджетная </a:t>
            </a:r>
            <a:r>
              <a:rPr lang="ru-RU" sz="17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система Российской </a:t>
            </a:r>
            <a:r>
              <a:rPr lang="ru-RU" sz="1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Федерации 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</a:t>
            </a:r>
            <a:r>
              <a:rPr lang="ru-RU" altLang="ru-RU" sz="1600" dirty="0">
                <a:solidFill>
                  <a:prstClr val="black"/>
                </a:solidFill>
                <a:cs typeface="Times New Roman" panose="02020603050405020304" pitchFamily="18" charset="0"/>
              </a:rPr>
              <a:t>Совокупность федерального бюджета, бюджетов субъектов Российской Федерации, местных бюджетов и бюджетов государственных внебюджетных фондов.</a:t>
            </a:r>
          </a:p>
          <a:p>
            <a:pPr marL="82550" indent="-82550" algn="just">
              <a:buNone/>
            </a:pP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ru-RU" sz="1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Бюджетный процесс 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</a:t>
            </a:r>
            <a:r>
              <a:rPr lang="ru-RU" altLang="ru-RU" sz="1600" dirty="0">
                <a:solidFill>
                  <a:prstClr val="black"/>
                </a:solidFill>
                <a:cs typeface="Times New Roman" panose="02020603050405020304" pitchFamily="18" charset="0"/>
              </a:rPr>
              <a:t>Деятельность по подготовке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</a:p>
          <a:p>
            <a:pPr marL="82550" indent="-82550" algn="just">
              <a:buNone/>
            </a:pP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ru-RU" sz="1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Бюджетные инвестиции 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</a:t>
            </a:r>
            <a:r>
              <a:rPr lang="ru-RU" altLang="ru-RU" sz="1600" dirty="0">
                <a:solidFill>
                  <a:prstClr val="black"/>
                </a:solidFill>
                <a:cs typeface="Times New Roman" panose="02020603050405020304" pitchFamily="18" charset="0"/>
              </a:rPr>
              <a:t>Бюджетные средства, направленные на создание или </a:t>
            </a:r>
            <a:r>
              <a:rPr lang="ru-RU" altLang="ru-RU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увеличение стоимости </a:t>
            </a:r>
            <a:r>
              <a:rPr lang="ru-RU" altLang="ru-RU" sz="1600" dirty="0">
                <a:solidFill>
                  <a:prstClr val="black"/>
                </a:solidFill>
                <a:cs typeface="Times New Roman" panose="02020603050405020304" pitchFamily="18" charset="0"/>
              </a:rPr>
              <a:t>муниципального имущества.</a:t>
            </a:r>
          </a:p>
          <a:p>
            <a:pPr marL="82550" indent="-82550" algn="just">
              <a:buNone/>
            </a:pPr>
            <a:r>
              <a:rPr lang="ru-RU" sz="1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Бюджет программный - </a:t>
            </a:r>
            <a:r>
              <a:rPr lang="ru-RU" altLang="ru-RU" sz="1600" dirty="0">
                <a:solidFill>
                  <a:prstClr val="black"/>
                </a:solidFill>
                <a:cs typeface="Times New Roman" panose="02020603050405020304" pitchFamily="18" charset="0"/>
              </a:rPr>
              <a:t>Бюджет, сформированный на основе муниципальных программ. Программный бюджет обеспечивает прямую взаимосвязь между распределением бюджетных ресурсов и результатами их использования в соответствии с установленными приоритетами государственной политики</a:t>
            </a:r>
            <a:r>
              <a:rPr lang="ru-RU" altLang="ru-RU" sz="1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550" indent="-82550" algn="just">
              <a:buNone/>
            </a:pPr>
            <a:r>
              <a:rPr lang="ru-RU" sz="18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Главный </a:t>
            </a:r>
            <a:r>
              <a:rPr lang="ru-RU" sz="17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распорядитель бюджетных средств (ГРБС</a:t>
            </a:r>
            <a:r>
              <a:rPr lang="ru-RU" sz="1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 - </a:t>
            </a:r>
            <a:r>
              <a:rPr lang="ru-RU" altLang="ru-RU" sz="1600" dirty="0">
                <a:solidFill>
                  <a:prstClr val="black"/>
                </a:solidFill>
                <a:cs typeface="Times New Roman" panose="02020603050405020304" pitchFamily="18" charset="0"/>
              </a:rPr>
              <a:t>Орган государственной власти (местного самоуправления), орган управления государственным внебюджетным фондом, или наиболее значимое учреждение науки, образования, культуры и здравоохранения, напрямую получающий(ее) средства из бюджета и наделенный правом распределять их между подведомственными распорядителями и получателями бюджетных средств.</a:t>
            </a:r>
          </a:p>
          <a:p>
            <a:pPr algn="just">
              <a:buNone/>
            </a:pPr>
            <a:endParaRPr lang="ru-RU" sz="17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>
              <a:buNone/>
            </a:pPr>
            <a:endParaRPr lang="ru-RU" sz="17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>
              <a:buNone/>
            </a:pPr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>
              <a:buNone/>
            </a:pPr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>
              <a:buNone/>
            </a:pPr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>
              <a:buNone/>
            </a:pPr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>
              <a:buNone/>
            </a:pPr>
            <a:endParaRPr lang="ru-RU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>
              <a:buNone/>
            </a:pPr>
            <a:r>
              <a:rPr lang="ru-RU" sz="17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Дефицит бюджета - </a:t>
            </a:r>
            <a:r>
              <a:rPr lang="ru-RU" sz="1700" dirty="0" smtClean="0"/>
              <a:t>превышение расходов бюджета над его доходами. </a:t>
            </a:r>
          </a:p>
          <a:p>
            <a:pPr algn="just">
              <a:buNone/>
            </a:pPr>
            <a:r>
              <a:rPr lang="ru-RU" sz="1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Профицит бюджета </a:t>
            </a:r>
            <a:r>
              <a:rPr lang="ru-RU" sz="1700" dirty="0" smtClean="0"/>
              <a:t>- превышение доходов бюджета над его расходами.</a:t>
            </a:r>
            <a:endParaRPr lang="ru-RU" sz="1700" dirty="0" smtClean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1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Межбюджетные трансферты</a:t>
            </a:r>
            <a:r>
              <a:rPr lang="ru-RU" sz="1700" dirty="0" smtClean="0"/>
              <a:t>— средства, предоставляемые одним бюджетом бюджетной системы Российской Федерации другому бюджету бюджетной системы Российской Федерации.</a:t>
            </a:r>
          </a:p>
          <a:p>
            <a:pPr algn="just">
              <a:buNone/>
            </a:pPr>
            <a:r>
              <a:rPr lang="ru-RU" sz="1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Иные межбюджетные трансферты</a:t>
            </a:r>
            <a:r>
              <a:rPr lang="ru-RU" sz="1700" dirty="0" smtClean="0"/>
              <a:t>— это целевые трансферты, представление на осуществление части полномочий по решению вопросов регионального (местного) значения в соответствии с заключенными соглашениями. </a:t>
            </a:r>
          </a:p>
          <a:p>
            <a:pPr algn="just">
              <a:buNone/>
            </a:pPr>
            <a:r>
              <a:rPr lang="ru-RU" sz="1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Субсидии</a:t>
            </a:r>
            <a:r>
              <a:rPr lang="ru-RU" sz="1700" dirty="0" smtClean="0"/>
              <a:t>— межбюджетные трансферты, предоставляемые в целях </a:t>
            </a:r>
            <a:r>
              <a:rPr lang="ru-RU" sz="1700" dirty="0" err="1" smtClean="0"/>
              <a:t>софинансирования</a:t>
            </a:r>
            <a:r>
              <a:rPr lang="ru-RU" sz="1700" dirty="0" smtClean="0"/>
              <a:t> расходных обязательств, возникающих при выполнении полномочий. </a:t>
            </a:r>
          </a:p>
          <a:p>
            <a:pPr algn="just">
              <a:buNone/>
            </a:pPr>
            <a:endParaRPr lang="ru-RU" sz="17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-76200"/>
            <a:ext cx="8229600" cy="381000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Муниципальная программа «Образование»</a:t>
            </a:r>
            <a:endParaRPr lang="ru-RU" sz="20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7137153"/>
              </p:ext>
            </p:extLst>
          </p:nvPr>
        </p:nvGraphicFramePr>
        <p:xfrm>
          <a:off x="152401" y="293503"/>
          <a:ext cx="8839199" cy="6400520"/>
        </p:xfrm>
        <a:graphic>
          <a:graphicData uri="http://schemas.openxmlformats.org/drawingml/2006/table">
            <a:tbl>
              <a:tblPr bandRow="1"/>
              <a:tblGrid>
                <a:gridCol w="380999"/>
                <a:gridCol w="3124200"/>
                <a:gridCol w="762000"/>
                <a:gridCol w="762000"/>
                <a:gridCol w="685800"/>
                <a:gridCol w="762000"/>
                <a:gridCol w="762000"/>
                <a:gridCol w="838200"/>
                <a:gridCol w="762000"/>
              </a:tblGrid>
              <a:tr h="184158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Подпрограмма </a:t>
                      </a:r>
                      <a:r>
                        <a:rPr lang="en-US" sz="1200" b="1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II </a:t>
                      </a: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«Общее образование»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1190" marR="61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427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2.1</a:t>
                      </a:r>
                    </a:p>
                  </a:txBody>
                  <a:tcPr marL="61190" marR="61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Доля детей инвалидов, которым созданы условия для получения качественного начального общего, основного общего, среднего общего образования, в общей численности детей- инвалидов школьного возраста</a:t>
                      </a:r>
                    </a:p>
                  </a:txBody>
                  <a:tcPr marL="61190" marR="61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%</a:t>
                      </a:r>
                    </a:p>
                  </a:txBody>
                  <a:tcPr marL="61190" marR="61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61190" marR="61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61190" marR="61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61190" marR="61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61190" marR="61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61190" marR="61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61190" marR="61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1427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2.2</a:t>
                      </a:r>
                    </a:p>
                  </a:txBody>
                  <a:tcPr marL="61190" marR="61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Отношение средней заработной платы педагогических работников общеобразовательных организаций общего образования к среднемесячному доходу от трудовой деятельности</a:t>
                      </a:r>
                    </a:p>
                  </a:txBody>
                  <a:tcPr marL="61190" marR="61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%</a:t>
                      </a:r>
                    </a:p>
                  </a:txBody>
                  <a:tcPr marL="61190" marR="61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100,1</a:t>
                      </a:r>
                    </a:p>
                  </a:txBody>
                  <a:tcPr marL="61190" marR="61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105,0</a:t>
                      </a:r>
                    </a:p>
                  </a:txBody>
                  <a:tcPr marL="61190" marR="61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100,0</a:t>
                      </a:r>
                    </a:p>
                  </a:txBody>
                  <a:tcPr marL="61190" marR="61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100,0</a:t>
                      </a:r>
                    </a:p>
                  </a:txBody>
                  <a:tcPr marL="61190" marR="61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100,0</a:t>
                      </a:r>
                    </a:p>
                  </a:txBody>
                  <a:tcPr marL="61190" marR="61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100,0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1190" marR="61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2231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2.3</a:t>
                      </a:r>
                    </a:p>
                  </a:txBody>
                  <a:tcPr marL="61190" marR="61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Обновлена материально-техническая база для формирования </a:t>
                      </a: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у</a:t>
                      </a:r>
                      <a:r>
                        <a:rPr lang="ru-RU" sz="120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обучающихся современных</a:t>
                      </a:r>
                      <a:r>
                        <a:rPr lang="ru-RU" sz="120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технологических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и </a:t>
                      </a: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гуманитарных</a:t>
                      </a:r>
                      <a:r>
                        <a:rPr lang="ru-RU" sz="120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навыков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. Создана материально-техническая база для реализации основных и дополнительных общеобразовательных программ цифрового и </a:t>
                      </a: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гуманитарного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профилей в общеобразовательных организациях, расположенных в сельской местности и малых городах</a:t>
                      </a:r>
                    </a:p>
                  </a:txBody>
                  <a:tcPr marL="61190" marR="61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1925" algn="l"/>
                          <a:tab pos="335915" algn="ctr"/>
                        </a:tabLs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Тыс.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1925" algn="l"/>
                          <a:tab pos="335915" algn="ctr"/>
                        </a:tabLs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штук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1190" marR="61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0,002</a:t>
                      </a:r>
                    </a:p>
                  </a:txBody>
                  <a:tcPr marL="61190" marR="61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0,005</a:t>
                      </a:r>
                    </a:p>
                  </a:txBody>
                  <a:tcPr marL="61190" marR="61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0,002</a:t>
                      </a:r>
                    </a:p>
                  </a:txBody>
                  <a:tcPr marL="61190" marR="61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0,004</a:t>
                      </a:r>
                    </a:p>
                  </a:txBody>
                  <a:tcPr marL="61190" marR="61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61190" marR="61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61190" marR="61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2202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2.4</a:t>
                      </a:r>
                    </a:p>
                  </a:txBody>
                  <a:tcPr marL="63393" marR="6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Число детей, получивших рекомендации по построению индивидуального учебного плана в соответствии с выбранными профессиональными компетенциями (профессиональными областями деятельности), в  том числе по итогам участия в проекте «Билет в будущее»</a:t>
                      </a:r>
                    </a:p>
                  </a:txBody>
                  <a:tcPr marL="63393" marR="6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Тыс</a:t>
                      </a: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чел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.</a:t>
                      </a:r>
                    </a:p>
                  </a:txBody>
                  <a:tcPr marL="63393" marR="6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0,223</a:t>
                      </a:r>
                    </a:p>
                  </a:txBody>
                  <a:tcPr marL="63393" marR="6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0,446</a:t>
                      </a:r>
                    </a:p>
                  </a:txBody>
                  <a:tcPr marL="63393" marR="6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0,670</a:t>
                      </a:r>
                    </a:p>
                  </a:txBody>
                  <a:tcPr marL="63393" marR="6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0,1000</a:t>
                      </a:r>
                    </a:p>
                  </a:txBody>
                  <a:tcPr marL="63393" marR="6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63393" marR="6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63393" marR="6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411162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Муниципальная программа «Образование»</a:t>
            </a:r>
            <a:endParaRPr lang="ru-RU" sz="20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8703857"/>
              </p:ext>
            </p:extLst>
          </p:nvPr>
        </p:nvGraphicFramePr>
        <p:xfrm>
          <a:off x="76200" y="381000"/>
          <a:ext cx="8967232" cy="6319661"/>
        </p:xfrm>
        <a:graphic>
          <a:graphicData uri="http://schemas.openxmlformats.org/drawingml/2006/table">
            <a:tbl>
              <a:tblPr bandRow="1"/>
              <a:tblGrid>
                <a:gridCol w="384265"/>
                <a:gridCol w="4340135"/>
                <a:gridCol w="759042"/>
                <a:gridCol w="691678"/>
                <a:gridCol w="614825"/>
                <a:gridCol w="614825"/>
                <a:gridCol w="537971"/>
                <a:gridCol w="537971"/>
                <a:gridCol w="486520"/>
              </a:tblGrid>
              <a:tr h="8267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2.5</a:t>
                      </a:r>
                    </a:p>
                  </a:txBody>
                  <a:tcPr marL="63393" marR="6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Доля выпускников текущего года, набравших 220 баллов и более по 3 предметам, к общему количеству выпускников текущего года, сдавших ЕГЭ по 3 и более предметам</a:t>
                      </a:r>
                    </a:p>
                  </a:txBody>
                  <a:tcPr marL="63393" marR="6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%</a:t>
                      </a:r>
                    </a:p>
                  </a:txBody>
                  <a:tcPr marL="63393" marR="6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22</a:t>
                      </a:r>
                    </a:p>
                  </a:txBody>
                  <a:tcPr marL="63393" marR="6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28,5</a:t>
                      </a:r>
                    </a:p>
                  </a:txBody>
                  <a:tcPr marL="63393" marR="6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28,8</a:t>
                      </a:r>
                    </a:p>
                  </a:txBody>
                  <a:tcPr marL="63393" marR="6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29</a:t>
                      </a:r>
                    </a:p>
                  </a:txBody>
                  <a:tcPr marL="63393" marR="6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29</a:t>
                      </a:r>
                    </a:p>
                  </a:txBody>
                  <a:tcPr marL="63393" marR="6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29</a:t>
                      </a:r>
                    </a:p>
                  </a:txBody>
                  <a:tcPr marL="63393" marR="6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148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2.6</a:t>
                      </a:r>
                    </a:p>
                  </a:txBody>
                  <a:tcPr marL="63393" marR="6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Количество отремонтированных общеобразовательных организаций</a:t>
                      </a:r>
                    </a:p>
                  </a:txBody>
                  <a:tcPr marL="63393" marR="6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штук</a:t>
                      </a:r>
                    </a:p>
                  </a:txBody>
                  <a:tcPr marL="63393" marR="6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63393" marR="6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63393" marR="6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63393" marR="6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63393" marR="6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63393" marR="6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63393" marR="6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615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2.7</a:t>
                      </a:r>
                    </a:p>
                  </a:txBody>
                  <a:tcPr marL="63393" marR="6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Доля обучающихся во вторую смену</a:t>
                      </a:r>
                    </a:p>
                  </a:txBody>
                  <a:tcPr marL="63393" marR="6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%</a:t>
                      </a:r>
                    </a:p>
                  </a:txBody>
                  <a:tcPr marL="63393" marR="6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63393" marR="6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1,21</a:t>
                      </a:r>
                    </a:p>
                  </a:txBody>
                  <a:tcPr marL="63393" marR="6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63393" marR="6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63393" marR="6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63393" marR="6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63393" marR="6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43629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Подпрограмма </a:t>
                      </a:r>
                      <a:r>
                        <a:rPr lang="en-US" sz="1200" b="1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III</a:t>
                      </a: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 «Дополнительное образование, воспитание и психолого-социальное сопровождение детей»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3393" marR="63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10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3.1</a:t>
                      </a:r>
                    </a:p>
                  </a:txBody>
                  <a:tcPr marL="63393" marR="6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Отношение средней заработной платы педагогических работников организаций дополнительного образования детей к средней заработной плате учителей в Московской области</a:t>
                      </a:r>
                    </a:p>
                  </a:txBody>
                  <a:tcPr marL="63393" marR="6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%</a:t>
                      </a:r>
                    </a:p>
                  </a:txBody>
                  <a:tcPr marL="63393" marR="6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99,5</a:t>
                      </a:r>
                    </a:p>
                  </a:txBody>
                  <a:tcPr marL="63393" marR="6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63393" marR="6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63393" marR="6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63393" marR="6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63393" marR="6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63393" marR="6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223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3.2</a:t>
                      </a:r>
                    </a:p>
                  </a:txBody>
                  <a:tcPr marL="63393" marR="6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Доля детей в возрасте от 5 до 18 лет, посещающих объединения образовательных организаций, участвующих в проекте «Наука в Подмосковье»</a:t>
                      </a:r>
                    </a:p>
                  </a:txBody>
                  <a:tcPr marL="63393" marR="6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%</a:t>
                      </a:r>
                    </a:p>
                  </a:txBody>
                  <a:tcPr marL="63393" marR="6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63393" marR="6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63393" marR="6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63393" marR="6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63393" marR="6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63393" marR="6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63393" marR="6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509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3.3</a:t>
                      </a:r>
                    </a:p>
                  </a:txBody>
                  <a:tcPr marL="63393" marR="6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Доля детей в возрасте от 5 до 18 лет, охваченных дополнительным образованием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3393" marR="6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%</a:t>
                      </a:r>
                    </a:p>
                  </a:txBody>
                  <a:tcPr marL="63393" marR="6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83,2</a:t>
                      </a:r>
                    </a:p>
                  </a:txBody>
                  <a:tcPr marL="63393" marR="6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83,2</a:t>
                      </a:r>
                    </a:p>
                  </a:txBody>
                  <a:tcPr marL="63393" marR="6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83,3</a:t>
                      </a:r>
                    </a:p>
                  </a:txBody>
                  <a:tcPr marL="63393" marR="6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83,4</a:t>
                      </a:r>
                    </a:p>
                  </a:txBody>
                  <a:tcPr marL="63393" marR="6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84,0</a:t>
                      </a:r>
                    </a:p>
                  </a:txBody>
                  <a:tcPr marL="63393" marR="6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84,0</a:t>
                      </a:r>
                    </a:p>
                  </a:txBody>
                  <a:tcPr marL="63393" marR="6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223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3.4</a:t>
                      </a:r>
                    </a:p>
                  </a:txBody>
                  <a:tcPr marL="64123" marR="64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Оснащены образовательные учреждения в сфере культуры (детские школы искусств по видам искусств) музыкальными инструментами, оборудованием и учебными материалами</a:t>
                      </a:r>
                    </a:p>
                  </a:txBody>
                  <a:tcPr marL="64123" marR="64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единиц</a:t>
                      </a:r>
                    </a:p>
                  </a:txBody>
                  <a:tcPr marL="64123" marR="64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1</a:t>
                      </a:r>
                    </a:p>
                  </a:txBody>
                  <a:tcPr marL="64123" marR="64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1</a:t>
                      </a:r>
                    </a:p>
                  </a:txBody>
                  <a:tcPr marL="64123" marR="64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64123" marR="64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64123" marR="64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64123" marR="64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64123" marR="64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223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3.5</a:t>
                      </a:r>
                    </a:p>
                  </a:txBody>
                  <a:tcPr marL="64123" marR="64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Доля детей-инвалидов  от 5 до 18 лет получающих дополнительное образование, в общей численности детей – инвалидов такого возраста</a:t>
                      </a:r>
                    </a:p>
                  </a:txBody>
                  <a:tcPr marL="64123" marR="64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%</a:t>
                      </a:r>
                    </a:p>
                  </a:txBody>
                  <a:tcPr marL="64123" marR="64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64123" marR="64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50</a:t>
                      </a:r>
                    </a:p>
                  </a:txBody>
                  <a:tcPr marL="64123" marR="64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64123" marR="64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64123" marR="64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64123" marR="64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64123" marR="64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4521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3.6</a:t>
                      </a:r>
                    </a:p>
                  </a:txBody>
                  <a:tcPr marL="64123" marR="64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Число детей, охваченных деятельностью детских технопарков «</a:t>
                      </a:r>
                      <a:r>
                        <a:rPr lang="ru-RU" sz="1200" dirty="0" err="1">
                          <a:effectLst/>
                          <a:latin typeface="+mn-lt"/>
                          <a:ea typeface="Times New Roman"/>
                          <a:cs typeface="Calibri"/>
                        </a:rPr>
                        <a:t>Кванториум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» (мобильных технопарков «</a:t>
                      </a:r>
                      <a:r>
                        <a:rPr lang="ru-RU" sz="1200" dirty="0" err="1">
                          <a:effectLst/>
                          <a:latin typeface="+mn-lt"/>
                          <a:ea typeface="Times New Roman"/>
                          <a:cs typeface="Calibri"/>
                        </a:rPr>
                        <a:t>Кванториум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») и других проектов, направленных на обеспечение доступности дополнительных общеобразовательных программ естественнонаучной и технической направленностей, соответствующих приоритетным направлениям технологического развития Российской Федерации</a:t>
                      </a:r>
                    </a:p>
                  </a:txBody>
                  <a:tcPr marL="64123" marR="64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Тыс.чел.</a:t>
                      </a:r>
                    </a:p>
                  </a:txBody>
                  <a:tcPr marL="64123" marR="64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64123" marR="64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347</a:t>
                      </a:r>
                    </a:p>
                  </a:txBody>
                  <a:tcPr marL="64123" marR="64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428</a:t>
                      </a:r>
                    </a:p>
                  </a:txBody>
                  <a:tcPr marL="64123" marR="64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510</a:t>
                      </a:r>
                    </a:p>
                  </a:txBody>
                  <a:tcPr marL="64123" marR="64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64123" marR="64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64123" marR="64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5720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Муниципальная программа «Образование»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016884"/>
              </p:ext>
            </p:extLst>
          </p:nvPr>
        </p:nvGraphicFramePr>
        <p:xfrm>
          <a:off x="152400" y="525335"/>
          <a:ext cx="8915401" cy="3513265"/>
        </p:xfrm>
        <a:graphic>
          <a:graphicData uri="http://schemas.openxmlformats.org/drawingml/2006/table">
            <a:tbl>
              <a:tblPr bandRow="1"/>
              <a:tblGrid>
                <a:gridCol w="381000"/>
                <a:gridCol w="3657600"/>
                <a:gridCol w="838200"/>
                <a:gridCol w="762000"/>
                <a:gridCol w="685800"/>
                <a:gridCol w="685800"/>
                <a:gridCol w="685800"/>
                <a:gridCol w="609600"/>
                <a:gridCol w="609601"/>
              </a:tblGrid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3.7</a:t>
                      </a:r>
                    </a:p>
                  </a:txBody>
                  <a:tcPr marL="64123" marR="64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Создание новых мест в образовательных организациях различных типов для реализации дополнительных общеразвивающих программ всех направленностей</a:t>
                      </a:r>
                    </a:p>
                  </a:txBody>
                  <a:tcPr marL="64123" marR="64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единиц</a:t>
                      </a:r>
                    </a:p>
                  </a:txBody>
                  <a:tcPr marL="64123" marR="64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360</a:t>
                      </a:r>
                    </a:p>
                  </a:txBody>
                  <a:tcPr marL="64123" marR="64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360</a:t>
                      </a:r>
                    </a:p>
                  </a:txBody>
                  <a:tcPr marL="64123" marR="64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64123" marR="64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64123" marR="64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64123" marR="64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64123" marR="64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3.8</a:t>
                      </a:r>
                    </a:p>
                  </a:txBody>
                  <a:tcPr marL="64123" marR="64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Количество организаций культуры Московской области, получивших современное оборудование, в </a:t>
                      </a:r>
                      <a:r>
                        <a:rPr lang="ru-RU" sz="1200" dirty="0" err="1">
                          <a:effectLst/>
                          <a:latin typeface="+mn-lt"/>
                          <a:ea typeface="Times New Roman"/>
                          <a:cs typeface="Calibri"/>
                        </a:rPr>
                        <a:t>т.ч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. </a:t>
                      </a:r>
                      <a:r>
                        <a:rPr lang="ru-RU" sz="1200" baseline="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кинооборудование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4123" marR="64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единиц</a:t>
                      </a:r>
                    </a:p>
                  </a:txBody>
                  <a:tcPr marL="64123" marR="64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64123" marR="64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1</a:t>
                      </a:r>
                    </a:p>
                  </a:txBody>
                  <a:tcPr marL="64123" marR="64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64123" marR="64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64123" marR="64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64123" marR="64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64123" marR="64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67729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Подпрограмма IV «Профессиональное образование»</a:t>
                      </a:r>
                      <a:endParaRPr lang="ru-RU" sz="11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4123" marR="64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4123" marR="64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4123" marR="64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4123" marR="64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4123" marR="64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4123" marR="64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4123" marR="64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4123" marR="64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4123" marR="64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4.1</a:t>
                      </a:r>
                      <a:endParaRPr lang="ru-RU" sz="11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5951" marR="659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Доля педагогических работников, прошедших добровольную независимую оценку квалификации</a:t>
                      </a:r>
                      <a:endParaRPr lang="ru-RU" sz="11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5951" marR="659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%</a:t>
                      </a:r>
                      <a:endParaRPr lang="ru-RU" sz="110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5951" marR="659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  <a:endParaRPr lang="ru-RU" sz="110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5951" marR="659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10</a:t>
                      </a:r>
                      <a:endParaRPr lang="ru-RU" sz="110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5951" marR="659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15</a:t>
                      </a:r>
                      <a:endParaRPr lang="ru-RU" sz="110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5951" marR="659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16</a:t>
                      </a:r>
                      <a:endParaRPr lang="ru-RU" sz="11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5951" marR="659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10</a:t>
                      </a:r>
                      <a:endParaRPr lang="ru-RU" sz="11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5951" marR="659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10</a:t>
                      </a:r>
                      <a:endParaRPr lang="ru-RU" sz="11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5951" marR="659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81000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Подпрограмма V «Обеспечивающая подпрограмма»</a:t>
                      </a:r>
                      <a:endParaRPr lang="ru-RU" sz="11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4123" marR="64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4123" marR="64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4123" marR="64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4123" marR="64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4123" marR="64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4123" marR="64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4123" marR="64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4123" marR="64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4123" marR="64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5.1</a:t>
                      </a:r>
                      <a:endParaRPr lang="ru-RU" sz="110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5951" marR="659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Доля муниципальных образовательных организаций, показывающих высокие результаты деятельности</a:t>
                      </a:r>
                      <a:endParaRPr lang="ru-RU" sz="110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5951" marR="659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%</a:t>
                      </a:r>
                      <a:endParaRPr lang="ru-RU" sz="110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5951" marR="659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80</a:t>
                      </a:r>
                      <a:endParaRPr lang="ru-RU" sz="110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5951" marR="659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  <a:endParaRPr lang="ru-RU" sz="110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5951" marR="659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  <a:endParaRPr lang="ru-RU" sz="110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5951" marR="659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  <a:endParaRPr lang="ru-RU" sz="110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5951" marR="659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  <a:endParaRPr lang="ru-RU" sz="110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5951" marR="659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  <a:endParaRPr lang="ru-RU" sz="11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5951" marR="659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258762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Муниципальная программа « Социальная защита населения»</a:t>
            </a:r>
            <a:endParaRPr lang="ru-RU" sz="2000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9939725"/>
              </p:ext>
            </p:extLst>
          </p:nvPr>
        </p:nvGraphicFramePr>
        <p:xfrm>
          <a:off x="152400" y="381000"/>
          <a:ext cx="8763000" cy="6304348"/>
        </p:xfrm>
        <a:graphic>
          <a:graphicData uri="http://schemas.openxmlformats.org/drawingml/2006/table">
            <a:tbl>
              <a:tblPr firstRow="1" firstCol="1" bandRow="1"/>
              <a:tblGrid>
                <a:gridCol w="446932"/>
                <a:gridCol w="2898168"/>
                <a:gridCol w="845900"/>
                <a:gridCol w="1080514"/>
                <a:gridCol w="516782"/>
                <a:gridCol w="685193"/>
                <a:gridCol w="787332"/>
                <a:gridCol w="787332"/>
                <a:gridCol w="714847"/>
              </a:tblGrid>
              <a:tr h="197123"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Подпрограмма VIII «Развитие трудовых ресурсов и охраны труда»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513" marR="64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601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4.1</a:t>
                      </a:r>
                    </a:p>
                  </a:txBody>
                  <a:tcPr marL="64513" marR="64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</a:rPr>
                        <a:t>Число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пострадавших в результате несчастных случаев на производстве со смертельным исходом в расчете на 1000 работающих (организаций, занятых в экономике муниципального образования)</a:t>
                      </a:r>
                    </a:p>
                  </a:txBody>
                  <a:tcPr marL="64513" marR="64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/>
                        </a:rPr>
                        <a:t>Промилле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513" marR="64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0,067</a:t>
                      </a:r>
                    </a:p>
                  </a:txBody>
                  <a:tcPr marL="64513" marR="64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0,063</a:t>
                      </a:r>
                    </a:p>
                  </a:txBody>
                  <a:tcPr marL="64513" marR="64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0,062</a:t>
                      </a:r>
                    </a:p>
                  </a:txBody>
                  <a:tcPr marL="64513" marR="64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0,061</a:t>
                      </a:r>
                    </a:p>
                  </a:txBody>
                  <a:tcPr marL="64513" marR="64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0,060</a:t>
                      </a:r>
                    </a:p>
                  </a:txBody>
                  <a:tcPr marL="64513" marR="64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0,059</a:t>
                      </a:r>
                    </a:p>
                  </a:txBody>
                  <a:tcPr marL="64513" marR="64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55065"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Подпрограмма IX «Развитие и поддержка социально ориентированных некоммерческих организаций»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513" marR="64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11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5.1</a:t>
                      </a:r>
                    </a:p>
                  </a:txBody>
                  <a:tcPr marL="64513" marR="64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</a:rPr>
                        <a:t>Количество </a:t>
                      </a:r>
                      <a:r>
                        <a:rPr lang="ru-RU" sz="1200" dirty="0">
                          <a:effectLst/>
                          <a:latin typeface="+mn-lt"/>
                          <a:ea typeface="Calibri"/>
                        </a:rPr>
                        <a:t>СО НКО, которым оказана поддержка органами местного самоуправления,  всего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513" marR="64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/>
                        </a:rPr>
                        <a:t>единиц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513" marR="64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28</a:t>
                      </a:r>
                    </a:p>
                  </a:txBody>
                  <a:tcPr marL="64513" marR="64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27</a:t>
                      </a:r>
                    </a:p>
                  </a:txBody>
                  <a:tcPr marL="64513" marR="64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28</a:t>
                      </a:r>
                    </a:p>
                  </a:txBody>
                  <a:tcPr marL="64513" marR="64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30</a:t>
                      </a:r>
                    </a:p>
                  </a:txBody>
                  <a:tcPr marL="64513" marR="64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31</a:t>
                      </a:r>
                    </a:p>
                  </a:txBody>
                  <a:tcPr marL="64513" marR="64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32</a:t>
                      </a:r>
                    </a:p>
                  </a:txBody>
                  <a:tcPr marL="64513" marR="64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881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5.1.1</a:t>
                      </a:r>
                    </a:p>
                  </a:txBody>
                  <a:tcPr marL="64513" marR="64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</a:rPr>
                        <a:t>Количество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СО НКО в сфере социальной защиты населения, которым оказана поддержка органами местного самоуправления</a:t>
                      </a:r>
                    </a:p>
                  </a:txBody>
                  <a:tcPr marL="64513" marR="64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Calibri"/>
                        </a:rPr>
                        <a:t>единиц</a:t>
                      </a:r>
                      <a:endParaRPr lang="ru-RU" sz="12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513" marR="64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6</a:t>
                      </a:r>
                    </a:p>
                  </a:txBody>
                  <a:tcPr marL="64513" marR="64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6</a:t>
                      </a:r>
                    </a:p>
                  </a:txBody>
                  <a:tcPr marL="64513" marR="64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7</a:t>
                      </a:r>
                    </a:p>
                  </a:txBody>
                  <a:tcPr marL="64513" marR="64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7</a:t>
                      </a:r>
                    </a:p>
                  </a:txBody>
                  <a:tcPr marL="64513" marR="64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8</a:t>
                      </a:r>
                    </a:p>
                  </a:txBody>
                  <a:tcPr marL="64513" marR="64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9</a:t>
                      </a:r>
                    </a:p>
                  </a:txBody>
                  <a:tcPr marL="64513" marR="64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881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5.1.2</a:t>
                      </a:r>
                    </a:p>
                  </a:txBody>
                  <a:tcPr marL="64513" marR="64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</a:rPr>
                        <a:t>Количество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СО НКО в сфере культуры, которым оказана поддержка органами местного самоуправления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4513" marR="64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единиц</a:t>
                      </a:r>
                    </a:p>
                  </a:txBody>
                  <a:tcPr marL="64513" marR="64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2</a:t>
                      </a:r>
                    </a:p>
                  </a:txBody>
                  <a:tcPr marL="64513" marR="64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2</a:t>
                      </a:r>
                    </a:p>
                  </a:txBody>
                  <a:tcPr marL="64513" marR="64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1</a:t>
                      </a:r>
                    </a:p>
                  </a:txBody>
                  <a:tcPr marL="64513" marR="64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1</a:t>
                      </a:r>
                    </a:p>
                  </a:txBody>
                  <a:tcPr marL="64513" marR="64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1</a:t>
                      </a:r>
                    </a:p>
                  </a:txBody>
                  <a:tcPr marL="64513" marR="64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1</a:t>
                      </a:r>
                    </a:p>
                  </a:txBody>
                  <a:tcPr marL="64513" marR="64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161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5.1.3</a:t>
                      </a:r>
                    </a:p>
                  </a:txBody>
                  <a:tcPr marL="64513" marR="64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</a:rPr>
                        <a:t>Количество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СО НКО в сфере образования, которым оказана поддержка органами местного самоуправления</a:t>
                      </a:r>
                    </a:p>
                  </a:txBody>
                  <a:tcPr marL="64513" marR="64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единиц</a:t>
                      </a:r>
                    </a:p>
                  </a:txBody>
                  <a:tcPr marL="64513" marR="64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7</a:t>
                      </a:r>
                    </a:p>
                  </a:txBody>
                  <a:tcPr marL="64513" marR="64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7</a:t>
                      </a:r>
                    </a:p>
                  </a:txBody>
                  <a:tcPr marL="64513" marR="64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8</a:t>
                      </a:r>
                    </a:p>
                  </a:txBody>
                  <a:tcPr marL="64513" marR="64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9</a:t>
                      </a:r>
                    </a:p>
                  </a:txBody>
                  <a:tcPr marL="64513" marR="64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9</a:t>
                      </a:r>
                    </a:p>
                  </a:txBody>
                  <a:tcPr marL="64513" marR="64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9</a:t>
                      </a:r>
                    </a:p>
                  </a:txBody>
                  <a:tcPr marL="64513" marR="64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881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5.1.4</a:t>
                      </a:r>
                    </a:p>
                  </a:txBody>
                  <a:tcPr marL="64513" marR="64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</a:rPr>
                        <a:t>Количество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СО НКО в сфере физической культуры и спорта, которым оказана поддержка органами местного самоуправления</a:t>
                      </a:r>
                    </a:p>
                  </a:txBody>
                  <a:tcPr marL="64513" marR="64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Calibri"/>
                        </a:rPr>
                        <a:t>единиц</a:t>
                      </a:r>
                      <a:endParaRPr lang="ru-RU" sz="12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513" marR="64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12</a:t>
                      </a:r>
                    </a:p>
                  </a:txBody>
                  <a:tcPr marL="64513" marR="64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11</a:t>
                      </a:r>
                    </a:p>
                  </a:txBody>
                  <a:tcPr marL="64513" marR="64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11</a:t>
                      </a:r>
                    </a:p>
                  </a:txBody>
                  <a:tcPr marL="64513" marR="64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11</a:t>
                      </a:r>
                    </a:p>
                  </a:txBody>
                  <a:tcPr marL="64513" marR="64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11</a:t>
                      </a:r>
                    </a:p>
                  </a:txBody>
                  <a:tcPr marL="64513" marR="64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11</a:t>
                      </a:r>
                    </a:p>
                  </a:txBody>
                  <a:tcPr marL="64513" marR="64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161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5.1.5</a:t>
                      </a:r>
                    </a:p>
                  </a:txBody>
                  <a:tcPr marL="64513" marR="64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</a:rPr>
                        <a:t>Количество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СО НКО в сфере охраны здоровья, которым оказана поддержка органами местного самоуправления</a:t>
                      </a:r>
                    </a:p>
                  </a:txBody>
                  <a:tcPr marL="64513" marR="64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Calibri"/>
                        </a:rPr>
                        <a:t>единиц</a:t>
                      </a:r>
                      <a:endParaRPr lang="ru-RU" sz="12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513" marR="64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1</a:t>
                      </a:r>
                    </a:p>
                  </a:txBody>
                  <a:tcPr marL="64513" marR="64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1</a:t>
                      </a:r>
                    </a:p>
                  </a:txBody>
                  <a:tcPr marL="64513" marR="64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1</a:t>
                      </a:r>
                    </a:p>
                  </a:txBody>
                  <a:tcPr marL="64513" marR="64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2</a:t>
                      </a:r>
                    </a:p>
                  </a:txBody>
                  <a:tcPr marL="64513" marR="64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2</a:t>
                      </a:r>
                    </a:p>
                  </a:txBody>
                  <a:tcPr marL="64513" marR="64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2</a:t>
                      </a:r>
                    </a:p>
                  </a:txBody>
                  <a:tcPr marL="64513" marR="64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601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5.2</a:t>
                      </a:r>
                    </a:p>
                  </a:txBody>
                  <a:tcPr marL="64513" marR="64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Доля расходов, направляемых на предоставление субсидий СО НКО, в общем объеме расходов бюджета муниципального образования Московской области на социальную сферу</a:t>
                      </a:r>
                    </a:p>
                  </a:txBody>
                  <a:tcPr marL="64513" marR="64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Calibri"/>
                        </a:rPr>
                        <a:t>процент</a:t>
                      </a:r>
                      <a:endParaRPr lang="ru-RU" sz="12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513" marR="64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0,116</a:t>
                      </a:r>
                    </a:p>
                  </a:txBody>
                  <a:tcPr marL="64513" marR="64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0,118</a:t>
                      </a:r>
                    </a:p>
                  </a:txBody>
                  <a:tcPr marL="64513" marR="64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0,016</a:t>
                      </a:r>
                    </a:p>
                  </a:txBody>
                  <a:tcPr marL="64513" marR="64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0,016</a:t>
                      </a:r>
                    </a:p>
                  </a:txBody>
                  <a:tcPr marL="64513" marR="64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0,016</a:t>
                      </a:r>
                    </a:p>
                  </a:txBody>
                  <a:tcPr marL="64513" marR="64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0,016</a:t>
                      </a:r>
                    </a:p>
                  </a:txBody>
                  <a:tcPr marL="64513" marR="64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8091848"/>
              </p:ext>
            </p:extLst>
          </p:nvPr>
        </p:nvGraphicFramePr>
        <p:xfrm>
          <a:off x="76200" y="381001"/>
          <a:ext cx="8994378" cy="6240651"/>
        </p:xfrm>
        <a:graphic>
          <a:graphicData uri="http://schemas.openxmlformats.org/drawingml/2006/table">
            <a:tbl>
              <a:tblPr firstRow="1" firstCol="1" bandRow="1"/>
              <a:tblGrid>
                <a:gridCol w="304800"/>
                <a:gridCol w="3657600"/>
                <a:gridCol w="838914"/>
                <a:gridCol w="1066800"/>
                <a:gridCol w="610314"/>
                <a:gridCol w="685800"/>
                <a:gridCol w="609600"/>
                <a:gridCol w="610314"/>
                <a:gridCol w="610236"/>
              </a:tblGrid>
              <a:tr h="13736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Times New Roman"/>
                        </a:rPr>
                        <a:t>№ п/п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Times New Roman"/>
                        </a:rPr>
                        <a:t>Планируемые результаты реализации муниципальной программы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Times New Roman"/>
                        </a:rPr>
                        <a:t>Единица измерения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Times New Roman"/>
                        </a:rPr>
                        <a:t>Базовое значение на начало реализации </a:t>
                      </a:r>
                      <a:r>
                        <a:rPr lang="ru-RU" sz="1100" u="sng" dirty="0" smtClean="0">
                          <a:effectLst/>
                          <a:latin typeface="+mn-lt"/>
                          <a:ea typeface="Times New Roman"/>
                        </a:rPr>
                        <a:t>подпрограммы</a:t>
                      </a:r>
                      <a:endParaRPr lang="ru-RU" sz="1100" u="sng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Times New Roman"/>
                        </a:rPr>
                        <a:t>Планируемое значение по годам реализации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242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Times New Roman"/>
                        </a:rPr>
                        <a:t>2020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Times New Roman"/>
                        </a:rPr>
                        <a:t>год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Times New Roman"/>
                        </a:rPr>
                        <a:t>2021  год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Times New Roman"/>
                        </a:rPr>
                        <a:t>2022 год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Times New Roman"/>
                        </a:rPr>
                        <a:t>2023 год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Times New Roman"/>
                        </a:rPr>
                        <a:t>2024 год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37369"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Подпрограмма I «Социальная поддержка граждан»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73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1.1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</a:rPr>
                        <a:t>Уровень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бедности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процент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5,55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5,4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5,32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5,23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5,15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5,07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22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1.2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</a:rPr>
                        <a:t>Активное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долголетие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процент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1,5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10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12,5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15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17,5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84113"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Подпрограмма II «Доступная среда»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9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2.1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</a:rPr>
                        <a:t>Доступная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среда - Доступность для инвалидов и других маломобильных групп населения муниципальных приоритетных объектов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процент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66,4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72,8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77,8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82,8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87,8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92,8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2.2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</a:rPr>
                        <a:t>Доля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детей-инвалидов в возрасте от 1,5 года до 7 лет, охваченных дошкольным образованием, в общей численности детей-инвалидов такого возраста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процент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97,0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100,0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100,0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100,0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100,0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100,0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2.3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</a:rPr>
                        <a:t>Доля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детей-инвалидов в возрасте от 5 до 18 лет, получающих дополнительное образование, в общей численности детей-инвалидов такого возраста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процент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46,0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50,0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50,0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50,0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50,0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50,0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242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2.4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</a:rPr>
                        <a:t>Доля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детей-инвалидов, которым созданы условия для получения качественного начального общего, основного общего, среднего общего образования, в общей численности детей - инвалидов школьного возраста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процент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99,0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100,0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100,0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100,0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100,0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100,0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59787"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Подпрограмма III «Развитие системы отдыха и оздоровления детей»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96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3.1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Доля детей, охваченных отдыхом и оздоровлением, в общей численности детей в возрасте от 7 до 15 лет, подлежащих оздоровлению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процент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59,5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60,5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61,5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62,0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62,5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63,0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9615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3.2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</a:rPr>
                        <a:t>Доля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детей, находящихся в трудной жизненной ситуации, охваченных отдыхом и оздоровлением, в общей численности детей в возрасте от 7 до 15 лет, находящихся в трудной жизненной ситуации, подлежащих оздоровлению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процент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55,7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55,8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55,9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56,0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56,5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57,0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Муниципальная программа « Социальная защита населения»</a:t>
            </a:r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6329"/>
            <a:ext cx="8229600" cy="334962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Муниципальная программа «Социальная защита населения»</a:t>
            </a:r>
            <a:endParaRPr lang="ru-RU" sz="2000" b="1"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1008919"/>
              </p:ext>
            </p:extLst>
          </p:nvPr>
        </p:nvGraphicFramePr>
        <p:xfrm>
          <a:off x="76200" y="304800"/>
          <a:ext cx="8915400" cy="6414266"/>
        </p:xfrm>
        <a:graphic>
          <a:graphicData uri="http://schemas.openxmlformats.org/drawingml/2006/table">
            <a:tbl>
              <a:tblPr firstRow="1" firstCol="1" bandRow="1"/>
              <a:tblGrid>
                <a:gridCol w="381000"/>
                <a:gridCol w="4267199"/>
                <a:gridCol w="609600"/>
                <a:gridCol w="609600"/>
                <a:gridCol w="609600"/>
                <a:gridCol w="609600"/>
                <a:gridCol w="609600"/>
                <a:gridCol w="609600"/>
                <a:gridCol w="609601"/>
              </a:tblGrid>
              <a:tr h="6602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5.2.1</a:t>
                      </a:r>
                    </a:p>
                  </a:txBody>
                  <a:tcPr marL="37624" marR="37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Доля расходов, направляемых на предоставление субсидий СО НКО в сфере образования, в общем объеме расходов бюджета муниципального образования Московской области в сфере образования</a:t>
                      </a:r>
                    </a:p>
                  </a:txBody>
                  <a:tcPr marL="37624" marR="37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процент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0,181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0,181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0,026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0,026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0,026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0,026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636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5.2.2</a:t>
                      </a:r>
                    </a:p>
                  </a:txBody>
                  <a:tcPr marL="37624" marR="37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Доля расходов, направляемых на предоставление  субсидий СО НКО в сфере физической культуры и спорта, в общем объеме расходов бюджета муниципального образования Московской области в сфере физической культуры и спорта</a:t>
                      </a:r>
                    </a:p>
                  </a:txBody>
                  <a:tcPr marL="37624" marR="37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процент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0,12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0,13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01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5.3</a:t>
                      </a:r>
                    </a:p>
                  </a:txBody>
                  <a:tcPr marL="37624" marR="37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Количество СО НКО,  которым оказана  финансовая поддержка органами местного самоуправления</a:t>
                      </a:r>
                    </a:p>
                  </a:txBody>
                  <a:tcPr marL="37624" marR="37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единиц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2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3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3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4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4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4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01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5.4</a:t>
                      </a:r>
                    </a:p>
                  </a:txBody>
                  <a:tcPr marL="37624" marR="37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Количество СО НКО,  которым оказана имущественная  поддержка органами местного самоуправления</a:t>
                      </a:r>
                    </a:p>
                  </a:txBody>
                  <a:tcPr marL="37624" marR="37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единиц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8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8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8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9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9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10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951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5.4.1</a:t>
                      </a:r>
                    </a:p>
                  </a:txBody>
                  <a:tcPr marL="37624" marR="37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Количество СО НКО в сфере социальной защиты населения,  которым оказана  имущественная поддержка  органами местного самоуправления</a:t>
                      </a:r>
                    </a:p>
                  </a:txBody>
                  <a:tcPr marL="37624" marR="37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единиц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3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3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3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3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3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3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92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5.4.2</a:t>
                      </a:r>
                    </a:p>
                  </a:txBody>
                  <a:tcPr marL="37624" marR="37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Количество СО НКО в сфере образования,  которым оказана имущественная поддержка органами местного самоуправления</a:t>
                      </a:r>
                    </a:p>
                  </a:txBody>
                  <a:tcPr marL="37624" marR="37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единиц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2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2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2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3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3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3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951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5.4.3</a:t>
                      </a:r>
                    </a:p>
                  </a:txBody>
                  <a:tcPr marL="37624" marR="37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Количество СО НКО в сфере физической культуры и спорта, которым оказана имущественная поддержка органами местного самоуправления</a:t>
                      </a:r>
                    </a:p>
                  </a:txBody>
                  <a:tcPr marL="37624" marR="37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единиц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3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3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3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3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3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4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951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5.5</a:t>
                      </a:r>
                    </a:p>
                  </a:txBody>
                  <a:tcPr marL="37624" marR="37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Общее количество предоставленной  органами местного самоуправления площади на льготных условиях или в безвозмездное пользование СО НКО</a:t>
                      </a:r>
                    </a:p>
                  </a:txBody>
                  <a:tcPr marL="37624" marR="37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кв. метров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14886,0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14886,0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14886,0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14936,0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15036,0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15086,0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951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5.5.1</a:t>
                      </a:r>
                    </a:p>
                  </a:txBody>
                  <a:tcPr marL="37624" marR="37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Общее количество предоставленной  органами местного самоуправления площади на льготных условиях или в безвозмездное пользование СО НКО  в сфере социальной защиты населения</a:t>
                      </a:r>
                    </a:p>
                  </a:txBody>
                  <a:tcPr marL="37624" marR="37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кв. метров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163,0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163,0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163,0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163,0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163,0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163,0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951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5.5.2</a:t>
                      </a:r>
                    </a:p>
                  </a:txBody>
                  <a:tcPr marL="37624" marR="37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Общее количество предоставленной  органами местного самоуправления площади на льготных условиях или в безвозмездное пользование СО НКО  в сфере образования</a:t>
                      </a:r>
                    </a:p>
                  </a:txBody>
                  <a:tcPr marL="37624" marR="37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кв. метров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1543,0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1543,0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1543,0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1593,0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1593,0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1643,0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951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5.5.3</a:t>
                      </a:r>
                    </a:p>
                  </a:txBody>
                  <a:tcPr marL="37624" marR="37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Общее количество предоставленной  органами местного самоуправления площади на льготных условиях или в безвозмездное пользование СО НКО в сфере физической культуры и спорта</a:t>
                      </a:r>
                    </a:p>
                  </a:txBody>
                  <a:tcPr marL="37624" marR="37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кв. метров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13180,0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13180,0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13180,0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13180,0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13280,0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13280,0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01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5.6</a:t>
                      </a:r>
                    </a:p>
                  </a:txBody>
                  <a:tcPr marL="37624" marR="37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Количество СО НКО, которым оказана  консультационная поддержка органами местного самоуправления</a:t>
                      </a:r>
                    </a:p>
                  </a:txBody>
                  <a:tcPr marL="37624" marR="37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единиц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23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27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28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30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31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32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01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5.7</a:t>
                      </a:r>
                    </a:p>
                  </a:txBody>
                  <a:tcPr marL="37624" marR="37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Численность граждан, принявших участие в просветительских мероприятиях по вопросам деятельности СО НКО</a:t>
                      </a:r>
                    </a:p>
                  </a:txBody>
                  <a:tcPr marL="37624" marR="37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человек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10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10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11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12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12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14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01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5.8</a:t>
                      </a:r>
                    </a:p>
                  </a:txBody>
                  <a:tcPr marL="37624" marR="37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Количество проведенных органами местного самоуправления просветительских мероприятий по вопросам деятельности СО НКО</a:t>
                      </a:r>
                    </a:p>
                  </a:txBody>
                  <a:tcPr marL="37624" marR="37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единиц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2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2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2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2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2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2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34962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Муниципальная программа «Спорт»</a:t>
            </a:r>
            <a:endParaRPr lang="ru-RU" sz="2000" b="1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0288532"/>
              </p:ext>
            </p:extLst>
          </p:nvPr>
        </p:nvGraphicFramePr>
        <p:xfrm>
          <a:off x="152400" y="381000"/>
          <a:ext cx="8940927" cy="6361938"/>
        </p:xfrm>
        <a:graphic>
          <a:graphicData uri="http://schemas.openxmlformats.org/drawingml/2006/table">
            <a:tbl>
              <a:tblPr firstRow="1" firstCol="1" bandRow="1"/>
              <a:tblGrid>
                <a:gridCol w="304800"/>
                <a:gridCol w="2057400"/>
                <a:gridCol w="1143000"/>
                <a:gridCol w="762000"/>
                <a:gridCol w="685800"/>
                <a:gridCol w="696928"/>
                <a:gridCol w="674672"/>
                <a:gridCol w="667158"/>
                <a:gridCol w="464455"/>
                <a:gridCol w="1484714"/>
              </a:tblGrid>
              <a:tr h="381000">
                <a:tc rowSpan="2"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u="sng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u="sng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u="sng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928" marR="619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u="sng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u="sng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u="sng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u="sng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Мероприятие </a:t>
                      </a:r>
                      <a:r>
                        <a:rPr lang="ru-RU" sz="1100" u="sng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Подпрограммы </a:t>
                      </a:r>
                      <a:endParaRPr lang="ru-RU" sz="110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928" marR="619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Объем финансирования мероприятия в году, </a:t>
                      </a:r>
                      <a:r>
                        <a:rPr lang="ru-RU" sz="1100" u="sng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предшествующему </a:t>
                      </a:r>
                      <a:r>
                        <a:rPr lang="ru-RU" sz="1100" u="sng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году начала реализации муниципальной программы</a:t>
                      </a:r>
                      <a:br>
                        <a:rPr lang="ru-RU" sz="1100" u="sng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100" u="sng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(тыс. руб.)</a:t>
                      </a:r>
                      <a:endParaRPr lang="ru-RU" sz="110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928" marR="619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Всего</a:t>
                      </a:r>
                      <a:br>
                        <a:rPr lang="ru-RU" sz="1100" u="sng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100" u="sng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(тыс. руб.)</a:t>
                      </a:r>
                      <a:endParaRPr lang="ru-RU" sz="110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928" marR="619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Объемы финансирования по годам</a:t>
                      </a:r>
                      <a:br>
                        <a:rPr lang="ru-RU" sz="1100" u="sng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100" u="sng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(тыс. руб.)</a:t>
                      </a:r>
                      <a:endParaRPr lang="ru-RU" sz="110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928" marR="619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Результаты выполнения мероприятия </a:t>
                      </a:r>
                      <a:r>
                        <a:rPr lang="ru-RU" sz="1100" u="sng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Подпрограммы</a:t>
                      </a:r>
                      <a:endParaRPr lang="ru-RU" sz="110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928" marR="619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447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2020 </a:t>
                      </a:r>
                      <a:endParaRPr lang="ru-RU" sz="110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10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928" marR="619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2021 </a:t>
                      </a:r>
                      <a:endParaRPr lang="ru-RU" sz="110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10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928" marR="619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2022 </a:t>
                      </a:r>
                      <a:endParaRPr lang="ru-RU" sz="110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10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928" marR="619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2023 </a:t>
                      </a:r>
                      <a:endParaRPr lang="ru-RU" sz="110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10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928" marR="619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2024 </a:t>
                      </a:r>
                      <a:endParaRPr lang="ru-RU" sz="110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10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928" marR="619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500">
                <a:tc gridSpan="10"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+mn-lt"/>
                          <a:cs typeface="Times New Roman" panose="02020603050405020304" pitchFamily="18" charset="0"/>
                        </a:rPr>
                        <a:t>Подпрограмма</a:t>
                      </a:r>
                      <a:r>
                        <a:rPr lang="ru-RU" sz="1100" b="1" baseline="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1" baseline="0" dirty="0" smtClean="0">
                          <a:latin typeface="+mn-lt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ru-RU" sz="1100" b="1" baseline="0" dirty="0" smtClean="0">
                          <a:latin typeface="+mn-lt"/>
                          <a:cs typeface="Times New Roman" panose="02020603050405020304" pitchFamily="18" charset="0"/>
                        </a:rPr>
                        <a:t>«Развитие физической культуры и спорта»</a:t>
                      </a:r>
                      <a:endParaRPr lang="ru-RU" sz="11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1928" marR="619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928" marR="619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928" marR="619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1928" marR="619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Основное мероприятие 01 </a:t>
                      </a:r>
                      <a:b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«Обеспечение условий для развития  на территории городского округа физической культуры, школьного спорта  и массового спорта»</a:t>
                      </a:r>
                    </a:p>
                  </a:txBody>
                  <a:tcPr marL="61928" marR="619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0,0</a:t>
                      </a:r>
                    </a:p>
                  </a:txBody>
                  <a:tcPr marL="61928" marR="619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544937,5</a:t>
                      </a:r>
                    </a:p>
                  </a:txBody>
                  <a:tcPr marL="61928" marR="619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128168,8</a:t>
                      </a:r>
                    </a:p>
                  </a:txBody>
                  <a:tcPr marL="61928" marR="619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153566,5</a:t>
                      </a:r>
                    </a:p>
                  </a:txBody>
                  <a:tcPr marL="61928" marR="619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130459,3</a:t>
                      </a:r>
                    </a:p>
                  </a:txBody>
                  <a:tcPr marL="61928" marR="619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132742,9</a:t>
                      </a:r>
                    </a:p>
                  </a:txBody>
                  <a:tcPr marL="61928" marR="619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0,0</a:t>
                      </a:r>
                    </a:p>
                  </a:txBody>
                  <a:tcPr marL="61928" marR="619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928" marR="619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333500">
                <a:tc>
                  <a:txBody>
                    <a:bodyPr/>
                    <a:lstStyle/>
                    <a:p>
                      <a:pPr marL="0" marR="0" indent="45720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1928" marR="619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Мероприятие 1.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Расходы на обеспечение деятельности (оказание услуг) муниципальных учреждений в области физической культуры и спорта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928" marR="619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0,0</a:t>
                      </a:r>
                    </a:p>
                  </a:txBody>
                  <a:tcPr marL="61928" marR="619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498233,0</a:t>
                      </a:r>
                    </a:p>
                  </a:txBody>
                  <a:tcPr marL="61928" marR="619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121083,2</a:t>
                      </a:r>
                    </a:p>
                  </a:txBody>
                  <a:tcPr marL="61928" marR="619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123356,4</a:t>
                      </a:r>
                    </a:p>
                  </a:txBody>
                  <a:tcPr marL="61928" marR="619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125754,9</a:t>
                      </a:r>
                    </a:p>
                  </a:txBody>
                  <a:tcPr marL="61928" marR="619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128038,5</a:t>
                      </a:r>
                    </a:p>
                  </a:txBody>
                  <a:tcPr marL="61928" marR="619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0,0</a:t>
                      </a:r>
                    </a:p>
                  </a:txBody>
                  <a:tcPr marL="61928" marR="619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Обеспечение финансирования деятельности муниципальных учреждений в области физической культуры и спорта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928" marR="619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52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+mn-lt"/>
                          <a:cs typeface="Times New Roman" panose="02020603050405020304" pitchFamily="18" charset="0"/>
                        </a:rPr>
                        <a:t>1.2</a:t>
                      </a:r>
                      <a:endParaRPr lang="ru-RU" sz="11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1928" marR="619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Мероприятие 2. Капитальный ремонт, техническое переоснащение  и благоустройство территорий учреждений физкультуры и спорта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928" marR="619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0,0</a:t>
                      </a:r>
                    </a:p>
                  </a:txBody>
                  <a:tcPr marL="61928" marR="619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28286,9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928" marR="619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2781,2</a:t>
                      </a:r>
                      <a:endParaRPr lang="ru-RU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928" marR="619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25505,7</a:t>
                      </a:r>
                      <a:endParaRPr lang="ru-RU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928" marR="619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928" marR="619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928" marR="619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928" marR="619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Проведение капитального ремонта, технического переоснащения и благоустройства территорий учреждений физкультуры и спорта </a:t>
                      </a:r>
                      <a:r>
                        <a:rPr lang="ru-RU" sz="110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г.о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Серпухов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928" marR="619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5516" y="3318616"/>
            <a:ext cx="22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cs typeface="Times New Roman" panose="02020603050405020304" pitchFamily="18" charset="0"/>
              </a:rPr>
              <a:t>1</a:t>
            </a:r>
            <a:endParaRPr lang="ru-RU" sz="1100" dirty="0"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5963" y="4343400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cs typeface="Times New Roman" panose="02020603050405020304" pitchFamily="18" charset="0"/>
              </a:rPr>
              <a:t>1.1</a:t>
            </a:r>
            <a:endParaRPr lang="ru-RU" sz="1100" dirty="0"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4214" y="1145136"/>
            <a:ext cx="58360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№п/п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19045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0685021"/>
              </p:ext>
            </p:extLst>
          </p:nvPr>
        </p:nvGraphicFramePr>
        <p:xfrm>
          <a:off x="152400" y="381000"/>
          <a:ext cx="8839201" cy="6075823"/>
        </p:xfrm>
        <a:graphic>
          <a:graphicData uri="http://schemas.openxmlformats.org/drawingml/2006/table">
            <a:tbl>
              <a:tblPr firstRow="1" firstCol="1" bandRow="1"/>
              <a:tblGrid>
                <a:gridCol w="457200"/>
                <a:gridCol w="2362200"/>
                <a:gridCol w="457200"/>
                <a:gridCol w="609600"/>
                <a:gridCol w="533400"/>
                <a:gridCol w="609600"/>
                <a:gridCol w="533400"/>
                <a:gridCol w="533400"/>
                <a:gridCol w="457200"/>
                <a:gridCol w="2286001"/>
              </a:tblGrid>
              <a:tr h="1066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n-lt"/>
                          <a:cs typeface="Times New Roman" panose="02020603050405020304" pitchFamily="18" charset="0"/>
                        </a:rPr>
                        <a:t>1.3</a:t>
                      </a:r>
                    </a:p>
                  </a:txBody>
                  <a:tcPr marL="61928" marR="61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Мероприятие 3.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Организация   и проведение официальных физкультурно-оздоровительных  и спортивных мероприятий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928" marR="61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928" marR="619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18417,6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1928" marR="619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4304,4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928" marR="619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4704,4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928" marR="619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4704,4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928" marR="619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4704,4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928" marR="619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928" marR="619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Организация и проведение массовых, официальных физкультурных и спортивных мероприятий городского округа Серпухов Московской области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928" marR="61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531620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    1.4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363" marR="66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Мероприятие.4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. </a:t>
                      </a:r>
                      <a:b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Поддержка</a:t>
                      </a:r>
                      <a:r>
                        <a:rPr lang="ru-RU" sz="110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организаций 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(предприятий),        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не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являющихся 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государственными</a:t>
                      </a:r>
                      <a:r>
                        <a:rPr lang="ru-RU" sz="110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(муниципальными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) учреждениями на реализацию проектов в сфере физической культуры и спорта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363" marR="66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363" marR="663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363" marR="663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363" marR="663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363" marR="663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363" marR="663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363" marR="663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363" marR="663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Оказание поддержки СОНКО на реализацию проектов      в сфере физической культуры     и спорта    на территории </a:t>
                      </a:r>
                      <a:r>
                        <a:rPr lang="ru-RU" sz="110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г.о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. Серпухов    в целях организации и проведения физкультурных мероприятий и спортивных мероприятий 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363" marR="66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08784"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363" marR="66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Основное мероприятие </a:t>
                      </a:r>
                      <a:b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Федеральный проект P 5. «Спорт – норма жизни»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363" marR="66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0,0</a:t>
                      </a:r>
                    </a:p>
                  </a:txBody>
                  <a:tcPr marL="66363" marR="663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6507,3</a:t>
                      </a:r>
                    </a:p>
                  </a:txBody>
                  <a:tcPr marL="66363" marR="663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363" marR="663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2507,3</a:t>
                      </a:r>
                    </a:p>
                  </a:txBody>
                  <a:tcPr marL="66363" marR="663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363" marR="663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4000</a:t>
                      </a:r>
                    </a:p>
                  </a:txBody>
                  <a:tcPr marL="66363" marR="663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0,0</a:t>
                      </a:r>
                    </a:p>
                  </a:txBody>
                  <a:tcPr marL="66363" marR="663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363" marR="66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2  2.1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363" marR="66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Мероприятие P 5.1.</a:t>
                      </a:r>
                      <a:b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Оснащение объектов спортивной инфраструктуры спортивно-технологическим оборудованием 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363" marR="66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363" marR="663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2507,3</a:t>
                      </a:r>
                      <a:endParaRPr lang="ru-RU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363" marR="663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363" marR="663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2507,3</a:t>
                      </a:r>
                      <a:endParaRPr lang="ru-RU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363" marR="663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363" marR="663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363" marR="663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363" marR="663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Закупка спортивно-технологического оборудования для создания малых спортивных площадок,     а также создание или модернизация футбольных полей с искусственным покрытием и легкоатлетическими беговыми дорожками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363" marR="66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356757"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2  2.2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363" marR="66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Мероприятие P 5.2.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Подготовка основания, приобретение  и установка плоскостных спортивных сооружений  в муниципальных образованиях Московской области 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363" marR="66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363" marR="663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4000,0</a:t>
                      </a:r>
                      <a:endParaRPr lang="ru-RU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363" marR="663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363" marR="663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363" marR="663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363" marR="663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4000,0</a:t>
                      </a:r>
                      <a:endParaRPr lang="ru-RU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363" marR="663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363" marR="663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Подготовка основания и установка плоскостных спортивных сооружений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363" marR="66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334962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Муниципальная программа «Спорт»</a:t>
            </a:r>
            <a:endParaRPr lang="ru-RU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88064" y="3098932"/>
            <a:ext cx="22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cs typeface="Times New Roman" panose="02020603050405020304" pitchFamily="18" charset="0"/>
              </a:rPr>
              <a:t>2</a:t>
            </a:r>
            <a:endParaRPr lang="ru-RU" sz="1100" dirty="0"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76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304800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Муниципальная программа «Спорт»</a:t>
            </a:r>
            <a:endParaRPr lang="ru-RU" sz="2000" b="1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2384633"/>
              </p:ext>
            </p:extLst>
          </p:nvPr>
        </p:nvGraphicFramePr>
        <p:xfrm>
          <a:off x="152400" y="457200"/>
          <a:ext cx="8868415" cy="2884095"/>
        </p:xfrm>
        <a:graphic>
          <a:graphicData uri="http://schemas.openxmlformats.org/drawingml/2006/table">
            <a:tbl>
              <a:tblPr firstRow="1" firstCol="1" bandRow="1"/>
              <a:tblGrid>
                <a:gridCol w="228600"/>
                <a:gridCol w="1767208"/>
                <a:gridCol w="899792"/>
                <a:gridCol w="533400"/>
                <a:gridCol w="685800"/>
                <a:gridCol w="762000"/>
                <a:gridCol w="685800"/>
                <a:gridCol w="838200"/>
                <a:gridCol w="685800"/>
                <a:gridCol w="457200"/>
                <a:gridCol w="1324615"/>
              </a:tblGrid>
              <a:tr h="209624">
                <a:tc gridSpan="11">
                  <a:txBody>
                    <a:bodyPr/>
                    <a:lstStyle/>
                    <a:p>
                      <a:pPr indent="3206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Подпрограмма </a:t>
                      </a:r>
                      <a:r>
                        <a:rPr lang="en-US" sz="11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III </a:t>
                      </a:r>
                      <a:r>
                        <a:rPr lang="ru-RU" sz="11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«Подготовка спортивного резерва»</a:t>
                      </a:r>
                      <a:endParaRPr lang="ru-RU" sz="11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408" marR="65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408" marR="65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indent="-635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1125" algn="ctr"/>
                        </a:tabLst>
                      </a:pP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408" marR="65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408" marR="65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408" marR="65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408" marR="65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408" marR="65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408" marR="65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408" marR="65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408" marR="65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408" marR="65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5772">
                <a:tc>
                  <a:txBody>
                    <a:bodyPr/>
                    <a:lstStyle/>
                    <a:p>
                      <a:pPr indent="3206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08" marR="65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Основное мероприятие 01 </a:t>
                      </a:r>
                      <a:r>
                        <a:rPr lang="ru-RU" sz="11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Подготовка спортивных сборных команд»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08" marR="65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35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1125" algn="ctr"/>
                        </a:tabLs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Итого</a:t>
                      </a:r>
                    </a:p>
                  </a:txBody>
                  <a:tcPr marL="65408" marR="65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08" marR="65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552779,3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08" marR="65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107190,2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08" marR="65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145243,1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08" marR="65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148456,1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08" marR="65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151889,9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08" marR="65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08" marR="65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08" marR="65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38699">
                <a:tc>
                  <a:txBody>
                    <a:bodyPr/>
                    <a:lstStyle/>
                    <a:p>
                      <a:pPr indent="3206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08" marR="65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Мероприятие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1.Расходы  на обеспечение</a:t>
                      </a:r>
                      <a:r>
                        <a:rPr lang="ru-RU" sz="110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деятельности 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(оказание услуг) муниципальных учреждений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по</a:t>
                      </a:r>
                      <a:r>
                        <a:rPr lang="ru-RU" sz="110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подготовке 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спортивных команд и спортивного резерва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08" marR="65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35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1125" algn="ctr"/>
                        </a:tabLs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Итого</a:t>
                      </a:r>
                    </a:p>
                  </a:txBody>
                  <a:tcPr marL="65408" marR="65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08" marR="65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552779,3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08" marR="65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107190,2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08" marR="65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145243,1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08" marR="65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148456,1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08" marR="65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151889,9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08" marR="65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08" marR="65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Обеспечение финансирования деятельности муниципальных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учреждений осуществляющих 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спортивную подготовку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08" marR="65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1450" y="981342"/>
            <a:ext cx="3457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1</a:t>
            </a:r>
            <a:r>
              <a:rPr lang="ru-RU" sz="1000" dirty="0" smtClean="0"/>
              <a:t>.</a:t>
            </a:r>
            <a:endParaRPr lang="ru-RU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111450" y="2209800"/>
            <a:ext cx="3457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1.1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99432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304800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Муниципальная программа «Развитие сельского хозяйства»</a:t>
            </a:r>
            <a:endParaRPr lang="ru-RU" sz="1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0865049"/>
              </p:ext>
            </p:extLst>
          </p:nvPr>
        </p:nvGraphicFramePr>
        <p:xfrm>
          <a:off x="76200" y="381000"/>
          <a:ext cx="8915401" cy="6005918"/>
        </p:xfrm>
        <a:graphic>
          <a:graphicData uri="http://schemas.openxmlformats.org/drawingml/2006/table">
            <a:tbl>
              <a:tblPr firstRow="1" firstCol="1" bandRow="1"/>
              <a:tblGrid>
                <a:gridCol w="304800"/>
                <a:gridCol w="1981200"/>
                <a:gridCol w="1198583"/>
                <a:gridCol w="692659"/>
                <a:gridCol w="578175"/>
                <a:gridCol w="578175"/>
                <a:gridCol w="578175"/>
                <a:gridCol w="693235"/>
                <a:gridCol w="693235"/>
                <a:gridCol w="1617164"/>
              </a:tblGrid>
              <a:tr h="48089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u="sng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№ </a:t>
                      </a:r>
                      <a:endParaRPr lang="ru-RU" sz="1000" b="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u="sng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п/п</a:t>
                      </a:r>
                      <a:endParaRPr lang="ru-RU" sz="1000" b="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839" marR="648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u="sng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Мероприятие подпрограммы</a:t>
                      </a:r>
                      <a:endParaRPr lang="ru-RU" sz="1000" b="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839" marR="648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u="sng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Объём финансирования мероприятия в году, предшествующему году начала реализации муниципальной программы (тыс. руб.)</a:t>
                      </a:r>
                      <a:endParaRPr lang="ru-RU" sz="1000" b="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839" marR="648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u="sng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Всего </a:t>
                      </a:r>
                      <a:endParaRPr lang="ru-RU" sz="1000" b="0" u="sng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u="sng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000" b="0" u="sng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тыс. руб.)</a:t>
                      </a:r>
                      <a:endParaRPr lang="ru-RU" sz="1000" b="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839" marR="648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u="sng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Объём финансирования по годам (тыс. руб.)</a:t>
                      </a:r>
                      <a:endParaRPr lang="ru-RU" sz="1000" b="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839" marR="648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u="sng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Результаты выполнения мероприятия Подпрограммы</a:t>
                      </a:r>
                      <a:endParaRPr lang="ru-RU" sz="1000" b="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839" marR="648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1781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u="sng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2020</a:t>
                      </a:r>
                      <a:endParaRPr lang="ru-RU" sz="1000" b="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839" marR="648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u="sng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2021</a:t>
                      </a:r>
                      <a:endParaRPr lang="ru-RU" sz="1000" b="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839" marR="648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u="sng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2022</a:t>
                      </a:r>
                      <a:endParaRPr lang="ru-RU" sz="1000" b="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839" marR="648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u="sng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2023</a:t>
                      </a:r>
                      <a:endParaRPr lang="ru-RU" sz="1000" b="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839" marR="648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u="sng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2024</a:t>
                      </a:r>
                      <a:endParaRPr lang="ru-RU" sz="1000" b="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839" marR="648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2338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Подпрограмма </a:t>
                      </a:r>
                      <a:r>
                        <a:rPr lang="en-US" sz="1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II</a:t>
                      </a:r>
                      <a:r>
                        <a:rPr lang="ru-RU" sz="1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«Развитие мелиорации земель сельскохозяйственного назначения</a:t>
                      </a:r>
                      <a:r>
                        <a:rPr lang="ru-RU" sz="10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»</a:t>
                      </a:r>
                      <a:r>
                        <a:rPr lang="ru-RU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839" marR="64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913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839" marR="64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Основное мероприятие 1. Предотвращение выбытия из оборота земель сельскохозяйственного назначения и развитие мелиоративных систем и гидротехнических сооружений сельскохозяйственного назначения</a:t>
                      </a:r>
                    </a:p>
                  </a:txBody>
                  <a:tcPr marL="64839" marR="64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839" marR="64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2961,4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839" marR="64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781,4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839" marR="64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1090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839" marR="64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1090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839" marR="64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839" marR="64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839" marR="64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Реализация мероприятия обеспечит достижение показателя по обращению Губернатора Московской области «Вовлечение в оборот выбывших сельскохозяйственных угодий, тыс. га».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839" marR="64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3256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1.1</a:t>
                      </a:r>
                    </a:p>
                  </a:txBody>
                  <a:tcPr marL="64839" marR="64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Мероприятие 1. Предотвращение выбытия из оборота земель сельскохозяйственного назначения и развитие мелиоративных систем и гидротехнических сооружений сельскохозяйственного назначения</a:t>
                      </a:r>
                    </a:p>
                  </a:txBody>
                  <a:tcPr marL="64839" marR="64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839" marR="64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839" marR="64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839" marR="64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839" marR="64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839" marR="64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839" marR="64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839" marR="64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Реализация мероприятия обеспечит достижение показателя по обращению Губернатора Московской области «Вовлечение в оборот выбывших сельскохозяйственных угодий, тыс. га».</a:t>
                      </a:r>
                    </a:p>
                  </a:txBody>
                  <a:tcPr marL="64839" marR="64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9942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1.2</a:t>
                      </a:r>
                    </a:p>
                  </a:txBody>
                  <a:tcPr marL="64839" marR="64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Мероприятие 2.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Проведение мероприятий по комплексной борьбе с борщевиком Сосновского</a:t>
                      </a:r>
                    </a:p>
                  </a:txBody>
                  <a:tcPr marL="64839" marR="64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839" marR="64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2961,4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839" marR="64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781,4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839" marR="64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1090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839" marR="64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1090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839" marR="64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839" marR="64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839" marR="64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Улучшение состояния сельскохозяйственных земель, земель населённых пунктов; улучшение состояния придорожных полос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839" marR="64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29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533400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Глоссарий</a:t>
            </a:r>
            <a:endParaRPr lang="ru-RU" sz="1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341416"/>
            <a:ext cx="8839200" cy="65532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Доходы бюджета - </a:t>
            </a:r>
            <a:r>
              <a:rPr lang="ru-RU" sz="17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п</a:t>
            </a:r>
            <a:r>
              <a:rPr lang="ru-RU" altLang="ru-RU" sz="17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оступающие </a:t>
            </a:r>
            <a:r>
              <a:rPr lang="ru-RU" altLang="ru-RU" sz="1700" dirty="0">
                <a:solidFill>
                  <a:prstClr val="black"/>
                </a:solidFill>
                <a:cs typeface="Times New Roman" panose="02020603050405020304" pitchFamily="18" charset="0"/>
              </a:rPr>
              <a:t>в бюджет денежные средства, за </a:t>
            </a:r>
            <a:r>
              <a:rPr lang="ru-RU" altLang="ru-RU" sz="17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исключением средств</a:t>
            </a:r>
            <a:r>
              <a:rPr lang="ru-RU" altLang="ru-RU" sz="1700" dirty="0">
                <a:solidFill>
                  <a:prstClr val="black"/>
                </a:solidFill>
                <a:cs typeface="Times New Roman" panose="02020603050405020304" pitchFamily="18" charset="0"/>
              </a:rPr>
              <a:t>, являющихся в соответствии с Бюджетным кодексом источниками финансирования дефицита бюджета</a:t>
            </a:r>
            <a:r>
              <a:rPr lang="ru-RU" altLang="ru-RU" sz="17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None/>
            </a:pPr>
            <a:r>
              <a:rPr lang="ru-RU" sz="1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Расходы бюджета - </a:t>
            </a:r>
            <a:r>
              <a:rPr lang="ru-RU" sz="17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выплачиваемые </a:t>
            </a:r>
            <a:r>
              <a:rPr lang="ru-RU" sz="1700" dirty="0">
                <a:solidFill>
                  <a:prstClr val="black"/>
                </a:solidFill>
                <a:cs typeface="Times New Roman" panose="02020603050405020304" pitchFamily="18" charset="0"/>
              </a:rPr>
              <a:t>из бюджета денежные средства</a:t>
            </a:r>
            <a:r>
              <a:rPr lang="ru-RU" sz="17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.</a:t>
            </a:r>
            <a:endParaRPr lang="ru-RU" sz="17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>
              <a:buNone/>
            </a:pPr>
            <a:r>
              <a:rPr lang="ru-RU" sz="1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Дефицит бюджета - </a:t>
            </a:r>
            <a:r>
              <a:rPr lang="ru-RU" sz="1700" dirty="0" smtClean="0"/>
              <a:t>превышение расходов бюджета над его доходами. </a:t>
            </a:r>
          </a:p>
          <a:p>
            <a:pPr algn="just">
              <a:buNone/>
            </a:pPr>
            <a:r>
              <a:rPr lang="ru-RU" sz="1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Профицит бюджета </a:t>
            </a:r>
            <a:r>
              <a:rPr lang="ru-RU" sz="17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- </a:t>
            </a:r>
            <a:r>
              <a:rPr lang="ru-RU" sz="1700" dirty="0" smtClean="0"/>
              <a:t>превышение доходов бюджета над его расходами.</a:t>
            </a:r>
          </a:p>
          <a:p>
            <a:pPr marL="0" indent="0" algn="just">
              <a:buNone/>
            </a:pPr>
            <a:r>
              <a:rPr lang="ru-RU" sz="17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Межбюджетные трансферты</a:t>
            </a:r>
            <a:r>
              <a:rPr lang="ru-RU" sz="1700" dirty="0"/>
              <a:t>— средства, предоставляемые одним бюджетом бюджетной системы Российской Федерации другому бюджету бюджетной системы Российской Федерации</a:t>
            </a:r>
            <a:r>
              <a:rPr lang="ru-RU" sz="1700" dirty="0" smtClean="0"/>
              <a:t>.</a:t>
            </a:r>
          </a:p>
          <a:p>
            <a:pPr marL="0" indent="0" algn="just">
              <a:buNone/>
            </a:pPr>
            <a:r>
              <a:rPr lang="ru-RU" sz="1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Дотации -</a:t>
            </a:r>
            <a:r>
              <a:rPr lang="ru-RU" sz="1700" dirty="0" smtClean="0"/>
              <a:t> межбюджетные </a:t>
            </a:r>
            <a:r>
              <a:rPr lang="ru-RU" sz="1700" dirty="0"/>
              <a:t>трансферты, предоставляемые на безвозмездной </a:t>
            </a:r>
            <a:r>
              <a:rPr lang="ru-RU" sz="1700" dirty="0" smtClean="0"/>
              <a:t>и безвозвратной </a:t>
            </a:r>
            <a:r>
              <a:rPr lang="ru-RU" sz="1700" dirty="0"/>
              <a:t>основе без установления направлений их </a:t>
            </a:r>
            <a:r>
              <a:rPr lang="ru-RU" sz="1700" dirty="0" smtClean="0"/>
              <a:t>использования</a:t>
            </a:r>
          </a:p>
          <a:p>
            <a:pPr marL="0" indent="0" algn="just">
              <a:buNone/>
            </a:pPr>
            <a:r>
              <a:rPr lang="ru-RU" sz="1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Субсидии</a:t>
            </a:r>
            <a:r>
              <a:rPr lang="ru-RU" sz="17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- </a:t>
            </a:r>
            <a:r>
              <a:rPr lang="ru-RU" sz="1700" dirty="0" smtClean="0"/>
              <a:t>межбюджетные </a:t>
            </a:r>
            <a:r>
              <a:rPr lang="ru-RU" sz="1700" dirty="0"/>
              <a:t>трансферты, предоставляемые в целях </a:t>
            </a:r>
            <a:r>
              <a:rPr lang="ru-RU" sz="1700" dirty="0" err="1"/>
              <a:t>софинансирования</a:t>
            </a:r>
            <a:r>
              <a:rPr lang="ru-RU" sz="1700" dirty="0"/>
              <a:t> расходных обязательств, возникающих при выполнении полномочий. </a:t>
            </a:r>
            <a:endParaRPr lang="ru-RU" sz="1700" dirty="0" smtClean="0"/>
          </a:p>
          <a:p>
            <a:pPr marL="0" indent="0" algn="just">
              <a:buNone/>
            </a:pPr>
            <a:r>
              <a:rPr lang="ru-RU" sz="1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Субвенции</a:t>
            </a:r>
            <a:r>
              <a:rPr lang="ru-RU" sz="17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</a:t>
            </a:r>
            <a:r>
              <a:rPr lang="ru-RU" sz="1700" dirty="0" smtClean="0"/>
              <a:t>межбюджетные </a:t>
            </a:r>
            <a:r>
              <a:rPr lang="ru-RU" sz="1700" dirty="0"/>
              <a:t>трансферты, предоставляемые в целях Финансового обеспечения расходных обязательств, возникающих при выполнении государственных </a:t>
            </a:r>
            <a:r>
              <a:rPr lang="ru-RU" sz="1700" dirty="0" smtClean="0"/>
              <a:t>полномочий Российской </a:t>
            </a:r>
            <a:r>
              <a:rPr lang="ru-RU" sz="1700" dirty="0"/>
              <a:t>Федерации субъектов Российской Федерации. Иные межбюджетные трансферты. </a:t>
            </a:r>
          </a:p>
          <a:p>
            <a:pPr marL="0" indent="0" algn="just">
              <a:buNone/>
            </a:pPr>
            <a:r>
              <a:rPr lang="ru-RU" sz="1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Иные </a:t>
            </a:r>
            <a:r>
              <a:rPr lang="ru-RU" sz="17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межбюджетные </a:t>
            </a:r>
            <a:r>
              <a:rPr lang="ru-RU" sz="1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трансферты</a:t>
            </a:r>
            <a:r>
              <a:rPr lang="ru-RU" sz="1700" dirty="0" smtClean="0"/>
              <a:t> </a:t>
            </a:r>
            <a:r>
              <a:rPr lang="ru-RU" sz="17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</a:t>
            </a:r>
            <a:r>
              <a:rPr lang="ru-RU" sz="1700" dirty="0" smtClean="0"/>
              <a:t> </a:t>
            </a:r>
            <a:r>
              <a:rPr lang="ru-RU" sz="1700" dirty="0"/>
              <a:t>это целевые трансферты, представление на осуществление части полномочий по решению вопросов регионального (местного) значения в соответствии с заключенными соглашениями. </a:t>
            </a:r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Муниципальный долг -</a:t>
            </a:r>
            <a:r>
              <a:rPr lang="ru-RU" sz="17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700" dirty="0">
                <a:ln w="1905"/>
              </a:rPr>
              <a:t>обязательства, возникающие из муниципальных заимствований, гарантий по обязательствам третьих лиц, другие обязательства в соответствии с видами долговых обязательств, принятые на себя муниципальным </a:t>
            </a:r>
            <a:r>
              <a:rPr lang="ru-RU" sz="1700" dirty="0" smtClean="0">
                <a:ln w="1905"/>
              </a:rPr>
              <a:t>образованием</a:t>
            </a:r>
          </a:p>
          <a:p>
            <a:pPr algn="just">
              <a:buNone/>
            </a:pPr>
            <a:r>
              <a:rPr lang="ru-RU" sz="1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</a:t>
            </a:r>
            <a:endParaRPr lang="ru-RU" sz="17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98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34962"/>
          </a:xfrm>
        </p:spPr>
        <p:txBody>
          <a:bodyPr>
            <a:noAutofit/>
          </a:bodyPr>
          <a:lstStyle/>
          <a:p>
            <a:r>
              <a:rPr lang="ru-RU" sz="1800" b="1" dirty="0"/>
              <a:t>Муниципальная программа «Развитие сельского хозяйства»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2450893"/>
              </p:ext>
            </p:extLst>
          </p:nvPr>
        </p:nvGraphicFramePr>
        <p:xfrm>
          <a:off x="228600" y="457200"/>
          <a:ext cx="8614988" cy="5715000"/>
        </p:xfrm>
        <a:graphic>
          <a:graphicData uri="http://schemas.openxmlformats.org/drawingml/2006/table">
            <a:tbl>
              <a:tblPr firstRow="1" firstCol="1" bandRow="1"/>
              <a:tblGrid>
                <a:gridCol w="306994"/>
                <a:gridCol w="3198206"/>
                <a:gridCol w="609600"/>
                <a:gridCol w="762000"/>
                <a:gridCol w="613988"/>
                <a:gridCol w="533400"/>
                <a:gridCol w="457200"/>
                <a:gridCol w="533400"/>
                <a:gridCol w="386501"/>
                <a:gridCol w="1213699"/>
              </a:tblGrid>
              <a:tr h="314666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Подпрограмма IV «Обеспечение эпизоотического и ветеринарно-санитарного благополучия</a:t>
                      </a: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»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67124">
                <a:tc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Основное мероприятие 1. Обеспечение эпизоотического благополучия территории от заноса и распространения заразных, в том числе особо опасных болезней животных, включая африканскую чуму свиней</a:t>
                      </a: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23406</a:t>
                      </a: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10870</a:t>
                      </a: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6268</a:t>
                      </a: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6268</a:t>
                      </a: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Освоение выделенных бюджетных ассигнований в полном объеме</a:t>
                      </a: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2395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1.1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Мероприятие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1.Осуществление </a:t>
                      </a: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переданных полномочий Московской области по организации мероприятий при осуществлении  деятельности по обращению с животными без владельцев</a:t>
                      </a: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23406</a:t>
                      </a: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10870</a:t>
                      </a: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6268</a:t>
                      </a: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6268</a:t>
                      </a: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Освоение выделенных бюджетных ассигнований в полном объеме</a:t>
                      </a: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8422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1.2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Мероприятие 2. Осуществление переданных полномочий Московской области по оформлению сибиреязвенных скотомогильников в собственность Московской области, обустройству и содержанию сибиреязвенных скотомогильников, находящихся в собственности Московской области</a:t>
                      </a: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1513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1.3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Мероприятия 4. Оплата кредиторской задолженности за оказанные услуги по отлову, содержанию и ветеринарному обслуживанию безнадзорных животных в 2019 году</a:t>
                      </a: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8600" y="997789"/>
            <a:ext cx="457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1</a:t>
            </a:r>
            <a:endParaRPr lang="ru-RU" sz="105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1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411162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Муниципальная программа «Экология и окружающая среда»</a:t>
            </a:r>
            <a:endParaRPr lang="ru-RU" sz="20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6780496"/>
              </p:ext>
            </p:extLst>
          </p:nvPr>
        </p:nvGraphicFramePr>
        <p:xfrm>
          <a:off x="304800" y="685800"/>
          <a:ext cx="8610601" cy="4106218"/>
        </p:xfrm>
        <a:graphic>
          <a:graphicData uri="http://schemas.openxmlformats.org/drawingml/2006/table">
            <a:tbl>
              <a:tblPr bandRow="1"/>
              <a:tblGrid>
                <a:gridCol w="533400"/>
                <a:gridCol w="2873199"/>
                <a:gridCol w="816325"/>
                <a:gridCol w="870099"/>
                <a:gridCol w="761980"/>
                <a:gridCol w="611529"/>
                <a:gridCol w="510275"/>
                <a:gridCol w="816897"/>
                <a:gridCol w="816897"/>
              </a:tblGrid>
              <a:tr h="20033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№</a:t>
                      </a:r>
                      <a:endParaRPr lang="ru-RU" sz="130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п/п</a:t>
                      </a:r>
                      <a:endParaRPr lang="ru-RU" sz="130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28" marR="65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>
                        <a:alpha val="10196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Планируемые результаты реализации муниципальной программы</a:t>
                      </a:r>
                      <a:endParaRPr lang="ru-RU" sz="130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28" marR="65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>
                        <a:alpha val="10196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Единица измерения</a:t>
                      </a:r>
                      <a:endParaRPr lang="ru-RU" sz="130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28" marR="65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>
                        <a:alpha val="10196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Базовое значение показателя                      на начало реализации</a:t>
                      </a:r>
                      <a:endParaRPr lang="ru-RU" sz="130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программы</a:t>
                      </a:r>
                      <a:endParaRPr lang="ru-RU" sz="130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28" marR="65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>
                        <a:alpha val="10196"/>
                      </a:srgb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Планируемое значение по годам реализации</a:t>
                      </a:r>
                      <a:endParaRPr lang="ru-RU" sz="130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28" marR="65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>
                        <a:alpha val="1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16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2020</a:t>
                      </a:r>
                      <a:endParaRPr lang="ru-RU" sz="130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28" marR="65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2021</a:t>
                      </a:r>
                      <a:endParaRPr lang="ru-RU" sz="130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28" marR="65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2022</a:t>
                      </a:r>
                      <a:endParaRPr lang="ru-RU" sz="130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28" marR="65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2023</a:t>
                      </a:r>
                      <a:endParaRPr lang="ru-RU" sz="130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28" marR="65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2024</a:t>
                      </a:r>
                      <a:endParaRPr lang="ru-RU" sz="130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28" marR="65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>
                        <a:alpha val="10196"/>
                      </a:srgbClr>
                    </a:solidFill>
                  </a:tcPr>
                </a:tc>
              </a:tr>
              <a:tr h="245764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Подпрограмма </a:t>
                      </a:r>
                      <a:r>
                        <a:rPr lang="ru-RU" sz="1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 «Охрана окружающей среды»</a:t>
                      </a:r>
                      <a:endParaRPr lang="ru-RU" sz="13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28" marR="65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328" marR="65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06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1.1</a:t>
                      </a:r>
                      <a:endParaRPr lang="ru-RU" sz="13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28" marR="65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Количество проведенных исследований состояния окружающей среды</a:t>
                      </a:r>
                      <a:endParaRPr lang="ru-RU" sz="13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28" marR="65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Ед.</a:t>
                      </a:r>
                      <a:endParaRPr lang="ru-RU" sz="13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28" marR="65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  <a:endParaRPr lang="ru-RU" sz="13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28" marR="65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15</a:t>
                      </a:r>
                      <a:endParaRPr lang="ru-RU" sz="13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28" marR="65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16</a:t>
                      </a:r>
                      <a:endParaRPr lang="ru-RU" sz="13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28" marR="65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17</a:t>
                      </a:r>
                      <a:endParaRPr lang="ru-RU" sz="13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28" marR="65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18</a:t>
                      </a:r>
                      <a:endParaRPr lang="ru-RU" sz="13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28" marR="65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19</a:t>
                      </a:r>
                      <a:endParaRPr lang="ru-RU" sz="13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28" marR="65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>
                        <a:alpha val="10196"/>
                      </a:srgbClr>
                    </a:solidFill>
                  </a:tcPr>
                </a:tc>
              </a:tr>
              <a:tr h="285121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Подпрограмма </a:t>
                      </a:r>
                      <a:r>
                        <a:rPr lang="ru-RU" sz="1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II «Развитие водохозяйственного комплекса»</a:t>
                      </a:r>
                      <a:endParaRPr lang="ru-RU" sz="13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28" marR="65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328" marR="65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16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2.1</a:t>
                      </a:r>
                      <a:endParaRPr lang="ru-RU" sz="13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28" marR="65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Количество гидротехнических сооружений с неудовлетворительным</a:t>
                      </a:r>
                      <a:endParaRPr lang="ru-RU" sz="13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и опасным уровнем безопасности, приведенных в безопасное техническое состояние</a:t>
                      </a:r>
                      <a:endParaRPr lang="ru-RU" sz="13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28" marR="65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Шт.</a:t>
                      </a:r>
                      <a:endParaRPr lang="ru-RU" sz="13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28" marR="65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  <a:endParaRPr lang="ru-RU" sz="13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28" marR="65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ru-RU" sz="13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28" marR="65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ru-RU" sz="13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28" marR="65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ru-RU" sz="13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28" marR="65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ru-RU" sz="13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28" marR="65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ru-RU" sz="13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28" marR="65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>
                        <a:alpha val="10196"/>
                      </a:srgbClr>
                    </a:solidFill>
                  </a:tcPr>
                </a:tc>
              </a:tr>
              <a:tr h="369903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Подпрограмма </a:t>
                      </a: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V «</a:t>
                      </a:r>
                      <a:r>
                        <a:rPr lang="ru-RU" sz="1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Региональная программа в области обращения с отходами, в том числе с твердыми коммунальными отходами»</a:t>
                      </a:r>
                      <a:endParaRPr lang="ru-RU" sz="13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28" marR="65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328" marR="65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10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3.1</a:t>
                      </a:r>
                      <a:endParaRPr lang="ru-RU" sz="13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28" marR="65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Ликвидировано объектов накопленного вреда (в том числе наиболее опасных объектов накопленного вреда)</a:t>
                      </a:r>
                      <a:endParaRPr lang="ru-RU" sz="13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28" marR="65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Ед.</a:t>
                      </a:r>
                      <a:endParaRPr lang="ru-RU" sz="13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28" marR="65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  <a:endParaRPr lang="ru-RU" sz="13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28" marR="65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ru-RU" sz="13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28" marR="65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ru-RU" sz="13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28" marR="65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ru-RU" sz="13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28" marR="65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ru-RU" sz="13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28" marR="65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ru-RU" sz="13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28" marR="65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>
                        <a:alpha val="10196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258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/>
              <a:t>Муниципальная программа «Безопасность 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>и обеспечение безопасности жизнедеятельности населения»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3184094"/>
              </p:ext>
            </p:extLst>
          </p:nvPr>
        </p:nvGraphicFramePr>
        <p:xfrm>
          <a:off x="152400" y="533400"/>
          <a:ext cx="8839199" cy="6213345"/>
        </p:xfrm>
        <a:graphic>
          <a:graphicData uri="http://schemas.openxmlformats.org/drawingml/2006/table">
            <a:tbl>
              <a:tblPr firstRow="1" firstCol="1" bandRow="1"/>
              <a:tblGrid>
                <a:gridCol w="312891"/>
                <a:gridCol w="2259840"/>
                <a:gridCol w="947303"/>
                <a:gridCol w="395142"/>
                <a:gridCol w="465311"/>
                <a:gridCol w="469338"/>
                <a:gridCol w="391115"/>
                <a:gridCol w="391115"/>
                <a:gridCol w="391115"/>
                <a:gridCol w="2816029"/>
              </a:tblGrid>
              <a:tr h="40003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u="sng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№ п/п</a:t>
                      </a:r>
                    </a:p>
                  </a:txBody>
                  <a:tcPr marL="14507" marR="14507" marT="23866" marB="238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u="sng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Мероприятия по реализации </a:t>
                      </a:r>
                      <a:r>
                        <a:rPr lang="ru-RU" sz="1000" u="sng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подпрограммы</a:t>
                      </a:r>
                      <a:endParaRPr lang="ru-RU" sz="100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4507" marR="14507" marT="23866" marB="238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u="sng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Объем финансирования мероприятия в 2019 году (тыс. руб.)</a:t>
                      </a:r>
                    </a:p>
                  </a:txBody>
                  <a:tcPr marL="14507" marR="14507" marT="23866" marB="238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u="sng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Всего (тыс. руб.)</a:t>
                      </a:r>
                    </a:p>
                  </a:txBody>
                  <a:tcPr marL="14507" marR="14507" marT="23866" marB="238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50" u="sng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Объем финансирования по годам (тыс. руб.)</a:t>
                      </a:r>
                    </a:p>
                  </a:txBody>
                  <a:tcPr marL="14507" marR="14507" marT="23866" marB="238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u="sng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Результаты выполнения мероприятий программы (подпрограммы)</a:t>
                      </a:r>
                    </a:p>
                  </a:txBody>
                  <a:tcPr marL="14507" marR="14507" marT="23866" marB="238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025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u="sng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2020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u="sng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год</a:t>
                      </a:r>
                    </a:p>
                  </a:txBody>
                  <a:tcPr marL="14507" marR="14507" marT="23866" marB="238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u="sng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2021 год</a:t>
                      </a:r>
                    </a:p>
                  </a:txBody>
                  <a:tcPr marL="14507" marR="14507" marT="23866" marB="238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u="sng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2022 год</a:t>
                      </a:r>
                    </a:p>
                  </a:txBody>
                  <a:tcPr marL="14507" marR="14507" marT="23866" marB="238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u="sng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2023 год</a:t>
                      </a:r>
                    </a:p>
                  </a:txBody>
                  <a:tcPr marL="14507" marR="14507" marT="23866" marB="238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u="sng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2024 год</a:t>
                      </a:r>
                    </a:p>
                  </a:txBody>
                  <a:tcPr marL="14507" marR="14507" marT="23866" marB="238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0107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Подпрограмма 081 «Профилактика преступлений и иных правонарушений»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4507" marR="14507" marT="23866" marB="238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757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14507" marR="14507" marT="23866" marB="238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Основное мероприятие 01. Повышение степени антитеррористической защищенности социально значимых объектов находящихся в собственности муниципального образования и мест с массовым пребыванием людей</a:t>
                      </a:r>
                    </a:p>
                  </a:txBody>
                  <a:tcPr marL="14507" marR="14507" marT="23866" marB="238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4507" marR="14507" marT="23866" marB="238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500</a:t>
                      </a:r>
                    </a:p>
                  </a:txBody>
                  <a:tcPr marL="14507" marR="14507" marT="23866" marB="238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14507" marR="14507" marT="23866" marB="238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14507" marR="14507" marT="23866" marB="238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14507" marR="14507" marT="23866" marB="238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14507" marR="14507" marT="23866" marB="238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14507" marR="14507" marT="23866" marB="238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Увеличение доли социально значимых объектов (учреждений), оборудованных в целях антитеррористической защищенности средствами безопасности </a:t>
                      </a:r>
                    </a:p>
                  </a:txBody>
                  <a:tcPr marL="14507" marR="14507" marT="23866" marB="238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563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14507" marR="14507" marT="23866" marB="238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Мероприятие 1.1. Проведение мероприятий по профилактике терроризма</a:t>
                      </a:r>
                    </a:p>
                  </a:txBody>
                  <a:tcPr marL="14507" marR="14507" marT="23866" marB="238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4507" marR="14507" marT="23866" marB="238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4507" marR="14507" marT="23866" marB="238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4507" marR="14507" marT="23866" marB="238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4507" marR="14507" marT="23866" marB="238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4507" marR="14507" marT="23866" marB="238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4507" marR="14507" marT="23866" marB="238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4507" marR="14507" marT="23866" marB="238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Количество мероприятий по профилактике терроризма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4507" marR="14507" marT="23866" marB="238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0757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14507" marR="14507" marT="23866" marB="238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Мероприятие 1.2. Приобретение оборудования (материалов), наглядных пособий и оснащения для использования при проведении тренировок на объектах с массовым пребыванием людей</a:t>
                      </a:r>
                    </a:p>
                  </a:txBody>
                  <a:tcPr marL="14507" marR="14507" marT="23866" marB="238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4507" marR="14507" marT="23866" marB="238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500</a:t>
                      </a:r>
                    </a:p>
                  </a:txBody>
                  <a:tcPr marL="14507" marR="14507" marT="23866" marB="238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14507" marR="14507" marT="23866" marB="238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14507" marR="14507" marT="23866" marB="238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14507" marR="14507" marT="23866" marB="238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14507" marR="14507" marT="23866" marB="238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14507" marR="14507" marT="23866" marB="238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Приобретение оборудования, наглядных пособий для использования при проведении антитеррористических тренировок на объектах с массовым пребыванием людей</a:t>
                      </a:r>
                    </a:p>
                  </a:txBody>
                  <a:tcPr marL="14507" marR="14507" marT="23866" marB="238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421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14507" marR="14507" marT="23866" marB="238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+mn-lt"/>
                          <a:cs typeface="Times New Roman" panose="02020603050405020304" pitchFamily="18" charset="0"/>
                        </a:rPr>
                        <a:t>Мероприятие 1.3. Оборудование социально значимых объектов инженерно-техническими сооружениями, обеспечивающими контроль доступа или блокирование несанкционированного доступа,</a:t>
                      </a:r>
                      <a:r>
                        <a:rPr lang="ru-RU" sz="1000" baseline="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latin typeface="+mn-lt"/>
                          <a:cs typeface="Times New Roman" panose="02020603050405020304" pitchFamily="18" charset="0"/>
                        </a:rPr>
                        <a:t>контроль </a:t>
                      </a:r>
                      <a:r>
                        <a:rPr lang="ru-RU" sz="1000" baseline="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latin typeface="+mn-lt"/>
                          <a:cs typeface="Times New Roman" panose="02020603050405020304" pitchFamily="18" charset="0"/>
                        </a:rPr>
                        <a:t>и оповещение о</a:t>
                      </a:r>
                      <a:r>
                        <a:rPr lang="ru-RU" sz="1000" baseline="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latin typeface="+mn-lt"/>
                          <a:cs typeface="Times New Roman" panose="02020603050405020304" pitchFamily="18" charset="0"/>
                        </a:rPr>
                        <a:t>возникновении угроз</a:t>
                      </a:r>
                    </a:p>
                  </a:txBody>
                  <a:tcPr marL="14507" marR="14507" marT="23866" marB="238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4507" marR="14507" marT="23866" marB="238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4507" marR="14507" marT="23866" marB="238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4507" marR="14507" marT="23866" marB="238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4507" marR="14507" marT="23866" marB="238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4507" marR="14507" marT="23866" marB="238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4507" marR="14507" marT="23866" marB="238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4507" marR="14507" marT="23866" marB="238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Оборудование объектов (учреждений) пропускными пунктами,  шлагбаумами, турникетами, средствами для принудительной остановки авто-транспорта, металлическими дверями с </a:t>
                      </a:r>
                      <a:r>
                        <a:rPr lang="ru-RU" sz="1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врезным </a:t>
                      </a: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глазком </a:t>
                      </a:r>
                      <a:r>
                        <a:rPr lang="ru-RU" sz="1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и </a:t>
                      </a: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домофоном.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Установка </a:t>
                      </a:r>
                      <a:r>
                        <a:rPr lang="ru-RU" sz="1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и </a:t>
                      </a: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поддержание </a:t>
                      </a:r>
                      <a:r>
                        <a:rPr lang="ru-RU" sz="10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в исправном</a:t>
                      </a:r>
                      <a:r>
                        <a:rPr lang="ru-RU" sz="10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состоянии </a:t>
                      </a: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охранной сигнализации, </a:t>
                      </a:r>
                      <a:r>
                        <a:rPr lang="ru-RU" sz="1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в </a:t>
                      </a: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том числе систем внутреннего видеонаблюдения</a:t>
                      </a:r>
                    </a:p>
                  </a:txBody>
                  <a:tcPr marL="14507" marR="14507" marT="23866" marB="238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444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22350" indent="-1022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Основное мероприятие </a:t>
                      </a:r>
                      <a:r>
                        <a:rPr lang="ru-RU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02.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Обеспечение </a:t>
                      </a:r>
                      <a:r>
                        <a:rPr lang="ru-RU" sz="1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деятельности</a:t>
                      </a:r>
                      <a:r>
                        <a:rPr lang="ru-RU" sz="10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общественных </a:t>
                      </a: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объединений правоохранительной направленности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3417" marR="13417" marT="22073" marB="2207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500</a:t>
                      </a:r>
                    </a:p>
                  </a:txBody>
                  <a:tcPr marL="13417" marR="13417" marT="22073" marB="2207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13417" marR="13417" marT="22073" marB="2207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13417" marR="13417" marT="22073" marB="2207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13417" marR="13417" marT="22073" marB="2207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13417" marR="13417" marT="22073" marB="2207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13417" marR="13417" marT="22073" marB="2207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Увеличение доли от числа граждан </a:t>
                      </a:r>
                      <a:r>
                        <a:rPr lang="ru-RU" sz="1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принимающих</a:t>
                      </a:r>
                      <a:r>
                        <a:rPr lang="ru-RU" sz="10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участие </a:t>
                      </a: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в деятельности народных дружин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67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10886"/>
            <a:ext cx="8839200" cy="609600"/>
          </a:xfrm>
        </p:spPr>
        <p:txBody>
          <a:bodyPr>
            <a:normAutofit fontScale="90000"/>
          </a:bodyPr>
          <a:lstStyle/>
          <a:p>
            <a:r>
              <a:rPr lang="ru-RU" sz="1800" b="1" dirty="0"/>
              <a:t>Муниципальная программа «Безопасность </a:t>
            </a:r>
            <a:br>
              <a:rPr lang="ru-RU" sz="1800" b="1" dirty="0"/>
            </a:br>
            <a:r>
              <a:rPr lang="ru-RU" sz="1800" b="1" dirty="0"/>
              <a:t>и обеспечение безопасности жизнедеятельности населения» 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701232"/>
              </p:ext>
            </p:extLst>
          </p:nvPr>
        </p:nvGraphicFramePr>
        <p:xfrm>
          <a:off x="76198" y="609600"/>
          <a:ext cx="8915399" cy="5502792"/>
        </p:xfrm>
        <a:graphic>
          <a:graphicData uri="http://schemas.openxmlformats.org/drawingml/2006/table">
            <a:tbl>
              <a:tblPr firstRow="1" firstCol="1" bandRow="1"/>
              <a:tblGrid>
                <a:gridCol w="228602"/>
                <a:gridCol w="3290635"/>
                <a:gridCol w="234616"/>
                <a:gridCol w="469232"/>
                <a:gridCol w="469232"/>
                <a:gridCol w="391026"/>
                <a:gridCol w="469232"/>
                <a:gridCol w="469232"/>
                <a:gridCol w="469232"/>
                <a:gridCol w="2424360"/>
              </a:tblGrid>
              <a:tr h="5616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Мероприятие 2.1. Проведение мероприятий по привлечению граждан, принимающих участие в деятельности народных дружин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Рост числа граждан, участвующих в деятельности народных дружин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672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Мероприятие 2.2. Материальное стимулирование народных дружинников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500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Выполнение требований при расчете нормативов расходов бюджета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616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Мероприятие 2.3. Материально-техническое обеспечение деятельности народных дружин 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Обеспечение народных дружин необходимой материально-технической базой  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085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Мероприятие 2.4. Проведение мероприятий по обеспечению правопорядка и безопасности граждан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Количество дополнительных мероприятий по обеспечению правопорядка и безопасности граждан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8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Мероприятие 2.5. Осуществление мероприятий по обучению народных дружинников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Кол-во обученных народных дружинников 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948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Основное мероприятие 03.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Реализация мероприятий по обеспечению общественного порядка и общественной безопасности,  профилактике  проявлений экстремизма на территории муниципального образования Московской области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13417" marR="13417" marT="22073" marB="2207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1.Снижение доли несовершеннолетних в общем числе лиц, совершивших преступления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2. Недопущение (снижение)  преступлений экстремистской направленности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433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12 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Мероприятие 3.1. Проведение капитального ремонта (ремонта) зданий (помещений) подчиненных Главному управлению Министерства внутренних дел Российской Федерации по Московской области территориальных органов Министерства внутренних дел Российской Федерации на районном уровне и их подразделений, осуществляющих деятельность по охране общественного порядка и обеспечению общественной безопасности, противодействию терроризму и экстремизму, находящихся в собственности муниципальных образований Московской области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Количество отремонтированных зданий (помещений) территориальных органов МВД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При наличии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3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ru-RU" sz="1800" b="1" dirty="0"/>
              <a:t>Муниципальная программа «Безопасность </a:t>
            </a:r>
            <a:br>
              <a:rPr lang="ru-RU" sz="1800" b="1" dirty="0"/>
            </a:br>
            <a:r>
              <a:rPr lang="ru-RU" sz="1800" b="1" dirty="0"/>
              <a:t>и обеспечение безопасности жизнедеятельности населения»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9193558"/>
              </p:ext>
            </p:extLst>
          </p:nvPr>
        </p:nvGraphicFramePr>
        <p:xfrm>
          <a:off x="76200" y="509782"/>
          <a:ext cx="8839200" cy="6318752"/>
        </p:xfrm>
        <a:graphic>
          <a:graphicData uri="http://schemas.openxmlformats.org/drawingml/2006/table">
            <a:tbl>
              <a:tblPr firstRow="1" firstCol="1" bandRow="1"/>
              <a:tblGrid>
                <a:gridCol w="228600"/>
                <a:gridCol w="3276600"/>
                <a:gridCol w="228600"/>
                <a:gridCol w="304800"/>
                <a:gridCol w="304800"/>
                <a:gridCol w="304800"/>
                <a:gridCol w="228600"/>
                <a:gridCol w="304800"/>
                <a:gridCol w="304800"/>
                <a:gridCol w="3352800"/>
              </a:tblGrid>
              <a:tr h="17000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14250" marR="14250" marT="23444" marB="23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Мероприятие 3.2. Проведение капитального ремонта (ремонта) зданий (помещений), занимаемых территориальными подразделениями Управления Федеральной службы безопасности Российской Федерации по городу Москве и Московской области, осуществляющими деятельность по охране общественного порядка и обеспечению общественной безопасности, противодействию терроризму и экстремизму, находящихся в собственности муниципальных образований Московской области.</a:t>
                      </a:r>
                    </a:p>
                  </a:txBody>
                  <a:tcPr marL="14250" marR="14250" marT="23444" marB="23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4250" marR="14250" marT="23444" marB="234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4250" marR="14250" marT="23444" marB="234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4250" marR="14250" marT="23444" marB="234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4250" marR="14250" marT="23444" marB="234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4250" marR="14250" marT="23444" marB="234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4250" marR="14250" marT="23444" marB="234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4250" marR="14250" marT="23444" marB="234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Количество отремонтированных зданий (помещений) территориальных подразделений УФСБ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При наличии</a:t>
                      </a:r>
                    </a:p>
                  </a:txBody>
                  <a:tcPr marL="14250" marR="14250" marT="23444" marB="234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728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14250" marR="14250" marT="23444" marB="23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Мероприятие 3.3. Участие в мероприятиях по профилактике терроризма и рейдах в местах массового отдыха и скопления молодежи с целью выявления </a:t>
                      </a:r>
                      <a:r>
                        <a:rPr lang="ru-RU" sz="1000" dirty="0" err="1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экстремистски</a:t>
                      </a: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 настроенных лиц</a:t>
                      </a:r>
                    </a:p>
                  </a:txBody>
                  <a:tcPr marL="14250" marR="14250" marT="23444" marB="23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4250" marR="14250" marT="23444" marB="234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4250" marR="14250" marT="23444" marB="234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4250" marR="14250" marT="23444" marB="234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4250" marR="14250" marT="23444" marB="234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4250" marR="14250" marT="23444" marB="234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4250" marR="14250" marT="23444" marB="234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4250" marR="14250" marT="23444" marB="234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Количество мероприятий по профилактике терроризма в местах массового отдыха и скопления молодежи с целью выявления экстремистски настроенных лиц</a:t>
                      </a:r>
                    </a:p>
                  </a:txBody>
                  <a:tcPr marL="14250" marR="14250" marT="23444" marB="234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36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14250" marR="14250" marT="23444" marB="23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Мероприятие 3.4. Проведение мероприятий по профилактике экстремизма</a:t>
                      </a:r>
                    </a:p>
                  </a:txBody>
                  <a:tcPr marL="14250" marR="14250" marT="23444" marB="23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4250" marR="14250" marT="23444" marB="234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4250" marR="14250" marT="23444" marB="234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4250" marR="14250" marT="23444" marB="234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4250" marR="14250" marT="23444" marB="234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4250" marR="14250" marT="23444" marB="234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4250" marR="14250" marT="23444" marB="234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4250" marR="14250" marT="23444" marB="234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Количество мероприятий по профилактике экстремизма</a:t>
                      </a:r>
                    </a:p>
                  </a:txBody>
                  <a:tcPr marL="14250" marR="14250" marT="23444" marB="234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2128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14250" marR="14250" marT="23444" marB="23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Мероприятие 3.5. Организация и проведение «круглых столов» с лидерами местных национально-культурных объединений и религиозных организаций по вопросам социальной и культурной адаптации мигрантов, предупреждения конфликтных ситуаций среди молодежи, воспитания  межнациональной и межконфессиональной толерантности</a:t>
                      </a:r>
                    </a:p>
                  </a:txBody>
                  <a:tcPr marL="14250" marR="14250" marT="23444" marB="23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4250" marR="14250" marT="23444" marB="234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4250" marR="14250" marT="23444" marB="234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4250" marR="14250" marT="23444" marB="234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4250" marR="14250" marT="23444" marB="234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4250" marR="14250" marT="23444" marB="234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4250" marR="14250" marT="23444" marB="234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4250" marR="14250" marT="23444" marB="234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Проведение «круглого стола», приобретение канцелярских принадлежностей. Формирование толерантных межнациональных отношений</a:t>
                      </a:r>
                    </a:p>
                  </a:txBody>
                  <a:tcPr marL="14250" marR="14250" marT="23444" marB="234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0072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14250" marR="14250" marT="23444" marB="23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Мероприятие 3.6. Организация и проведение информационно-пропагандистских мероприятий по разъяснению сущности терроризма и его общественной опасности, а также формирование у граждан неприятия идеологии терроризма.</a:t>
                      </a:r>
                    </a:p>
                  </a:txBody>
                  <a:tcPr marL="14250" marR="14250" marT="23444" marB="23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4250" marR="14250" marT="23444" marB="234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4250" marR="14250" marT="23444" marB="234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4250" marR="14250" marT="23444" marB="234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4250" marR="14250" marT="23444" marB="234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4250" marR="14250" marT="23444" marB="234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4250" marR="14250" marT="23444" marB="234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4250" marR="14250" marT="23444" marB="234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Количество информационно-пропагандистских мероприятий по разъяснению сущности терроризма и его общественной опасности, а также формирование у граждан неприятия идеологии терроризма</a:t>
                      </a:r>
                    </a:p>
                  </a:txBody>
                  <a:tcPr marL="14250" marR="14250" marT="23444" marB="234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0393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9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18</a:t>
                      </a:r>
                    </a:p>
                  </a:txBody>
                  <a:tcPr marL="12582" marR="12582" marT="20700" marB="20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Мероприятие 3.7. Проведение капитального ремонта (ремонта) зданий (помещений), находящихся в собственности муниципальных образований Московской области, в целях размещения подразделений Главного следственного управления Следственного комитета Российской Федерации по Московской области</a:t>
                      </a:r>
                    </a:p>
                  </a:txBody>
                  <a:tcPr marL="12582" marR="12582" marT="20700" marB="20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2582" marR="12582" marT="20700" marB="20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2582" marR="12582" marT="20700" marB="20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2582" marR="12582" marT="20700" marB="20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2582" marR="12582" marT="20700" marB="20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2582" marR="12582" marT="20700" marB="20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2582" marR="12582" marT="20700" marB="20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2582" marR="12582" marT="20700" marB="20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Количество отремонтированных зданий (помещений) При наличии</a:t>
                      </a:r>
                    </a:p>
                  </a:txBody>
                  <a:tcPr marL="12582" marR="12582" marT="20700" marB="20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2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379"/>
            <a:ext cx="8229600" cy="574221"/>
          </a:xfrm>
        </p:spPr>
        <p:txBody>
          <a:bodyPr>
            <a:normAutofit fontScale="90000"/>
          </a:bodyPr>
          <a:lstStyle/>
          <a:p>
            <a:r>
              <a:rPr lang="ru-RU" sz="1800" b="1" dirty="0"/>
              <a:t>Муниципальная программа «Безопасность </a:t>
            </a:r>
            <a:br>
              <a:rPr lang="ru-RU" sz="1800" b="1" dirty="0"/>
            </a:br>
            <a:r>
              <a:rPr lang="ru-RU" sz="1800" b="1" dirty="0"/>
              <a:t>и обеспечение безопасности жизнедеятельности населения»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9534728"/>
              </p:ext>
            </p:extLst>
          </p:nvPr>
        </p:nvGraphicFramePr>
        <p:xfrm>
          <a:off x="109999" y="609600"/>
          <a:ext cx="9004065" cy="5694610"/>
        </p:xfrm>
        <a:graphic>
          <a:graphicData uri="http://schemas.openxmlformats.org/drawingml/2006/table">
            <a:tbl>
              <a:tblPr firstRow="1" firstCol="1" bandRow="1"/>
              <a:tblGrid>
                <a:gridCol w="164864"/>
                <a:gridCol w="2696937"/>
                <a:gridCol w="381000"/>
                <a:gridCol w="533400"/>
                <a:gridCol w="609600"/>
                <a:gridCol w="490997"/>
                <a:gridCol w="457200"/>
                <a:gridCol w="457200"/>
                <a:gridCol w="469666"/>
                <a:gridCol w="2743201"/>
              </a:tblGrid>
              <a:tr h="1981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9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19</a:t>
                      </a:r>
                    </a:p>
                  </a:txBody>
                  <a:tcPr marL="12582" marR="12582" marT="20700" marB="20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Мероприятие 3.81 Мероприятия, направленные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на социальную реабилитацию, организацию </a:t>
                      </a:r>
                      <a:r>
                        <a:rPr lang="ru-RU" sz="105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психо</a:t>
                      </a: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-коррекционной работы, внедрение адаптивно-развивающих технологий </a:t>
                      </a:r>
                      <a:r>
                        <a:rPr lang="ru-RU" sz="105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в отношении</a:t>
                      </a:r>
                      <a:r>
                        <a:rPr lang="ru-RU" sz="105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5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несовершеннолетних</a:t>
                      </a: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, склонных </a:t>
                      </a:r>
                      <a:r>
                        <a:rPr lang="ru-RU" sz="105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к </a:t>
                      </a: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бродяжничеству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и совершению правонарушений, </a:t>
                      </a:r>
                      <a:r>
                        <a:rPr lang="ru-RU" sz="105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в </a:t>
                      </a: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том </a:t>
                      </a:r>
                      <a:r>
                        <a:rPr lang="ru-RU" sz="105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числе</a:t>
                      </a:r>
                      <a:r>
                        <a:rPr lang="ru-RU" sz="105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5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осужденных,</a:t>
                      </a:r>
                      <a:r>
                        <a:rPr lang="ru-RU" sz="105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5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без </a:t>
                      </a: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изоляции </a:t>
                      </a:r>
                      <a:r>
                        <a:rPr lang="ru-RU" sz="105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5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от </a:t>
                      </a: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общества </a:t>
                      </a:r>
                      <a:r>
                        <a:rPr lang="ru-RU" sz="105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5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и </a:t>
                      </a: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освободившихся из мест лишения свободы</a:t>
                      </a:r>
                    </a:p>
                  </a:txBody>
                  <a:tcPr marL="12582" marR="12582" marT="20700" marB="20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2582" marR="12582" marT="20700" marB="20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2582" marR="12582" marT="20700" marB="20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2582" marR="12582" marT="20700" marB="20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2582" marR="12582" marT="20700" marB="20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2582" marR="12582" marT="20700" marB="20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2582" marR="12582" marT="20700" marB="20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2582" marR="12582" marT="20700" marB="20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Количество мероприятий направленных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на социальную реабилитацию, организацию </a:t>
                      </a:r>
                      <a:r>
                        <a:rPr lang="ru-RU" sz="105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психо</a:t>
                      </a:r>
                      <a:r>
                        <a:rPr lang="ru-RU" sz="105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-коррекционной </a:t>
                      </a: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работы, внедрение адаптивно-развивающих технологий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в отношении несовершеннолетних, склонных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к бродяжничеству </a:t>
                      </a:r>
                      <a:r>
                        <a:rPr lang="ru-RU" sz="105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и совершению</a:t>
                      </a:r>
                      <a:r>
                        <a:rPr lang="ru-RU" sz="105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5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правонарушений</a:t>
                      </a: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05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в </a:t>
                      </a: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том числе осужденных,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без изоляции </a:t>
                      </a:r>
                      <a:r>
                        <a:rPr lang="ru-RU" sz="105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от </a:t>
                      </a: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общества </a:t>
                      </a:r>
                      <a:r>
                        <a:rPr lang="ru-RU" sz="105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и </a:t>
                      </a: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освободившихся из мест лишения свободы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2582" marR="12582" marT="20700" marB="20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650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900">
                          <a:effectLst/>
                          <a:latin typeface="+mn-lt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12582" marR="12582" marT="20700" marB="20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Основное </a:t>
                      </a:r>
                      <a:r>
                        <a:rPr lang="ru-RU" sz="105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5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мероприятие </a:t>
                      </a: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04. </a:t>
                      </a:r>
                      <a:r>
                        <a:rPr lang="ru-RU" sz="105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Развертывание </a:t>
                      </a: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элементов системы технологического обеспечения региональной </a:t>
                      </a:r>
                      <a:r>
                        <a:rPr lang="ru-RU" sz="105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общественной</a:t>
                      </a:r>
                      <a:r>
                        <a:rPr lang="ru-RU" sz="105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5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безопасности </a:t>
                      </a: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и оперативного </a:t>
                      </a:r>
                      <a:r>
                        <a:rPr lang="ru-RU" sz="105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управления</a:t>
                      </a:r>
                      <a:r>
                        <a:rPr lang="ru-RU" sz="105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5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«Безопасный </a:t>
                      </a: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регион»</a:t>
                      </a:r>
                    </a:p>
                  </a:txBody>
                  <a:tcPr marL="12582" marR="12582" marT="20700" marB="20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582" marR="12582" marT="20700" marB="20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72 908,5</a:t>
                      </a:r>
                    </a:p>
                  </a:txBody>
                  <a:tcPr marL="12582" marR="12582" marT="20700" marB="20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13 381,7</a:t>
                      </a:r>
                    </a:p>
                  </a:txBody>
                  <a:tcPr marL="12582" marR="12582" marT="20700" marB="20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14881,7</a:t>
                      </a:r>
                    </a:p>
                  </a:txBody>
                  <a:tcPr marL="12582" marR="12582" marT="20700" marB="20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14881,7</a:t>
                      </a:r>
                    </a:p>
                  </a:txBody>
                  <a:tcPr marL="12582" marR="12582" marT="20700" marB="20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14881,7</a:t>
                      </a:r>
                    </a:p>
                  </a:txBody>
                  <a:tcPr marL="12582" marR="12582" marT="20700" marB="20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14881,7</a:t>
                      </a:r>
                    </a:p>
                  </a:txBody>
                  <a:tcPr marL="12582" marR="12582" marT="20700" marB="20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Увеличение доли объектов,  оборудованных системами видеонаблюдения и подключенных к системе «Безопасный регион»</a:t>
                      </a:r>
                    </a:p>
                  </a:txBody>
                  <a:tcPr marL="12582" marR="12582" marT="20700" marB="20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193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900">
                          <a:effectLst/>
                          <a:latin typeface="+mn-lt"/>
                          <a:ea typeface="Calibri"/>
                          <a:cs typeface="Times New Roman"/>
                        </a:rPr>
                        <a:t>21</a:t>
                      </a:r>
                    </a:p>
                  </a:txBody>
                  <a:tcPr marL="12582" marR="12582" marT="20700" marB="20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Мероприятие 4.1. Оказание услуг по предоставлению видеоинформации для системы технологического обеспечения региональной общественной безопасности и оперативного управления «Безопасный регион»</a:t>
                      </a:r>
                    </a:p>
                  </a:txBody>
                  <a:tcPr marL="12582" marR="12582" marT="20700" marB="20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2582" marR="12582" marT="20700" marB="20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72 908,5</a:t>
                      </a:r>
                    </a:p>
                  </a:txBody>
                  <a:tcPr marL="12582" marR="12582" marT="20700" marB="20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13 381,7</a:t>
                      </a:r>
                    </a:p>
                  </a:txBody>
                  <a:tcPr marL="12582" marR="12582" marT="20700" marB="20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14881,7</a:t>
                      </a:r>
                    </a:p>
                  </a:txBody>
                  <a:tcPr marL="12582" marR="12582" marT="20700" marB="20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14881,7</a:t>
                      </a:r>
                    </a:p>
                  </a:txBody>
                  <a:tcPr marL="12582" marR="12582" marT="20700" marB="20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14881,7</a:t>
                      </a:r>
                    </a:p>
                  </a:txBody>
                  <a:tcPr marL="12582" marR="12582" marT="20700" marB="20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14881,7</a:t>
                      </a:r>
                    </a:p>
                  </a:txBody>
                  <a:tcPr marL="12582" marR="12582" marT="20700" marB="20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Предоставление видеоинформации для системы технологического обеспечения региональной общественной безопасности и оперативного управления «Безопасный регион»</a:t>
                      </a:r>
                    </a:p>
                  </a:txBody>
                  <a:tcPr marL="12582" marR="12582" marT="20700" marB="20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70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900">
                          <a:effectLst/>
                          <a:latin typeface="+mn-lt"/>
                          <a:ea typeface="Calibri"/>
                          <a:cs typeface="Times New Roman"/>
                        </a:rPr>
                        <a:t>22</a:t>
                      </a:r>
                    </a:p>
                  </a:txBody>
                  <a:tcPr marL="12582" marR="12582" marT="20700" marB="20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Мероприятие 4.2. Проведение работ по установке видеокамер с подключением к системе «Безопасный регион» на подъездах многоквартирных домов</a:t>
                      </a:r>
                    </a:p>
                  </a:txBody>
                  <a:tcPr marL="12582" marR="12582" marT="20700" marB="20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2582" marR="12582" marT="20700" marB="20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2582" marR="12582" marT="20700" marB="20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2582" marR="12582" marT="20700" marB="20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2582" marR="12582" marT="20700" marB="20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2582" marR="12582" marT="20700" marB="20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2582" marR="12582" marT="20700" marB="20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2582" marR="12582" marT="20700" marB="20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Установка видеокамер с подключением к системе «Безопасный регион» на подъездах многоквартирных домов</a:t>
                      </a:r>
                    </a:p>
                  </a:txBody>
                  <a:tcPr marL="12582" marR="12582" marT="20700" marB="20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70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9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23</a:t>
                      </a:r>
                    </a:p>
                  </a:txBody>
                  <a:tcPr marL="12582" marR="12582" marT="20700" marB="20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Мероприятие 4.3. Обслуживание, модернизация и развитие системы «Безопасный регион»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2582" marR="12582" marT="20700" marB="20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2582" marR="12582" marT="20700" marB="20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2582" marR="12582" marT="20700" marB="20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2582" marR="12582" marT="20700" marB="20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2582" marR="12582" marT="20700" marB="20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2582" marR="12582" marT="20700" marB="20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2582" marR="12582" marT="20700" marB="20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2582" marR="12582" marT="20700" marB="20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Поддержание в исправном состоянии, модернизация </a:t>
                      </a:r>
                      <a:r>
                        <a:rPr lang="ru-RU" sz="105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оборудования </a:t>
                      </a: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и развитие системы «Безопасный регион»</a:t>
                      </a:r>
                    </a:p>
                  </a:txBody>
                  <a:tcPr marL="12582" marR="12582" marT="20700" marB="20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5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609600"/>
          </a:xfrm>
        </p:spPr>
        <p:txBody>
          <a:bodyPr>
            <a:noAutofit/>
          </a:bodyPr>
          <a:lstStyle/>
          <a:p>
            <a:r>
              <a:rPr lang="ru-RU" sz="1800" b="1" dirty="0"/>
              <a:t>Муниципальная программа «Безопасность </a:t>
            </a:r>
            <a:br>
              <a:rPr lang="ru-RU" sz="1800" b="1" dirty="0"/>
            </a:br>
            <a:r>
              <a:rPr lang="ru-RU" sz="1800" b="1" dirty="0"/>
              <a:t>и обеспечение безопасности жизнедеятельности населения» 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8711290"/>
              </p:ext>
            </p:extLst>
          </p:nvPr>
        </p:nvGraphicFramePr>
        <p:xfrm>
          <a:off x="76200" y="609600"/>
          <a:ext cx="8991601" cy="6188636"/>
        </p:xfrm>
        <a:graphic>
          <a:graphicData uri="http://schemas.openxmlformats.org/drawingml/2006/table">
            <a:tbl>
              <a:tblPr firstRow="1" firstCol="1" bandRow="1"/>
              <a:tblGrid>
                <a:gridCol w="234564"/>
                <a:gridCol w="3804036"/>
                <a:gridCol w="228600"/>
                <a:gridCol w="228600"/>
                <a:gridCol w="304800"/>
                <a:gridCol w="304800"/>
                <a:gridCol w="304800"/>
                <a:gridCol w="304800"/>
                <a:gridCol w="228600"/>
                <a:gridCol w="3048001"/>
              </a:tblGrid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11681" marR="11681" marT="19217" marB="1921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Мероприятие 4.4. Обеспечение установки на коммерческих объектах видеокамер с подключением к системе «Безопасный регион», а также интеграция имеющихся средств видеонаблюдения коммерческих объектов в систему «Безопасный регион</a:t>
                      </a:r>
                      <a:r>
                        <a:rPr lang="ru-RU" sz="100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»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681" marR="11681" marT="19217" marB="1921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1681" marR="11681" marT="19217" marB="192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1681" marR="11681" marT="19217" marB="192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1681" marR="11681" marT="19217" marB="192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1681" marR="11681" marT="19217" marB="192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1681" marR="11681" marT="19217" marB="192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1681" marR="11681" marT="19217" marB="192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1681" marR="11681" marT="19217" marB="192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Установка на коммерческих объектах видеокамер с подключением к системе  «Безопасный регион», а также интеграция имеющихся средств видеонаблюдения коммерческих объектов в систему «Безопасный регион»</a:t>
                      </a:r>
                    </a:p>
                  </a:txBody>
                  <a:tcPr marL="11681" marR="11681" marT="19217" marB="192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0367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11681" marR="11681" marT="19217" marB="1921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Основное мероприятие </a:t>
                      </a:r>
                      <a:r>
                        <a:rPr lang="ru-RU" sz="100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05.</a:t>
                      </a:r>
                      <a:r>
                        <a:rPr lang="ru-RU" sz="1000" baseline="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Профилактика </a:t>
                      </a: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наркомании и токсикомании, проведение ежегодных медицинских осмотров школьников и студентов, обучающихся в </a:t>
                      </a:r>
                      <a:r>
                        <a:rPr lang="ru-RU" sz="100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образовательных</a:t>
                      </a:r>
                      <a:r>
                        <a:rPr lang="ru-RU" sz="1000" baseline="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организациях </a:t>
                      </a: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Московской области, с целью раннего выявления незаконного потребления наркотических средств и психотропных веществ, медицинских осмотров призывников в Военном комиссариате Московской области.</a:t>
                      </a:r>
                    </a:p>
                  </a:txBody>
                  <a:tcPr marL="11681" marR="11681" marT="19217" marB="1921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1681" marR="11681" marT="19217" marB="192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500</a:t>
                      </a:r>
                    </a:p>
                  </a:txBody>
                  <a:tcPr marL="11681" marR="11681" marT="19217" marB="192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1681" marR="11681" marT="19217" marB="192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1681" marR="11681" marT="19217" marB="192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1681" marR="11681" marT="19217" marB="192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1681" marR="11681" marT="19217" marB="192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1681" marR="11681" marT="19217" marB="192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Увеличение числа лиц, состоящих на диспансерном наблюдении с диагнозом «Употребление наркотиков с вредными последствиями»</a:t>
                      </a:r>
                    </a:p>
                  </a:txBody>
                  <a:tcPr marL="11681" marR="11681" marT="19217" marB="192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496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11681" marR="11681" marT="19217" marB="1921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Мероприятие 5.1. Профилактика наркомании и токсикомании, проведение ежегодных медицинских осмотров школьников и студентов, обучающихся в образовательных организациях Московской области, с целью раннего выявления незаконного потребления наркотических средств и психотропных веществ </a:t>
                      </a:r>
                    </a:p>
                  </a:txBody>
                  <a:tcPr marL="11681" marR="11681" marT="19217" marB="1921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1681" marR="11681" marT="19217" marB="192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1681" marR="11681" marT="19217" marB="192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1681" marR="11681" marT="19217" marB="192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1681" marR="11681" marT="19217" marB="192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1681" marR="11681" marT="19217" marB="192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1681" marR="11681" marT="19217" marB="192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1681" marR="11681" marT="19217" marB="192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Увеличение числа лиц, состоящих на диспансерном наблюдении с диагнозом «Употребление наркотиков с вредными последствиями»</a:t>
                      </a:r>
                    </a:p>
                  </a:txBody>
                  <a:tcPr marL="11681" marR="11681" marT="19217" marB="192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628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11681" marR="11681" marT="19217" marB="1921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Мероприятие 5.2. Проведение антинаркотических мероприятий с использованием профилактических программ, одобренных Министерством образования Московской области</a:t>
                      </a:r>
                    </a:p>
                  </a:txBody>
                  <a:tcPr marL="11681" marR="11681" marT="19217" marB="1921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1681" marR="11681" marT="19217" marB="192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1681" marR="11681" marT="19217" marB="192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1681" marR="11681" marT="19217" marB="192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1681" marR="11681" marT="19217" marB="192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1681" marR="11681" marT="19217" marB="192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1681" marR="11681" marT="19217" marB="192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1681" marR="11681" marT="19217" marB="192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Внедрение в образователь-ных организациях профилактических программ антинаркотической направленности</a:t>
                      </a:r>
                    </a:p>
                  </a:txBody>
                  <a:tcPr marL="11681" marR="11681" marT="19217" marB="192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386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11681" marR="11681" marT="19217" marB="1921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Мероприятие </a:t>
                      </a:r>
                      <a:r>
                        <a:rPr lang="ru-RU" sz="100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5.3.Обучение </a:t>
                      </a: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педагогов и волонтеров методикам проведения профилактических занятий с использованием программ, одобренных Министерством образования Московской области </a:t>
                      </a:r>
                    </a:p>
                  </a:txBody>
                  <a:tcPr marL="11681" marR="11681" marT="19217" marB="1921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1681" marR="11681" marT="19217" marB="192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1681" marR="11681" marT="19217" marB="192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1681" marR="11681" marT="19217" marB="192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1681" marR="11681" marT="19217" marB="192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1681" marR="11681" marT="19217" marB="192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1681" marR="11681" marT="19217" marB="192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1681" marR="11681" marT="19217" marB="192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Обучение педагогов и волонтеров методикам проведения профилактических занятий</a:t>
                      </a:r>
                    </a:p>
                  </a:txBody>
                  <a:tcPr marL="11681" marR="11681" marT="19217" marB="192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6607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11681" marR="11681" marT="19217" marB="1921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Мероприятие 5.4. Изготовление и размещение рекламы, агитационных материалов направленных на: информирование общественности и целевых групп профилактики </a:t>
                      </a:r>
                      <a:r>
                        <a:rPr lang="ru-RU" sz="100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1000" baseline="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государственной </a:t>
                      </a: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стратегии, а также </a:t>
                      </a:r>
                      <a:r>
                        <a:rPr lang="ru-RU" sz="100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реализуемой</a:t>
                      </a:r>
                      <a:r>
                        <a:rPr lang="ru-RU" sz="1000" baseline="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профилактической </a:t>
                      </a: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деятельности в отношении наркомании; - формирования общественного мнения, направленного на изменение норм, связанных с поведением «риска», </a:t>
                      </a:r>
                      <a:r>
                        <a:rPr lang="ru-RU" sz="100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000" baseline="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пропаганду </a:t>
                      </a: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ценностей здорового образа </a:t>
                      </a:r>
                      <a:r>
                        <a:rPr lang="ru-RU" sz="100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жизни;</a:t>
                      </a:r>
                      <a:r>
                        <a:rPr lang="ru-RU" sz="1000" baseline="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информирование </a:t>
                      </a: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о рисках, связанных с </a:t>
                      </a:r>
                      <a:r>
                        <a:rPr lang="ru-RU" sz="100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наркотиками;</a:t>
                      </a:r>
                      <a:r>
                        <a:rPr lang="ru-RU" sz="1000" baseline="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стимулирование </a:t>
                      </a: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подростков и молодежи и их родителей </a:t>
                      </a:r>
                      <a:r>
                        <a:rPr lang="ru-RU" sz="100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1000" baseline="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обращению </a:t>
                      </a: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за психологической и иной профессиональной помощью</a:t>
                      </a:r>
                    </a:p>
                  </a:txBody>
                  <a:tcPr marL="11681" marR="11681" marT="19217" marB="1921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1681" marR="11681" marT="19217" marB="192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500</a:t>
                      </a:r>
                    </a:p>
                  </a:txBody>
                  <a:tcPr marL="11681" marR="11681" marT="19217" marB="192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1681" marR="11681" marT="19217" marB="192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1681" marR="11681" marT="19217" marB="192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1681" marR="11681" marT="19217" marB="192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1681" marR="11681" marT="19217" marB="192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1681" marR="11681" marT="19217" marB="192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Размещение рекламы, агитационных материалов антинаркотической направленности</a:t>
                      </a:r>
                    </a:p>
                  </a:txBody>
                  <a:tcPr marL="11681" marR="11681" marT="19217" marB="192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55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639762"/>
          </a:xfrm>
        </p:spPr>
        <p:txBody>
          <a:bodyPr>
            <a:noAutofit/>
          </a:bodyPr>
          <a:lstStyle/>
          <a:p>
            <a:r>
              <a:rPr lang="ru-RU" sz="1800" b="1" dirty="0"/>
              <a:t>Муниципальная программа «Безопасность </a:t>
            </a:r>
            <a:br>
              <a:rPr lang="ru-RU" sz="1800" b="1" dirty="0"/>
            </a:br>
            <a:r>
              <a:rPr lang="ru-RU" sz="1800" b="1" dirty="0"/>
              <a:t>и обеспечение безопасности жизнедеятельности населения» 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8521384"/>
              </p:ext>
            </p:extLst>
          </p:nvPr>
        </p:nvGraphicFramePr>
        <p:xfrm>
          <a:off x="76200" y="533400"/>
          <a:ext cx="8915400" cy="6060942"/>
        </p:xfrm>
        <a:graphic>
          <a:graphicData uri="http://schemas.openxmlformats.org/drawingml/2006/table">
            <a:tbl>
              <a:tblPr firstRow="1" firstCol="1" bandRow="1"/>
              <a:tblGrid>
                <a:gridCol w="228600"/>
                <a:gridCol w="3276600"/>
                <a:gridCol w="381000"/>
                <a:gridCol w="533400"/>
                <a:gridCol w="533400"/>
                <a:gridCol w="533400"/>
                <a:gridCol w="533400"/>
                <a:gridCol w="533400"/>
                <a:gridCol w="609600"/>
                <a:gridCol w="1752600"/>
              </a:tblGrid>
              <a:tr h="1066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30</a:t>
                      </a:r>
                    </a:p>
                  </a:txBody>
                  <a:tcPr marL="21768" marR="21768" marT="35811" marB="358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Основное мероприятие 07.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Развитие похоронного дела на территории Московской области</a:t>
                      </a:r>
                    </a:p>
                  </a:txBody>
                  <a:tcPr marL="21768" marR="21768" marT="35811" marB="358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13800</a:t>
                      </a:r>
                    </a:p>
                  </a:txBody>
                  <a:tcPr marL="21768" marR="21768" marT="35811" marB="358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297100,5</a:t>
                      </a:r>
                    </a:p>
                  </a:txBody>
                  <a:tcPr marL="21768" marR="21768" marT="35811" marB="358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49560,5</a:t>
                      </a:r>
                    </a:p>
                  </a:txBody>
                  <a:tcPr marL="21768" marR="21768" marT="35811" marB="358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56 020</a:t>
                      </a:r>
                    </a:p>
                  </a:txBody>
                  <a:tcPr marL="21768" marR="21768" marT="35811" marB="358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56 020</a:t>
                      </a:r>
                    </a:p>
                  </a:txBody>
                  <a:tcPr marL="21768" marR="21768" marT="35811" marB="358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67 749,1</a:t>
                      </a:r>
                    </a:p>
                  </a:txBody>
                  <a:tcPr marL="21768" marR="21768" marT="35811" marB="358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67 750,9</a:t>
                      </a:r>
                    </a:p>
                  </a:txBody>
                  <a:tcPr marL="21768" marR="21768" marT="35811" marB="358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Содержание территории кладбищ в соответствии с требованиями законодательства, в том числе санитарными нормами и правилами</a:t>
                      </a:r>
                    </a:p>
                  </a:txBody>
                  <a:tcPr marL="21768" marR="21768" marT="35811" marB="3581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2344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31</a:t>
                      </a:r>
                    </a:p>
                  </a:txBody>
                  <a:tcPr marL="21768" marR="21768" marT="35811" marB="358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Мероприятие 7.1. Возмещение специализированной службе по вопросам похоронного дела стоимости услуг по погребению умерших в части, превышающей размер возмещения, установленный законодательством РФ и МО </a:t>
                      </a:r>
                    </a:p>
                  </a:txBody>
                  <a:tcPr marL="21768" marR="21768" marT="35811" marB="358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1768" marR="21768" marT="35811" marB="358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1768" marR="21768" marT="35811" marB="358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1768" marR="21768" marT="35811" marB="358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1768" marR="21768" marT="35811" marB="358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1768" marR="21768" marT="35811" marB="358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1768" marR="21768" marT="35811" marB="358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1768" marR="21768" marT="35811" marB="358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Содержание территории кладбищ в соответствии с требованиями законодательства, в том числе санитарными нормами и правилами</a:t>
                      </a:r>
                    </a:p>
                  </a:txBody>
                  <a:tcPr marL="21768" marR="21768" marT="35811" marB="3581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2344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32</a:t>
                      </a:r>
                    </a:p>
                  </a:txBody>
                  <a:tcPr marL="21768" marR="21768" marT="35811" marB="358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Мероприятие 7.2. Расходы на обеспечение деятельности (оказание услуг) в сфере похоронного дела</a:t>
                      </a:r>
                    </a:p>
                  </a:txBody>
                  <a:tcPr marL="21768" marR="21768" marT="35811" marB="358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1768" marR="21768" marT="35811" marB="358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162290,3</a:t>
                      </a:r>
                    </a:p>
                  </a:txBody>
                  <a:tcPr marL="21768" marR="21768" marT="35811" marB="358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28 029</a:t>
                      </a:r>
                    </a:p>
                  </a:txBody>
                  <a:tcPr marL="21768" marR="21768" marT="35811" marB="358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30 040,1</a:t>
                      </a:r>
                    </a:p>
                  </a:txBody>
                  <a:tcPr marL="21768" marR="21768" marT="35811" marB="358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30 040,1</a:t>
                      </a:r>
                    </a:p>
                  </a:txBody>
                  <a:tcPr marL="21768" marR="21768" marT="35811" marB="358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37 090,1</a:t>
                      </a:r>
                    </a:p>
                  </a:txBody>
                  <a:tcPr marL="21768" marR="21768" marT="35811" marB="358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37 091</a:t>
                      </a:r>
                    </a:p>
                  </a:txBody>
                  <a:tcPr marL="21768" marR="21768" marT="35811" marB="358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Содержание территории кладбищ в соответствии с требованиями законодательства, в том числе санитарными нормами и правилами</a:t>
                      </a:r>
                    </a:p>
                  </a:txBody>
                  <a:tcPr marL="21768" marR="21768" marT="35811" marB="3581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2344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33</a:t>
                      </a:r>
                    </a:p>
                  </a:txBody>
                  <a:tcPr marL="21768" marR="21768" marT="35811" marB="358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Мероприятие 7.3. Оформление земельных участков под кладбищами в муниципальную собственность, включая создание новых кладбищ</a:t>
                      </a:r>
                    </a:p>
                  </a:txBody>
                  <a:tcPr marL="21768" marR="21768" marT="35811" marB="358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1768" marR="21768" marT="35811" marB="358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1768" marR="21768" marT="35811" marB="358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1768" marR="21768" marT="35811" marB="358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1768" marR="21768" marT="35811" marB="358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1768" marR="21768" marT="35811" marB="358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1768" marR="21768" marT="35811" marB="358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1768" marR="21768" marT="35811" marB="358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Содержание территории кладбищ в соответствии с требованиями законодательства, в том числе санитарными нормами и правилами</a:t>
                      </a:r>
                    </a:p>
                  </a:txBody>
                  <a:tcPr marL="21768" marR="21768" marT="35811" marB="3581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2344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34</a:t>
                      </a:r>
                    </a:p>
                  </a:txBody>
                  <a:tcPr marL="21768" marR="21768" marT="35811" marB="358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Мероприятие 7.4. Зимние и летние работы по содержанию мест захоронений, текущий и капитальный ремонт основных фондов </a:t>
                      </a:r>
                    </a:p>
                  </a:txBody>
                  <a:tcPr marL="21768" marR="21768" marT="35811" marB="358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8400</a:t>
                      </a:r>
                    </a:p>
                  </a:txBody>
                  <a:tcPr marL="21768" marR="21768" marT="35811" marB="358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125029,8</a:t>
                      </a:r>
                    </a:p>
                  </a:txBody>
                  <a:tcPr marL="21768" marR="21768" marT="35811" marB="358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16 491,1</a:t>
                      </a:r>
                    </a:p>
                  </a:txBody>
                  <a:tcPr marL="21768" marR="21768" marT="35811" marB="358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23 609,9</a:t>
                      </a:r>
                    </a:p>
                  </a:txBody>
                  <a:tcPr marL="21768" marR="21768" marT="35811" marB="358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23 609,9</a:t>
                      </a:r>
                    </a:p>
                  </a:txBody>
                  <a:tcPr marL="21768" marR="21768" marT="35811" marB="358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30 659</a:t>
                      </a:r>
                    </a:p>
                  </a:txBody>
                  <a:tcPr marL="21768" marR="21768" marT="35811" marB="358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30659,9</a:t>
                      </a:r>
                    </a:p>
                  </a:txBody>
                  <a:tcPr marL="21768" marR="21768" marT="35811" marB="358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Содержание территории кладбищ в соответствии с требованиями законодательства, в том числе санитарными нормами и правилами</a:t>
                      </a:r>
                    </a:p>
                  </a:txBody>
                  <a:tcPr marL="21768" marR="21768" marT="35811" marB="3581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10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Autofit/>
          </a:bodyPr>
          <a:lstStyle/>
          <a:p>
            <a:r>
              <a:rPr lang="ru-RU" sz="1800" b="1" dirty="0"/>
              <a:t>Муниципальная программа «Безопасность </a:t>
            </a:r>
            <a:br>
              <a:rPr lang="ru-RU" sz="1800" b="1" dirty="0"/>
            </a:br>
            <a:r>
              <a:rPr lang="ru-RU" sz="1800" b="1" dirty="0"/>
              <a:t>и обеспечение безопасности жизнедеятельности населения»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4005330"/>
              </p:ext>
            </p:extLst>
          </p:nvPr>
        </p:nvGraphicFramePr>
        <p:xfrm>
          <a:off x="152400" y="609600"/>
          <a:ext cx="8839200" cy="5334000"/>
        </p:xfrm>
        <a:graphic>
          <a:graphicData uri="http://schemas.openxmlformats.org/drawingml/2006/table">
            <a:tbl>
              <a:tblPr firstRow="1" firstCol="1" bandRow="1"/>
              <a:tblGrid>
                <a:gridCol w="228601"/>
                <a:gridCol w="3124200"/>
                <a:gridCol w="381000"/>
                <a:gridCol w="533400"/>
                <a:gridCol w="533400"/>
                <a:gridCol w="457200"/>
                <a:gridCol w="457200"/>
                <a:gridCol w="457200"/>
                <a:gridCol w="381000"/>
                <a:gridCol w="2285999"/>
              </a:tblGrid>
              <a:tr h="1371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35</a:t>
                      </a:r>
                    </a:p>
                  </a:txBody>
                  <a:tcPr marL="17808" marR="17808" marT="29298" marB="2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Мероприятие 7.5. Содержание и благоустройство воинских, почетных, одиночных захоронений в случаях, если погребение осуществлялось за счет средств федерального бюджета, бюджета субъекта Российской Федерации или бюджетов муниципальных образований, а также иных захоронений и памятников, находящихся под охраной государства</a:t>
                      </a:r>
                    </a:p>
                  </a:txBody>
                  <a:tcPr marL="17808" marR="17808" marT="29298" marB="2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7808" marR="17808" marT="29298" marB="2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7808" marR="17808" marT="29298" marB="2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7808" marR="17808" marT="29298" marB="2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7808" marR="17808" marT="29298" marB="2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7808" marR="17808" marT="29298" marB="2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7808" marR="17808" marT="29298" marB="2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7808" marR="17808" marT="29298" marB="2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Содержание территории кладбищ в соответствии с требованиями законодательства, в том числе санитарными нормами и правилами</a:t>
                      </a:r>
                    </a:p>
                  </a:txBody>
                  <a:tcPr marL="17808" marR="17808" marT="29298" marB="2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2001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36</a:t>
                      </a:r>
                    </a:p>
                  </a:txBody>
                  <a:tcPr marL="17808" marR="17808" marT="29298" marB="2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Мероприятие 7.6. Содержание и благоустройство могил и надгробий Героев Советского Союза, Героев Российской Федерации или полных кавалеров ордена Славы при отсутствии близких родственников, если таковые могилы и надгробия имеются на территории кладбищ</a:t>
                      </a:r>
                    </a:p>
                  </a:txBody>
                  <a:tcPr marL="17808" marR="17808" marT="29298" marB="2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7808" marR="17808" marT="29298" marB="2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7808" marR="17808" marT="29298" marB="2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7808" marR="17808" marT="29298" marB="2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7808" marR="17808" marT="29298" marB="2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7808" marR="17808" marT="29298" marB="2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7808" marR="17808" marT="29298" marB="2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7808" marR="17808" marT="29298" marB="2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Содержание территории кладбищ в соответствии с требованиями законодательства, в том числе санитарными нормами и правилами</a:t>
                      </a:r>
                    </a:p>
                  </a:txBody>
                  <a:tcPr marL="17808" marR="17808" marT="29298" marB="2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572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37</a:t>
                      </a:r>
                    </a:p>
                  </a:txBody>
                  <a:tcPr marL="17808" marR="17808" marT="29298" marB="2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Мероприятие 7.7. Проведение инвентаризации мест захоронений</a:t>
                      </a:r>
                    </a:p>
                  </a:txBody>
                  <a:tcPr marL="17808" marR="17808" marT="29298" marB="2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5400</a:t>
                      </a:r>
                    </a:p>
                  </a:txBody>
                  <a:tcPr marL="17808" marR="17808" marT="29298" marB="2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2 670,4</a:t>
                      </a:r>
                    </a:p>
                  </a:txBody>
                  <a:tcPr marL="17808" marR="17808" marT="29298" marB="2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2 670,4</a:t>
                      </a:r>
                    </a:p>
                  </a:txBody>
                  <a:tcPr marL="17808" marR="17808" marT="29298" marB="2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7808" marR="17808" marT="29298" marB="2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7808" marR="17808" marT="29298" marB="2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7808" marR="17808" marT="29298" marB="2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7808" marR="17808" marT="29298" marB="2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Содержание территории кладбищ в соответствии с требованиями законодательства, в том числе санитарными нормами и правилами</a:t>
                      </a:r>
                    </a:p>
                  </a:txBody>
                  <a:tcPr marL="17808" marR="17808" marT="29298" marB="2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38</a:t>
                      </a:r>
                    </a:p>
                  </a:txBody>
                  <a:tcPr marL="17808" marR="17808" marT="29298" marB="2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Мероприятие 7.8. Обустройство и восстановление воинских захоронений, находящихся в государственной собственности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808" marR="17808" marT="29298" marB="2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7808" marR="17808" marT="29298" marB="2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7808" marR="17808" marT="29298" marB="2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7808" marR="17808" marT="29298" marB="2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7808" marR="17808" marT="29298" marB="2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7808" marR="17808" marT="29298" marB="2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7808" marR="17808" marT="29298" marB="2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7808" marR="17808" marT="29298" marB="2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Содержание территории кладбищ в соответствии с требованиями законодательства, в том числе санитарными нормами и правилами</a:t>
                      </a:r>
                    </a:p>
                  </a:txBody>
                  <a:tcPr marL="17808" marR="17808" marT="29298" marB="2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39</a:t>
                      </a:r>
                    </a:p>
                  </a:txBody>
                  <a:tcPr marL="17808" marR="17808" marT="29298" marB="2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Мероприятие 7.9. Осуществление переданных полномочий Московской области по транспортировке умерших в морг, включая погрузо-разгрузочные работы, с мест обнаружения или происшествия для проведения судебно-медицинской экспертизы</a:t>
                      </a:r>
                    </a:p>
                  </a:txBody>
                  <a:tcPr marL="17808" marR="17808" marT="29298" marB="2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1500</a:t>
                      </a:r>
                    </a:p>
                  </a:txBody>
                  <a:tcPr marL="17808" marR="17808" marT="29298" marB="2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7 110</a:t>
                      </a:r>
                    </a:p>
                  </a:txBody>
                  <a:tcPr marL="17808" marR="17808" marT="29298" marB="2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2 370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808" marR="17808" marT="29298" marB="2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2 370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808" marR="17808" marT="29298" marB="2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2 370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808" marR="17808" marT="29298" marB="2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7808" marR="17808" marT="29298" marB="2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7808" marR="17808" marT="29298" marB="2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Осуществлена транспортировка умерших в морг, включая погрузо-разгрузочные работы, с мест обнаружения и происшествия для производства судебно-медицинской экспертизы</a:t>
                      </a:r>
                    </a:p>
                  </a:txBody>
                  <a:tcPr marL="17808" marR="17808" marT="29298" marB="2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24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-76200"/>
            <a:ext cx="8229600" cy="609600"/>
          </a:xfrm>
        </p:spPr>
        <p:txBody>
          <a:bodyPr>
            <a:noAutofit/>
          </a:bodyPr>
          <a:lstStyle/>
          <a:p>
            <a:r>
              <a:rPr lang="ru-RU" sz="1800" b="1" dirty="0"/>
              <a:t>Муниципальная программа «Безопасность </a:t>
            </a:r>
            <a:br>
              <a:rPr lang="ru-RU" sz="1800" b="1" dirty="0"/>
            </a:br>
            <a:r>
              <a:rPr lang="ru-RU" sz="1800" b="1" dirty="0"/>
              <a:t>и обеспечение безопасности жизнедеятельности населения»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4991958"/>
              </p:ext>
            </p:extLst>
          </p:nvPr>
        </p:nvGraphicFramePr>
        <p:xfrm>
          <a:off x="169653" y="533400"/>
          <a:ext cx="8821946" cy="5840736"/>
        </p:xfrm>
        <a:graphic>
          <a:graphicData uri="http://schemas.openxmlformats.org/drawingml/2006/table">
            <a:tbl>
              <a:tblPr firstRow="1" firstCol="1" bandRow="1"/>
              <a:tblGrid>
                <a:gridCol w="236303"/>
                <a:gridCol w="2363449"/>
                <a:gridCol w="598098"/>
                <a:gridCol w="689789"/>
                <a:gridCol w="672860"/>
                <a:gridCol w="672860"/>
                <a:gridCol w="672860"/>
                <a:gridCol w="598098"/>
                <a:gridCol w="672860"/>
                <a:gridCol w="1644769"/>
              </a:tblGrid>
              <a:tr h="425218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Подпрограмма 082</a:t>
                      </a:r>
                      <a:r>
                        <a:rPr lang="ru-RU" sz="1000" b="1" baseline="0" dirty="0" smtClean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smtClean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«Снижение рисков возникновения и смягчение последствий чрезвычайных ситуаций природного и техногенного характера на территории муниципального образования Московской области»</a:t>
                      </a:r>
                    </a:p>
                  </a:txBody>
                  <a:tcPr marL="15978" marR="15978" marT="26287" marB="262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5978" marR="15978" marT="26287" marB="262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496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5978" marR="15978" marT="26287" marB="262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Основное мероприятие 01.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Осуществление мероприятий по защите и смягчению последствий от чрезвычайных ситуаций природного и техногенного характера населения и территорий муниципального образования Московской области</a:t>
                      </a:r>
                    </a:p>
                  </a:txBody>
                  <a:tcPr marL="15978" marR="15978" marT="26287" marB="262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5978" marR="15978" marT="26287" marB="262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1036803,3</a:t>
                      </a:r>
                    </a:p>
                  </a:txBody>
                  <a:tcPr marL="15978" marR="15978" marT="26287" marB="262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207356,39</a:t>
                      </a:r>
                    </a:p>
                  </a:txBody>
                  <a:tcPr marL="15978" marR="15978" marT="26287" marB="262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223 449,1</a:t>
                      </a:r>
                    </a:p>
                  </a:txBody>
                  <a:tcPr marL="15978" marR="15978" marT="26287" marB="262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201999,1</a:t>
                      </a:r>
                    </a:p>
                  </a:txBody>
                  <a:tcPr marL="15978" marR="15978" marT="26287" marB="262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201999,1</a:t>
                      </a:r>
                    </a:p>
                  </a:txBody>
                  <a:tcPr marL="15978" marR="15978" marT="26287" marB="262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201999,1</a:t>
                      </a:r>
                    </a:p>
                  </a:txBody>
                  <a:tcPr marL="15978" marR="15978" marT="26287" marB="262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Обеспечение готовности сил и средств городского округа Серпухов</a:t>
                      </a:r>
                    </a:p>
                  </a:txBody>
                  <a:tcPr marL="15978" marR="15978" marT="26287" marB="262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042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15978" marR="15978" marT="26287" marB="262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Мероприятие 1.1.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Подготовка должностных лиц по вопросам гражданской обороны, предупреждения и ликвидации чрезвычайных ситуаций.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 (УМЦ ГКУ «Специальный центр «Звенигород», др. специализированные учебные учреждения, оплата проживания во время прохождения обучения</a:t>
                      </a:r>
                    </a:p>
                  </a:txBody>
                  <a:tcPr marL="15978" marR="15978" marT="26287" marB="262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5978" marR="15978" marT="26287" marB="262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5978" marR="15978" marT="26287" marB="262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5978" marR="15978" marT="26287" marB="262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5978" marR="15978" marT="26287" marB="262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5978" marR="15978" marT="26287" marB="262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5978" marR="15978" marT="26287" marB="262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5978" marR="15978" marT="26287" marB="262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Обеспечение готовности сил и средств городского округа Серпухов</a:t>
                      </a:r>
                    </a:p>
                  </a:txBody>
                  <a:tcPr marL="15978" marR="15978" marT="26287" marB="262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949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15978" marR="15978" marT="26287" marB="262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Мероприятие 1.2.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Создание и содержание курсов гражданской обороны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5978" marR="15978" marT="26287" marB="262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2010</a:t>
                      </a:r>
                    </a:p>
                  </a:txBody>
                  <a:tcPr marL="15978" marR="15978" marT="26287" marB="262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10 159</a:t>
                      </a:r>
                    </a:p>
                  </a:txBody>
                  <a:tcPr marL="15978" marR="15978" marT="26287" marB="262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2 065,4</a:t>
                      </a:r>
                    </a:p>
                  </a:txBody>
                  <a:tcPr marL="15978" marR="15978" marT="26287" marB="262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2 023,4</a:t>
                      </a:r>
                    </a:p>
                  </a:txBody>
                  <a:tcPr marL="15978" marR="15978" marT="26287" marB="262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2 023,4</a:t>
                      </a:r>
                    </a:p>
                  </a:txBody>
                  <a:tcPr marL="15978" marR="15978" marT="26287" marB="262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2 023,4</a:t>
                      </a:r>
                    </a:p>
                  </a:txBody>
                  <a:tcPr marL="15978" marR="15978" marT="26287" marB="262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2 023,4</a:t>
                      </a:r>
                    </a:p>
                  </a:txBody>
                  <a:tcPr marL="15978" marR="15978" marT="26287" marB="262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Обеспечение готовности сил и средств городского округа Серпухов</a:t>
                      </a:r>
                    </a:p>
                  </a:txBody>
                  <a:tcPr marL="15978" marR="15978" marT="26287" marB="262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1647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15978" marR="15978" marT="26287" marB="262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Мероприятие 1.3. Оборудование учебно-консультационных пунктов для подготовки неработающего населения информационными стендами, оснащение УКП учебной литературой и видеотехникой </a:t>
                      </a:r>
                    </a:p>
                  </a:txBody>
                  <a:tcPr marL="15978" marR="15978" marT="26287" marB="262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5978" marR="15978" marT="26287" marB="262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5978" marR="15978" marT="26287" marB="262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5978" marR="15978" marT="26287" marB="262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5978" marR="15978" marT="26287" marB="262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5978" marR="15978" marT="26287" marB="262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5978" marR="15978" marT="26287" marB="262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5978" marR="15978" marT="26287" marB="262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Обеспечение готовности сил и средств городского округа Серпухов</a:t>
                      </a:r>
                    </a:p>
                  </a:txBody>
                  <a:tcPr marL="15978" marR="15978" marT="26287" marB="262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36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4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/>
              <a:t>Основные характеристики бюджета городского округа Серпухов </a:t>
            </a:r>
            <a:r>
              <a:rPr lang="ru-RU" sz="1600" b="1" dirty="0"/>
              <a:t>на очередной финансовый год </a:t>
            </a:r>
            <a:r>
              <a:rPr lang="ru-RU" sz="1600" b="1" dirty="0" smtClean="0"/>
              <a:t>и плановый период в сравнении с предыдущими годами, </a:t>
            </a:r>
            <a:r>
              <a:rPr lang="ru-RU" sz="1600" b="1" dirty="0" err="1" smtClean="0"/>
              <a:t>тыс.руб</a:t>
            </a:r>
            <a:r>
              <a:rPr lang="ru-RU" sz="1600" b="1" dirty="0" smtClean="0"/>
              <a:t>.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3160823"/>
              </p:ext>
            </p:extLst>
          </p:nvPr>
        </p:nvGraphicFramePr>
        <p:xfrm>
          <a:off x="152400" y="533400"/>
          <a:ext cx="8939212" cy="1905001"/>
        </p:xfrm>
        <a:graphic>
          <a:graphicData uri="http://schemas.openxmlformats.org/drawingml/2006/table">
            <a:tbl>
              <a:tblPr/>
              <a:tblGrid>
                <a:gridCol w="256558"/>
                <a:gridCol w="3096242"/>
                <a:gridCol w="914400"/>
                <a:gridCol w="990600"/>
                <a:gridCol w="990600"/>
                <a:gridCol w="914400"/>
                <a:gridCol w="914400"/>
                <a:gridCol w="862012"/>
              </a:tblGrid>
              <a:tr h="5766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№ п/п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2018 г.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2019 г.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2020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г.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2021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г.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2022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г.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2023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г.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513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Общий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объём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доходов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6 377 867,0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5 029 562,1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8 418 391,4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7 727 462,6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8 961 126,5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7 599 066,8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13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Налоговые и неналоговые доходы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2 115 666,4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2 201 344,6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3 273 185,3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3 403 250,7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3 679 239,4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2 864 699,4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13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Безвозмездные поступления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4 262 200,6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2 828 217,5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5 145 206,1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4 324 211,9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5 281 887,1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4 734 367,4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13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Общий объем расходов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6 145 861,9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5 370 024,7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8 985 478,9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7 771 462,6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8 660 996,3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7 645 810,6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31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Дефицит бюджета (-), профицит бюджета (+)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+232 005,1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-340 462,6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-567 087,5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-44000,0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+213 411,1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200 000,0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135749506"/>
              </p:ext>
            </p:extLst>
          </p:nvPr>
        </p:nvGraphicFramePr>
        <p:xfrm>
          <a:off x="304800" y="2548467"/>
          <a:ext cx="8610600" cy="4309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82337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43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ru-RU" sz="1800" b="1" dirty="0"/>
              <a:t>Муниципальная программа «Безопасность </a:t>
            </a:r>
            <a:br>
              <a:rPr lang="ru-RU" sz="1800" b="1" dirty="0"/>
            </a:br>
            <a:r>
              <a:rPr lang="ru-RU" sz="1800" b="1" dirty="0"/>
              <a:t>и обеспечение безопасности жизнедеятельности населения» 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9368868"/>
              </p:ext>
            </p:extLst>
          </p:nvPr>
        </p:nvGraphicFramePr>
        <p:xfrm>
          <a:off x="76202" y="533400"/>
          <a:ext cx="8991597" cy="5930668"/>
        </p:xfrm>
        <a:graphic>
          <a:graphicData uri="http://schemas.openxmlformats.org/drawingml/2006/table">
            <a:tbl>
              <a:tblPr firstRow="1" firstCol="1" bandRow="1"/>
              <a:tblGrid>
                <a:gridCol w="228598"/>
                <a:gridCol w="3429000"/>
                <a:gridCol w="533400"/>
                <a:gridCol w="609600"/>
                <a:gridCol w="609600"/>
                <a:gridCol w="609600"/>
                <a:gridCol w="609600"/>
                <a:gridCol w="609600"/>
                <a:gridCol w="589892"/>
                <a:gridCol w="1162707"/>
              </a:tblGrid>
              <a:tr h="1066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21001" marR="21001" marT="34551" marB="345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4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Мероприятие 1.4.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Подготовка населения в области гражданской обороны и действиям в чрезвычайных ситуациях. Пропаганда знаний в области ЧС и ГО (изготовление и распространение памяток, листовок, аншлагов, баннеров и т.д.</a:t>
                      </a:r>
                    </a:p>
                  </a:txBody>
                  <a:tcPr marL="21001" marR="21001" marT="34551" marB="345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1001" marR="21001" marT="34551" marB="345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1001" marR="21001" marT="34551" marB="345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1001" marR="21001" marT="34551" marB="345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1001" marR="21001" marT="34551" marB="345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1001" marR="21001" marT="34551" marB="345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1001" marR="21001" marT="34551" marB="345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1001" marR="21001" marT="34551" marB="345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Обеспечение готовности сил и средств городского округа Серпухов</a:t>
                      </a:r>
                    </a:p>
                  </a:txBody>
                  <a:tcPr marL="21001" marR="21001" marT="34551" marB="345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422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21001" marR="21001" marT="34551" marB="345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4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Мероприятие 1.5.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4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Проведение учений, соревнований, тренировок, смотров-конкурсов</a:t>
                      </a:r>
                    </a:p>
                  </a:txBody>
                  <a:tcPr marL="21001" marR="21001" marT="34551" marB="345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1001" marR="21001" marT="34551" marB="345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1001" marR="21001" marT="34551" marB="345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1001" marR="21001" marT="34551" marB="345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1001" marR="21001" marT="34551" marB="345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1001" marR="21001" marT="34551" marB="345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1001" marR="21001" marT="34551" marB="345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1001" marR="21001" marT="34551" marB="345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Обеспечение готовности сил и средств городского округа Серпухов</a:t>
                      </a:r>
                    </a:p>
                  </a:txBody>
                  <a:tcPr marL="21001" marR="21001" marT="34551" marB="345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544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21001" marR="21001" marT="34551" marB="345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Мероприятие 1.6.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Создание резервов материальных ресурсов для ликвидации ЧС на территории муниципального образования</a:t>
                      </a:r>
                    </a:p>
                  </a:txBody>
                  <a:tcPr marL="21001" marR="21001" marT="34551" marB="345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102 500</a:t>
                      </a:r>
                    </a:p>
                  </a:txBody>
                  <a:tcPr marL="21001" marR="21001" marT="34551" marB="345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754 357,8</a:t>
                      </a:r>
                    </a:p>
                  </a:txBody>
                  <a:tcPr marL="21001" marR="21001" marT="34551" marB="345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152 357,8</a:t>
                      </a:r>
                    </a:p>
                  </a:txBody>
                  <a:tcPr marL="21001" marR="21001" marT="34551" marB="345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150 500</a:t>
                      </a:r>
                    </a:p>
                  </a:txBody>
                  <a:tcPr marL="21001" marR="21001" marT="34551" marB="345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150 500</a:t>
                      </a:r>
                    </a:p>
                  </a:txBody>
                  <a:tcPr marL="21001" marR="21001" marT="34551" marB="345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150 500</a:t>
                      </a:r>
                    </a:p>
                  </a:txBody>
                  <a:tcPr marL="21001" marR="21001" marT="34551" marB="345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150 500</a:t>
                      </a:r>
                    </a:p>
                  </a:txBody>
                  <a:tcPr marL="21001" marR="21001" marT="34551" marB="345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Обеспечение готовности сил и средств городского округа Серпухов</a:t>
                      </a:r>
                    </a:p>
                  </a:txBody>
                  <a:tcPr marL="21001" marR="21001" marT="34551" marB="345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271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21001" marR="21001" marT="34551" marB="345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Мероприятие 1.7.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Реализация мероприятий предусмотренных Планом действий и предупреждения чрезвычайных ситуаций природного и техногенного характера муниципального образования (разработка, корректировка, всех Планов и т.д.)</a:t>
                      </a:r>
                    </a:p>
                  </a:txBody>
                  <a:tcPr marL="21001" marR="21001" marT="34551" marB="345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1001" marR="21001" marT="34551" marB="345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1001" marR="21001" marT="34551" marB="345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1001" marR="21001" marT="34551" marB="345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1001" marR="21001" marT="34551" marB="345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1001" marR="21001" marT="34551" marB="345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1001" marR="21001" marT="34551" marB="345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1001" marR="21001" marT="34551" marB="345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Обеспечение готовности сил и средств городского округа Серпухов</a:t>
                      </a:r>
                    </a:p>
                  </a:txBody>
                  <a:tcPr marL="21001" marR="21001" marT="34551" marB="345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666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21001" marR="21001" marT="34551" marB="345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4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Мероприятие 1.8.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4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Создание, содержание и организация деятельности аварийно-спасательных формирований на территории муниципального образования</a:t>
                      </a:r>
                    </a:p>
                  </a:txBody>
                  <a:tcPr marL="21001" marR="21001" marT="34551" marB="345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21 840</a:t>
                      </a:r>
                    </a:p>
                  </a:txBody>
                  <a:tcPr marL="21001" marR="21001" marT="34551" marB="345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128 309</a:t>
                      </a:r>
                    </a:p>
                  </a:txBody>
                  <a:tcPr marL="21001" marR="21001" marT="34551" marB="345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31 308,2</a:t>
                      </a:r>
                    </a:p>
                  </a:txBody>
                  <a:tcPr marL="21001" marR="21001" marT="34551" marB="345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24 250,2</a:t>
                      </a:r>
                    </a:p>
                  </a:txBody>
                  <a:tcPr marL="21001" marR="21001" marT="34551" marB="345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24 250,2</a:t>
                      </a:r>
                    </a:p>
                  </a:txBody>
                  <a:tcPr marL="21001" marR="21001" marT="34551" marB="345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24 250,2</a:t>
                      </a:r>
                    </a:p>
                  </a:txBody>
                  <a:tcPr marL="21001" marR="21001" marT="34551" marB="345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24 250,2</a:t>
                      </a:r>
                    </a:p>
                  </a:txBody>
                  <a:tcPr marL="21001" marR="21001" marT="34551" marB="345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Обеспечение готовности сил и средств городского округа Серпухов</a:t>
                      </a:r>
                    </a:p>
                  </a:txBody>
                  <a:tcPr marL="21001" marR="21001" marT="34551" marB="345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666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21001" marR="21001" marT="34551" marB="345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Мероприятие 1.9.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Содержание оперативного персонала системы обеспечения вызова муниципальных экстренных оперативных служб по единому номеру 112, ЕДДС</a:t>
                      </a:r>
                    </a:p>
                  </a:txBody>
                  <a:tcPr marL="21001" marR="21001" marT="34551" marB="345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17989,5</a:t>
                      </a:r>
                    </a:p>
                  </a:txBody>
                  <a:tcPr marL="21001" marR="21001" marT="34551" marB="345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122 527,5</a:t>
                      </a:r>
                    </a:p>
                  </a:txBody>
                  <a:tcPr marL="21001" marR="21001" marT="34551" marB="345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21 625,5</a:t>
                      </a:r>
                    </a:p>
                  </a:txBody>
                  <a:tcPr marL="21001" marR="21001" marT="34551" marB="345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25 225,5</a:t>
                      </a:r>
                    </a:p>
                  </a:txBody>
                  <a:tcPr marL="21001" marR="21001" marT="34551" marB="345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25 225,5</a:t>
                      </a:r>
                    </a:p>
                  </a:txBody>
                  <a:tcPr marL="21001" marR="21001" marT="34551" marB="345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25 225,5</a:t>
                      </a:r>
                    </a:p>
                  </a:txBody>
                  <a:tcPr marL="21001" marR="21001" marT="34551" marB="345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25 225,5</a:t>
                      </a:r>
                    </a:p>
                  </a:txBody>
                  <a:tcPr marL="21001" marR="21001" marT="34551" marB="345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Обеспечение готовности сил и средств городского округа Серпухов</a:t>
                      </a:r>
                    </a:p>
                  </a:txBody>
                  <a:tcPr marL="21001" marR="21001" marT="34551" marB="345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34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379"/>
            <a:ext cx="8229600" cy="574221"/>
          </a:xfrm>
        </p:spPr>
        <p:txBody>
          <a:bodyPr>
            <a:noAutofit/>
          </a:bodyPr>
          <a:lstStyle/>
          <a:p>
            <a:r>
              <a:rPr lang="ru-RU" sz="1800" b="1" dirty="0"/>
              <a:t>Муниципальная программа «Безопасность </a:t>
            </a:r>
            <a:br>
              <a:rPr lang="ru-RU" sz="1800" b="1" dirty="0"/>
            </a:br>
            <a:r>
              <a:rPr lang="ru-RU" sz="1800" b="1" dirty="0"/>
              <a:t>и обеспечение безопасности жизнедеятельности населения»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7534627"/>
              </p:ext>
            </p:extLst>
          </p:nvPr>
        </p:nvGraphicFramePr>
        <p:xfrm>
          <a:off x="76200" y="762000"/>
          <a:ext cx="8991599" cy="5493152"/>
        </p:xfrm>
        <a:graphic>
          <a:graphicData uri="http://schemas.openxmlformats.org/drawingml/2006/table">
            <a:tbl>
              <a:tblPr firstRow="1" firstCol="1" bandRow="1"/>
              <a:tblGrid>
                <a:gridCol w="228600"/>
                <a:gridCol w="1837771"/>
                <a:gridCol w="524429"/>
                <a:gridCol w="685800"/>
                <a:gridCol w="609600"/>
                <a:gridCol w="533400"/>
                <a:gridCol w="609600"/>
                <a:gridCol w="685800"/>
                <a:gridCol w="762000"/>
                <a:gridCol w="2514599"/>
              </a:tblGrid>
              <a:tr h="11796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25631" marR="25631" marT="42167" marB="421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Основное мероприятие 02.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Выполнение мероприятий по безопасности населения на водных объектах, расположенных на территории Московской области </a:t>
                      </a:r>
                    </a:p>
                  </a:txBody>
                  <a:tcPr marL="25631" marR="25631" marT="42167" marB="421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631" marR="25631" marT="42167" marB="421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3 200</a:t>
                      </a:r>
                    </a:p>
                  </a:txBody>
                  <a:tcPr marL="25631" marR="25631" marT="42167" marB="421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600</a:t>
                      </a:r>
                    </a:p>
                  </a:txBody>
                  <a:tcPr marL="25631" marR="25631" marT="42167" marB="421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700</a:t>
                      </a:r>
                    </a:p>
                  </a:txBody>
                  <a:tcPr marL="25631" marR="25631" marT="42167" marB="421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700</a:t>
                      </a:r>
                    </a:p>
                  </a:txBody>
                  <a:tcPr marL="25631" marR="25631" marT="42167" marB="421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600</a:t>
                      </a:r>
                    </a:p>
                  </a:txBody>
                  <a:tcPr marL="25631" marR="25631" marT="42167" marB="421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600</a:t>
                      </a:r>
                    </a:p>
                  </a:txBody>
                  <a:tcPr marL="25631" marR="25631" marT="42167" marB="421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Обеспечение безопасности людей на водных объектах, охрана их жизни и здоровья</a:t>
                      </a:r>
                    </a:p>
                  </a:txBody>
                  <a:tcPr marL="25631" marR="25631" marT="42167" marB="421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0142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25631" marR="25631" marT="42167" marB="421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Мероприятие 2.1.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Осуществление мероприятий по обеспечению безопасности людей на водных объектах, охране их жизни и здоровья</a:t>
                      </a:r>
                    </a:p>
                  </a:txBody>
                  <a:tcPr marL="25631" marR="25631" marT="42167" marB="421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200</a:t>
                      </a:r>
                    </a:p>
                  </a:txBody>
                  <a:tcPr marL="25631" marR="25631" marT="42167" marB="421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3 200</a:t>
                      </a:r>
                    </a:p>
                  </a:txBody>
                  <a:tcPr marL="25631" marR="25631" marT="42167" marB="421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600</a:t>
                      </a:r>
                    </a:p>
                  </a:txBody>
                  <a:tcPr marL="25631" marR="25631" marT="42167" marB="421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700</a:t>
                      </a:r>
                    </a:p>
                  </a:txBody>
                  <a:tcPr marL="25631" marR="25631" marT="42167" marB="421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700</a:t>
                      </a:r>
                    </a:p>
                  </a:txBody>
                  <a:tcPr marL="25631" marR="25631" marT="42167" marB="421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600</a:t>
                      </a:r>
                    </a:p>
                  </a:txBody>
                  <a:tcPr marL="25631" marR="25631" marT="42167" marB="421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600</a:t>
                      </a:r>
                    </a:p>
                  </a:txBody>
                  <a:tcPr marL="25631" marR="25631" marT="42167" marB="421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Обеспечение безопасности людей на водных объектах, охрана их жизни и здоровья</a:t>
                      </a:r>
                    </a:p>
                  </a:txBody>
                  <a:tcPr marL="25631" marR="25631" marT="42167" marB="421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25631" marR="25631" marT="42167" marB="421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Мероприятие 2.2</a:t>
                      </a: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. Создание, поддержание мест массового отдыха у воды (пляж, спасательный пост на воде, установление аншлагов)</a:t>
                      </a:r>
                      <a:endParaRPr lang="ru-RU" sz="105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631" marR="25631" marT="42167" marB="421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300</a:t>
                      </a:r>
                    </a:p>
                  </a:txBody>
                  <a:tcPr marL="25631" marR="25631" marT="42167" marB="421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5631" marR="25631" marT="42167" marB="421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5631" marR="25631" marT="42167" marB="421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5631" marR="25631" marT="42167" marB="421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5631" marR="25631" marT="42167" marB="421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5631" marR="25631" marT="42167" marB="421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5631" marR="25631" marT="42167" marB="421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Обеспечение безопасности людей на водных объектах, охрана их жизни и здоровья</a:t>
                      </a:r>
                    </a:p>
                  </a:txBody>
                  <a:tcPr marL="25631" marR="25631" marT="42167" marB="421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25631" marR="25631" marT="42167" marB="421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Основное мероприятие 03.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Создание, содержание системно- аппаратного комплекса «Безопасный город» на территории Московской области</a:t>
                      </a:r>
                    </a:p>
                  </a:txBody>
                  <a:tcPr marL="25631" marR="25631" marT="42167" marB="421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631" marR="25631" marT="42167" marB="421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5631" marR="25631" marT="42167" marB="421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25631" marR="25631" marT="42167" marB="421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25631" marR="25631" marT="42167" marB="421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25631" marR="25631" marT="42167" marB="421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25631" marR="25631" marT="42167" marB="421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25631" marR="25631" marT="42167" marB="421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Создание и развитие на территории городского округа Серпухов АПК «Безопасный город»</a:t>
                      </a:r>
                    </a:p>
                  </a:txBody>
                  <a:tcPr marL="25631" marR="25631" marT="42167" marB="421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25631" marR="25631" marT="42167" marB="421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Мероприятие 3.1.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Создание, содержание системно- аппаратного комплекса «Безопасный город»</a:t>
                      </a:r>
                    </a:p>
                  </a:txBody>
                  <a:tcPr marL="25631" marR="25631" marT="42167" marB="421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5631" marR="25631" marT="42167" marB="421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25631" marR="25631" marT="42167" marB="421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25631" marR="25631" marT="42167" marB="421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25631" marR="25631" marT="42167" marB="421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25631" marR="25631" marT="42167" marB="421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25631" marR="25631" marT="42167" marB="421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5631" marR="25631" marT="42167" marB="421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Создание и развитие на территории городского округа Серпухов АПК «Безопасный город»</a:t>
                      </a:r>
                    </a:p>
                  </a:txBody>
                  <a:tcPr marL="25631" marR="25631" marT="42167" marB="421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22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ru-RU" sz="1800" b="1" dirty="0"/>
              <a:t>Муниципальная программа «Безопасность </a:t>
            </a:r>
            <a:br>
              <a:rPr lang="ru-RU" sz="1800" b="1" dirty="0"/>
            </a:br>
            <a:r>
              <a:rPr lang="ru-RU" sz="1800" b="1" dirty="0"/>
              <a:t>и обеспечение безопасности жизнедеятельности населения»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9992896"/>
              </p:ext>
            </p:extLst>
          </p:nvPr>
        </p:nvGraphicFramePr>
        <p:xfrm>
          <a:off x="132272" y="685800"/>
          <a:ext cx="8991600" cy="4444500"/>
        </p:xfrm>
        <a:graphic>
          <a:graphicData uri="http://schemas.openxmlformats.org/drawingml/2006/table">
            <a:tbl>
              <a:tblPr firstRow="1" firstCol="1" bandRow="1"/>
              <a:tblGrid>
                <a:gridCol w="304800"/>
                <a:gridCol w="2819400"/>
                <a:gridCol w="1143000"/>
                <a:gridCol w="563112"/>
                <a:gridCol w="579888"/>
                <a:gridCol w="457200"/>
                <a:gridCol w="457200"/>
                <a:gridCol w="609600"/>
                <a:gridCol w="762000"/>
                <a:gridCol w="1295400"/>
              </a:tblGrid>
              <a:tr h="247512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Подпрограмма 083</a:t>
                      </a:r>
                      <a:r>
                        <a:rPr lang="ru-RU" sz="1000" b="1" baseline="0" dirty="0" smtClean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smtClean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«Развитие и совершенствование систем оповещения и информирования населения Московской области»</a:t>
                      </a:r>
                    </a:p>
                  </a:txBody>
                  <a:tcPr marL="36580" marR="36580" marT="60180" marB="601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80" marR="36580" marT="60180" marB="601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744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580" marR="36580" marT="60180" marB="60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Основное мероприятие 01. Создание, развитие и поддержание в постоянной готовности систем оповещения населения об опасностях, возникающих при военных конфликтах или вследствие этих конфликтов, а также при чрезвычайных ситуациях природного и техногенного характера (происшествиях) на территории муниципального образования Московской области 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580" marR="36580" marT="60180" marB="601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580" marR="36580" marT="60180" marB="60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165" algn="l"/>
                          <a:tab pos="230505" algn="ctr"/>
                        </a:tabLs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7 499,4</a:t>
                      </a:r>
                      <a:endParaRPr lang="ru-RU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580" marR="36580" marT="60180" marB="60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1 499,4</a:t>
                      </a:r>
                      <a:endParaRPr lang="ru-RU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580" marR="36580" marT="60180" marB="60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1500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580" marR="36580" marT="60180" marB="60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1500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580" marR="36580" marT="60180" marB="60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1500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580" marR="36580" marT="60180" marB="60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1500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580" marR="36580" marT="60180" marB="60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580" marR="36580" marT="60180" marB="601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744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ru-RU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580" marR="36580" marT="60180" marB="60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Мероприятие 1.1.</a:t>
                      </a:r>
                      <a:endParaRPr lang="ru-RU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Содержание, поддержание в постоянной готовности к применению, модернизация систем информирования и оповещения населения при чрезвычайных ситуациях или об угрозе возникновения чрезвычайных ситуаций, военных действий</a:t>
                      </a:r>
                      <a:endParaRPr lang="ru-RU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580" marR="36580" marT="60180" marB="601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1300</a:t>
                      </a:r>
                      <a:endParaRPr lang="ru-RU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580" marR="36580" marT="60180" marB="60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165" algn="l"/>
                          <a:tab pos="230505" algn="ctr"/>
                        </a:tabLs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7 499,4</a:t>
                      </a:r>
                      <a:endParaRPr lang="ru-RU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580" marR="36580" marT="60180" marB="60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1 499,4</a:t>
                      </a:r>
                      <a:endParaRPr lang="ru-RU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580" marR="36580" marT="60180" marB="60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1500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580" marR="36580" marT="60180" marB="60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1500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580" marR="36580" marT="60180" marB="60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1500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580" marR="36580" marT="60180" marB="60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1500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580" marR="36580" marT="60180" marB="60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Увеличение количества населения городского округа Серпухов попадающего в зону действия СЦО </a:t>
                      </a:r>
                      <a:endParaRPr lang="ru-RU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580" marR="36580" marT="60180" marB="601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57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ru-RU" sz="1800" b="1" dirty="0"/>
              <a:t>Муниципальная программа «Безопасность </a:t>
            </a:r>
            <a:br>
              <a:rPr lang="ru-RU" sz="1800" b="1" dirty="0"/>
            </a:br>
            <a:r>
              <a:rPr lang="ru-RU" sz="1800" b="1" dirty="0"/>
              <a:t>и обеспечение безопасности жизнедеятельности населения»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278677"/>
              </p:ext>
            </p:extLst>
          </p:nvPr>
        </p:nvGraphicFramePr>
        <p:xfrm>
          <a:off x="152400" y="685800"/>
          <a:ext cx="8915403" cy="5624372"/>
        </p:xfrm>
        <a:graphic>
          <a:graphicData uri="http://schemas.openxmlformats.org/drawingml/2006/table">
            <a:tbl>
              <a:tblPr firstRow="1" firstCol="1" bandRow="1"/>
              <a:tblGrid>
                <a:gridCol w="232575"/>
                <a:gridCol w="2434425"/>
                <a:gridCol w="800614"/>
                <a:gridCol w="557422"/>
                <a:gridCol w="796798"/>
                <a:gridCol w="717007"/>
                <a:gridCol w="716445"/>
                <a:gridCol w="717007"/>
                <a:gridCol w="717007"/>
                <a:gridCol w="1226103"/>
              </a:tblGrid>
              <a:tr h="301023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Подпрограмма 084 «Обеспечение пожарной безопасности на территории муниципального образования Московской области»</a:t>
                      </a:r>
                      <a:endParaRPr lang="ru-RU" sz="105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2518" marR="22518" marT="37045" marB="370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473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2518" marR="22518" marT="37045" marB="3704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Основное мероприятие  01.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Повышение степени пожарной безопасности</a:t>
                      </a:r>
                    </a:p>
                  </a:txBody>
                  <a:tcPr marL="22518" marR="22518" marT="37045" marB="3704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2518" marR="22518" marT="37045" marB="3704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33 671,3</a:t>
                      </a:r>
                    </a:p>
                  </a:txBody>
                  <a:tcPr marL="22518" marR="22518" marT="37045" marB="3704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1 850,9</a:t>
                      </a:r>
                    </a:p>
                  </a:txBody>
                  <a:tcPr marL="22518" marR="22518" marT="37045" marB="3704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7 778,1</a:t>
                      </a:r>
                    </a:p>
                  </a:txBody>
                  <a:tcPr marL="22518" marR="22518" marT="37045" marB="3704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8 014,2</a:t>
                      </a:r>
                    </a:p>
                  </a:txBody>
                  <a:tcPr marL="22518" marR="22518" marT="37045" marB="3704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8 014,2</a:t>
                      </a:r>
                    </a:p>
                  </a:txBody>
                  <a:tcPr marL="22518" marR="22518" marT="37045" marB="3704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8 014,2</a:t>
                      </a:r>
                    </a:p>
                  </a:txBody>
                  <a:tcPr marL="22518" marR="22518" marT="37045" marB="3704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Профилактика и ликвидация пожаров на территории городского округа Серпухов</a:t>
                      </a:r>
                    </a:p>
                  </a:txBody>
                  <a:tcPr marL="22518" marR="22518" marT="37045" marB="370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705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50" dirty="0" smtClean="0">
                          <a:effectLst/>
                          <a:latin typeface="+mn-lt"/>
                          <a:cs typeface="Times New Roman"/>
                        </a:rPr>
                        <a:t>  1</a:t>
                      </a:r>
                      <a:endParaRPr lang="ru-RU" sz="105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22518" marR="22518" marT="37045" marB="3704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Мероприятие 1.1.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Оказание поддержки общественным объединениям пожарной </a:t>
                      </a:r>
                      <a:r>
                        <a:rPr lang="ru-RU" sz="105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охраны,</a:t>
                      </a:r>
                      <a:r>
                        <a:rPr lang="ru-RU" sz="105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5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социальное </a:t>
                      </a: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и </a:t>
                      </a:r>
                      <a:r>
                        <a:rPr lang="ru-RU" sz="105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экономическое</a:t>
                      </a:r>
                      <a:r>
                        <a:rPr lang="ru-RU" sz="105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5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стимулирование </a:t>
                      </a: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участия граждан и организаций в добровольной пожарной охране</a:t>
                      </a:r>
                    </a:p>
                  </a:txBody>
                  <a:tcPr marL="22518" marR="22518" marT="37045" marB="3704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22518" marR="22518" marT="37045" marB="3704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22518" marR="22518" marT="37045" marB="3704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2518" marR="22518" marT="37045" marB="3704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2518" marR="22518" marT="37045" marB="3704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2518" marR="22518" marT="37045" marB="3704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2518" marR="22518" marT="37045" marB="3704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2518" marR="22518" marT="37045" marB="3704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Профилактика и ликвидация пожаров на территории городского округа Серпухов</a:t>
                      </a:r>
                    </a:p>
                  </a:txBody>
                  <a:tcPr marL="22518" marR="22518" marT="37045" marB="370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1473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22518" marR="22518" marT="37045" marB="3704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Мероприятие 1.2.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Содержание пожарных гидрантов, обеспечение их исправного состояния и готовности к забору воды в любое время года</a:t>
                      </a:r>
                    </a:p>
                  </a:txBody>
                  <a:tcPr marL="22518" marR="22518" marT="37045" marB="3704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214</a:t>
                      </a:r>
                    </a:p>
                  </a:txBody>
                  <a:tcPr marL="22518" marR="22518" marT="37045" marB="3704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22518" marR="22518" marT="37045" marB="3704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1000</a:t>
                      </a:r>
                    </a:p>
                  </a:txBody>
                  <a:tcPr marL="22518" marR="22518" marT="37045" marB="3704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2518" marR="22518" marT="37045" marB="3704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2518" marR="22518" marT="37045" marB="3704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2518" marR="22518" marT="37045" marB="3704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2518" marR="22518" marT="37045" marB="3704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Профилактика и ликвидация пожаров на территории городского округа Серпухов</a:t>
                      </a:r>
                    </a:p>
                  </a:txBody>
                  <a:tcPr marL="22518" marR="22518" marT="37045" marB="370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963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22518" marR="22518" marT="37045" marB="3704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Мероприятие 1.3.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Содержание пожарных водоемов и создание условий для забора воды из них в любое время года (обустройство подъездов с площадками с твердым покрытием для установки пожарных автомобилей) </a:t>
                      </a:r>
                    </a:p>
                  </a:txBody>
                  <a:tcPr marL="22518" marR="22518" marT="37045" marB="3704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22518" marR="22518" marT="37045" marB="3704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32 671,3</a:t>
                      </a:r>
                    </a:p>
                  </a:txBody>
                  <a:tcPr marL="22518" marR="22518" marT="37045" marB="3704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850,9</a:t>
                      </a:r>
                    </a:p>
                  </a:txBody>
                  <a:tcPr marL="22518" marR="22518" marT="37045" marB="3704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7 778,1</a:t>
                      </a:r>
                    </a:p>
                  </a:txBody>
                  <a:tcPr marL="22518" marR="22518" marT="37045" marB="3704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8014,2</a:t>
                      </a:r>
                    </a:p>
                  </a:txBody>
                  <a:tcPr marL="22518" marR="22518" marT="37045" marB="3704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8014,2</a:t>
                      </a:r>
                    </a:p>
                  </a:txBody>
                  <a:tcPr marL="22518" marR="22518" marT="37045" marB="3704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8014,2</a:t>
                      </a:r>
                    </a:p>
                  </a:txBody>
                  <a:tcPr marL="22518" marR="22518" marT="37045" marB="3704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Профилактика и ликвидация пожаров на территории городского округа Серпухов</a:t>
                      </a:r>
                    </a:p>
                  </a:txBody>
                  <a:tcPr marL="22518" marR="22518" marT="37045" marB="370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9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9050"/>
            <a:ext cx="8229600" cy="590550"/>
          </a:xfrm>
        </p:spPr>
        <p:txBody>
          <a:bodyPr>
            <a:noAutofit/>
          </a:bodyPr>
          <a:lstStyle/>
          <a:p>
            <a:r>
              <a:rPr lang="ru-RU" sz="1800" b="1" dirty="0"/>
              <a:t>Муниципальная программа «Безопасность </a:t>
            </a:r>
            <a:br>
              <a:rPr lang="ru-RU" sz="1800" b="1" dirty="0"/>
            </a:br>
            <a:r>
              <a:rPr lang="ru-RU" sz="1800" b="1" dirty="0"/>
              <a:t>и обеспечение безопасности жизнедеятельности населения»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060356"/>
              </p:ext>
            </p:extLst>
          </p:nvPr>
        </p:nvGraphicFramePr>
        <p:xfrm>
          <a:off x="152400" y="609600"/>
          <a:ext cx="8839200" cy="5780830"/>
        </p:xfrm>
        <a:graphic>
          <a:graphicData uri="http://schemas.openxmlformats.org/drawingml/2006/table">
            <a:tbl>
              <a:tblPr firstRow="1" firstCol="1" bandRow="1"/>
              <a:tblGrid>
                <a:gridCol w="340267"/>
                <a:gridCol w="1869679"/>
                <a:gridCol w="883501"/>
                <a:gridCol w="631586"/>
                <a:gridCol w="846491"/>
                <a:gridCol w="761723"/>
                <a:gridCol w="761126"/>
                <a:gridCol w="680536"/>
                <a:gridCol w="761723"/>
                <a:gridCol w="1302568"/>
              </a:tblGrid>
              <a:tr h="9729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21139" marR="21139" marT="34777" marB="347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Мероприятие 1.4.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Установка и содержание автономных дымовых пожарных </a:t>
                      </a:r>
                      <a:r>
                        <a:rPr lang="ru-RU" sz="10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извещателей</a:t>
                      </a: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в местах проживания многодетных семей и семей, находящихся в трудной жизненной ситуации</a:t>
                      </a:r>
                    </a:p>
                  </a:txBody>
                  <a:tcPr marL="21139" marR="21139" marT="34777" marB="347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21139" marR="21139" marT="34777" marB="347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21139" marR="21139" marT="34777" marB="347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1139" marR="21139" marT="34777" marB="347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1139" marR="21139" marT="34777" marB="347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1139" marR="21139" marT="34777" marB="347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1139" marR="21139" marT="34777" marB="347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1139" marR="21139" marT="34777" marB="347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Профилактика и ликвидация пожаров на территории городского округа Серпухов</a:t>
                      </a:r>
                    </a:p>
                  </a:txBody>
                  <a:tcPr marL="21139" marR="21139" marT="34777" marB="347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085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21139" marR="21139" marT="34777" marB="347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Мероприятие 1.5.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Содержание в исправном состоянии средств обеспечения пожарной безопасности жилых и общественных зданий, находящихся в муниципальной собственности</a:t>
                      </a:r>
                    </a:p>
                  </a:txBody>
                  <a:tcPr marL="21139" marR="21139" marT="34777" marB="347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21139" marR="21139" marT="34777" marB="347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21139" marR="21139" marT="34777" marB="347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1139" marR="21139" marT="34777" marB="347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1139" marR="21139" marT="34777" marB="347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1139" marR="21139" marT="34777" marB="347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1139" marR="21139" marT="34777" marB="347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1139" marR="21139" marT="34777" marB="347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Профилактика и ликвидация пожаров на территории городского округа Серпухов</a:t>
                      </a:r>
                    </a:p>
                  </a:txBody>
                  <a:tcPr marL="21139" marR="21139" marT="34777" marB="347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729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21139" marR="21139" marT="34777" marB="347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Мероприятие 1.6.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Организация обучения населения мерам пожарной безопасности и пропаганда в области пожарной безопасности, содействие распространению пожарно-технических знаний</a:t>
                      </a:r>
                    </a:p>
                  </a:txBody>
                  <a:tcPr marL="21139" marR="21139" marT="34777" marB="347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21139" marR="21139" marT="34777" marB="347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21139" marR="21139" marT="34777" marB="347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1139" marR="21139" marT="34777" marB="347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1139" marR="21139" marT="34777" marB="347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1139" marR="21139" marT="34777" marB="347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1139" marR="21139" marT="34777" marB="347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1139" marR="21139" marT="34777" marB="347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Профилактика и ликвидация пожаров на территории городского округа Серпухов</a:t>
                      </a:r>
                    </a:p>
                  </a:txBody>
                  <a:tcPr marL="21139" marR="21139" marT="34777" marB="347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470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21139" marR="21139" marT="34777" marB="347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Мероприятие 1.7.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Дополнительные мероприятия в условиях особого противопожарного режима</a:t>
                      </a:r>
                    </a:p>
                  </a:txBody>
                  <a:tcPr marL="21139" marR="21139" marT="34777" marB="347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21139" marR="21139" marT="34777" marB="347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21139" marR="21139" marT="34777" marB="347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1139" marR="21139" marT="34777" marB="347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1139" marR="21139" marT="34777" marB="347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1139" marR="21139" marT="34777" marB="347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1139" marR="21139" marT="34777" marB="347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1139" marR="21139" marT="34777" marB="347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Профилактика и ликвидация пожаров на территории городского округа Серпухов</a:t>
                      </a:r>
                    </a:p>
                  </a:txBody>
                  <a:tcPr marL="21139" marR="21139" marT="34777" marB="347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470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21139" marR="21139" marT="34777" marB="347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Мероприятие 1.8.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Обеспечение связи и оповещения населения о пожаре</a:t>
                      </a:r>
                    </a:p>
                  </a:txBody>
                  <a:tcPr marL="21139" marR="21139" marT="34777" marB="347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1139" marR="21139" marT="34777" marB="347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1139" marR="21139" marT="34777" marB="347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1139" marR="21139" marT="34777" marB="347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1139" marR="21139" marT="34777" marB="347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1139" marR="21139" marT="34777" marB="347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1139" marR="21139" marT="34777" marB="347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1139" marR="21139" marT="34777" marB="347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Профилактика и ликвидация пожаров на территории городского округа Серпухов</a:t>
                      </a:r>
                    </a:p>
                  </a:txBody>
                  <a:tcPr marL="21139" marR="21139" marT="34777" marB="347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40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/>
              <a:t>Муниципальная программа «Жилище»</a:t>
            </a:r>
            <a:endParaRPr lang="ru-RU" sz="1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1203769"/>
              </p:ext>
            </p:extLst>
          </p:nvPr>
        </p:nvGraphicFramePr>
        <p:xfrm>
          <a:off x="76200" y="304800"/>
          <a:ext cx="8915403" cy="6327531"/>
        </p:xfrm>
        <a:graphic>
          <a:graphicData uri="http://schemas.openxmlformats.org/drawingml/2006/table">
            <a:tbl>
              <a:tblPr firstRow="1" firstCol="1" bandRow="1"/>
              <a:tblGrid>
                <a:gridCol w="387627"/>
                <a:gridCol w="3178533"/>
                <a:gridCol w="1007829"/>
                <a:gridCol w="542677"/>
                <a:gridCol w="542677"/>
                <a:gridCol w="620202"/>
                <a:gridCol w="620202"/>
                <a:gridCol w="542677"/>
                <a:gridCol w="542676"/>
                <a:gridCol w="930303"/>
              </a:tblGrid>
              <a:tr h="48064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0" u="sng" dirty="0">
                          <a:effectLst/>
                          <a:latin typeface="+mn-lt"/>
                          <a:ea typeface="Calibri"/>
                        </a:rPr>
                        <a:t>№</a:t>
                      </a:r>
                      <a:endParaRPr lang="ru-RU" sz="1000" i="0" u="sng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0" u="sng" dirty="0">
                          <a:effectLst/>
                          <a:latin typeface="+mn-lt"/>
                          <a:ea typeface="Calibri"/>
                        </a:rPr>
                        <a:t>п/п</a:t>
                      </a:r>
                      <a:endParaRPr lang="ru-RU" sz="1000" i="0" u="sng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0" u="sng" dirty="0">
                          <a:effectLst/>
                          <a:latin typeface="+mn-lt"/>
                          <a:ea typeface="Calibri"/>
                        </a:rPr>
                        <a:t>Мероприятия по реализации Подпрограммы </a:t>
                      </a:r>
                      <a:endParaRPr lang="ru-RU" sz="1000" i="0" u="sng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0" u="sng" dirty="0">
                          <a:effectLst/>
                          <a:latin typeface="+mn-lt"/>
                          <a:ea typeface="Calibri"/>
                        </a:rPr>
                        <a:t>Объем финансирования мероприятий в 2019 году, </a:t>
                      </a:r>
                      <a:r>
                        <a:rPr lang="ru-RU" sz="1000" i="0" u="sng" dirty="0" err="1">
                          <a:effectLst/>
                          <a:latin typeface="+mn-lt"/>
                          <a:ea typeface="Calibri"/>
                        </a:rPr>
                        <a:t>тыс.руб</a:t>
                      </a:r>
                      <a:endParaRPr lang="ru-RU" sz="1000" i="0" u="sng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0" u="sng" dirty="0">
                          <a:effectLst/>
                          <a:latin typeface="+mn-lt"/>
                          <a:ea typeface="Calibri"/>
                        </a:rPr>
                        <a:t>Всего</a:t>
                      </a:r>
                      <a:endParaRPr lang="ru-RU" sz="1000" i="0" u="sng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0" u="sng" dirty="0">
                          <a:effectLst/>
                          <a:latin typeface="+mn-lt"/>
                          <a:ea typeface="Calibri"/>
                        </a:rPr>
                        <a:t>Объемы финансирования по годам </a:t>
                      </a:r>
                      <a:br>
                        <a:rPr lang="ru-RU" sz="1000" i="0" u="sng" dirty="0">
                          <a:effectLst/>
                          <a:latin typeface="+mn-lt"/>
                          <a:ea typeface="Calibri"/>
                        </a:rPr>
                      </a:br>
                      <a:r>
                        <a:rPr lang="ru-RU" sz="1000" i="0" u="sng" dirty="0">
                          <a:effectLst/>
                          <a:latin typeface="+mn-lt"/>
                          <a:ea typeface="Calibri"/>
                        </a:rPr>
                        <a:t>(тыс.  руб.)</a:t>
                      </a:r>
                      <a:endParaRPr lang="ru-RU" sz="1000" i="0" u="sng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0" u="sng" dirty="0">
                          <a:effectLst/>
                          <a:latin typeface="+mn-lt"/>
                          <a:ea typeface="Calibri"/>
                        </a:rPr>
                        <a:t>Результаты выполнения мероприятий Подпрограммы </a:t>
                      </a:r>
                      <a:endParaRPr lang="ru-RU" sz="1000" i="0" u="sng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i="0" u="sng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</a:tr>
              <a:tr h="3604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0" u="sng">
                          <a:effectLst/>
                          <a:latin typeface="+mn-lt"/>
                          <a:ea typeface="Calibri"/>
                        </a:rPr>
                        <a:t>2020 год</a:t>
                      </a:r>
                      <a:endParaRPr lang="ru-RU" sz="1000" i="0" u="sng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0" u="sng" dirty="0">
                          <a:effectLst/>
                          <a:latin typeface="+mn-lt"/>
                          <a:ea typeface="Calibri"/>
                        </a:rPr>
                        <a:t>2021 год</a:t>
                      </a:r>
                      <a:endParaRPr lang="ru-RU" sz="1000" i="0" u="sng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0" u="sng" dirty="0">
                          <a:effectLst/>
                          <a:latin typeface="+mn-lt"/>
                          <a:ea typeface="Calibri"/>
                        </a:rPr>
                        <a:t>2022 год</a:t>
                      </a:r>
                      <a:endParaRPr lang="ru-RU" sz="1000" i="0" u="sng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0" u="sng" dirty="0">
                          <a:effectLst/>
                          <a:latin typeface="+mn-lt"/>
                          <a:ea typeface="Calibri"/>
                        </a:rPr>
                        <a:t>2023 год</a:t>
                      </a:r>
                      <a:endParaRPr lang="ru-RU" sz="1000" i="0" u="sng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0" u="sng" dirty="0">
                          <a:effectLst/>
                          <a:latin typeface="+mn-lt"/>
                          <a:ea typeface="Calibri"/>
                        </a:rPr>
                        <a:t>2024 год</a:t>
                      </a:r>
                      <a:endParaRPr lang="ru-RU" sz="1000" i="0" u="sng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8155">
                <a:tc gridSpan="10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+mn-lt"/>
                          <a:ea typeface="Times New Roman"/>
                        </a:rPr>
                        <a:t>Подпрограмма</a:t>
                      </a:r>
                      <a:r>
                        <a:rPr lang="ru-RU" sz="1000" b="1" baseline="0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n-US" sz="1000" b="1" baseline="0" dirty="0" smtClean="0">
                          <a:effectLst/>
                          <a:latin typeface="+mn-lt"/>
                          <a:ea typeface="Times New Roman"/>
                        </a:rPr>
                        <a:t>I </a:t>
                      </a:r>
                      <a:r>
                        <a:rPr lang="ru-RU" sz="1000" b="1" dirty="0" smtClean="0">
                          <a:effectLst/>
                          <a:latin typeface="+mn-lt"/>
                          <a:ea typeface="Times New Roman"/>
                        </a:rPr>
                        <a:t>«Комплексное освоение земельных участков в целях жилищного строительства и развитие застроенных территорий» </a:t>
                      </a:r>
                      <a:endParaRPr lang="ru-RU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06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</a:rPr>
                        <a:t>1.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</a:rPr>
                        <a:t>Основное мероприятие </a:t>
                      </a:r>
                      <a:r>
                        <a:rPr lang="ru-RU" sz="1000" dirty="0" smtClean="0">
                          <a:effectLst/>
                          <a:latin typeface="+mn-lt"/>
                          <a:ea typeface="Calibri"/>
                        </a:rPr>
                        <a:t>01-</a:t>
                      </a:r>
                      <a:r>
                        <a:rPr lang="ru-RU" sz="1000" baseline="0" dirty="0" smtClean="0">
                          <a:effectLst/>
                          <a:latin typeface="+mn-lt"/>
                          <a:ea typeface="Calibri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+mn-lt"/>
                          <a:ea typeface="Calibri"/>
                        </a:rPr>
                        <a:t>Создание </a:t>
                      </a:r>
                      <a:r>
                        <a:rPr lang="ru-RU" sz="1000" dirty="0">
                          <a:effectLst/>
                          <a:latin typeface="+mn-lt"/>
                          <a:ea typeface="Calibri"/>
                        </a:rPr>
                        <a:t>условий для развития рынка доступного жилья, развитие жилищного строительства 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</a:rPr>
                        <a:t> 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</a:tr>
              <a:tr h="1664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1.1.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Мероприятие</a:t>
                      </a:r>
                      <a:r>
                        <a:rPr lang="ru-RU" sz="10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-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Организация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строительства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 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</a:tr>
              <a:tr h="6008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1.2.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Мероприятие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-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Расходы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на реализацию мероприятий по обеспечению проживающих в городском округе и нуждающихся в жилых помещениях малоимущих граждан жилыми помещениями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 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</a:tr>
              <a:tr h="4806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1.3.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Мероприятие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-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Обеспечение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проживающих в городском округе и нуждающихся в жилых помещениях малоимущих граждан жилыми помещениями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Без финансирования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 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</a:tr>
              <a:tr h="2836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2. 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Основное мероприятие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04.</a:t>
                      </a:r>
                      <a:r>
                        <a:rPr lang="ru-RU" sz="10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Обеспечение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прав пострадавших граждан-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соинвесторов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 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 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</a:tr>
              <a:tr h="3604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2.1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Мероприятия, 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направленные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на достижение показателей (без финансирования)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 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Без финансирования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 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</a:tr>
              <a:tr h="6008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3.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Основное мероприятие 07.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Финансовое обеспечение выполнения отдельных государственных полномочий в сфере жилищной политики, переданных органам местного самоуправления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</a:rPr>
                        <a:t>16211,0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</a:rPr>
                        <a:t>4742,0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</a:rPr>
                        <a:t>3823,0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</a:rPr>
                        <a:t>3823,0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</a:rPr>
                        <a:t>3823,0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 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</a:tr>
              <a:tr h="19378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3</a:t>
                      </a:r>
                      <a:r>
                        <a:rPr lang="ru-RU" sz="1000">
                          <a:effectLst/>
                          <a:latin typeface="+mn-lt"/>
                          <a:ea typeface="Calibri"/>
                        </a:rPr>
                        <a:t>.1.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90170" algn="l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Мероприятие-Осуществление</a:t>
                      </a:r>
                      <a:r>
                        <a:rPr lang="ru-RU" sz="1000" baseline="0" dirty="0" smtClean="0">
                          <a:effectLst/>
                          <a:latin typeface="+mn-lt"/>
                          <a:ea typeface="Times New Roman"/>
                        </a:rPr>
                        <a:t> отдельных </a:t>
                      </a: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государственных </a:t>
                      </a: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полномочий в части подготовки и направления уведомлений о соответствии (несоответствии) указанных в уведомлении о планируемом строительстве параметров объекта индивидуального жилищного строительства или садового дома установленным параметрам и допустимости размещения объекта индивидуального жилищного строительства или садового дома на земельном участке, уведомлений о соответствии (несоответствии) построенных или реконструированных объектов индивидуального жилищного строительства или садового дома требованиям законодательства о градостроительной деятельности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</a:rPr>
                        <a:t>16211,0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</a:rPr>
                        <a:t>4742,0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</a:rPr>
                        <a:t>3823,0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</a:rPr>
                        <a:t>3823,0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</a:rPr>
                        <a:t>3823,0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 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Подготовка уведомления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6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ru-RU" sz="1800" b="1" dirty="0">
                <a:solidFill>
                  <a:prstClr val="black"/>
                </a:solidFill>
              </a:rPr>
              <a:t>Муниципальная программа «Жилище»</a:t>
            </a:r>
            <a:endParaRPr lang="ru-RU" sz="1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4270045"/>
              </p:ext>
            </p:extLst>
          </p:nvPr>
        </p:nvGraphicFramePr>
        <p:xfrm>
          <a:off x="228600" y="533400"/>
          <a:ext cx="8686799" cy="2514600"/>
        </p:xfrm>
        <a:graphic>
          <a:graphicData uri="http://schemas.openxmlformats.org/drawingml/2006/table">
            <a:tbl>
              <a:tblPr firstRow="1" firstCol="1" bandRow="1"/>
              <a:tblGrid>
                <a:gridCol w="381000"/>
                <a:gridCol w="2128432"/>
                <a:gridCol w="843368"/>
                <a:gridCol w="835694"/>
                <a:gridCol w="627644"/>
                <a:gridCol w="627644"/>
                <a:gridCol w="523418"/>
                <a:gridCol w="662200"/>
                <a:gridCol w="384636"/>
                <a:gridCol w="1672763"/>
              </a:tblGrid>
              <a:tr h="228600">
                <a:tc gridSpan="10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Times New Roman"/>
                        </a:rPr>
                        <a:t>Подпрограмма</a:t>
                      </a:r>
                      <a:r>
                        <a:rPr lang="ru-RU" sz="1100" b="1" baseline="0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n-US" sz="1100" b="1" baseline="0" dirty="0" smtClean="0">
                          <a:effectLst/>
                          <a:latin typeface="+mn-lt"/>
                          <a:ea typeface="Times New Roman"/>
                        </a:rPr>
                        <a:t>II </a:t>
                      </a:r>
                      <a:r>
                        <a:rPr lang="ru-RU" sz="1100" b="1" dirty="0" smtClean="0">
                          <a:effectLst/>
                          <a:latin typeface="+mn-lt"/>
                          <a:ea typeface="Times New Roman"/>
                        </a:rPr>
                        <a:t>«Обеспечение жильем молодых семей» </a:t>
                      </a:r>
                      <a:endParaRPr lang="ru-RU" sz="11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0772" marR="60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72" marR="60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72" marR="60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72" marR="60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72" marR="60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72" marR="60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72" marR="60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72" marR="60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3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1</a:t>
                      </a:r>
                    </a:p>
                  </a:txBody>
                  <a:tcPr marL="60772" marR="60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Основное мероприятие 01.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Оказание государственной поддержки молодым семьям в виде социальных выплат на приобретение жилого помещения или на создание объекта индивидуального жилищного строительства</a:t>
                      </a:r>
                    </a:p>
                  </a:txBody>
                  <a:tcPr marL="60772" marR="60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6332,3</a:t>
                      </a:r>
                    </a:p>
                  </a:txBody>
                  <a:tcPr marL="60772" marR="60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6107,8</a:t>
                      </a:r>
                    </a:p>
                  </a:txBody>
                  <a:tcPr marL="60772" marR="60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2985,0</a:t>
                      </a:r>
                    </a:p>
                  </a:txBody>
                  <a:tcPr marL="60772" marR="60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1227,8</a:t>
                      </a:r>
                    </a:p>
                  </a:txBody>
                  <a:tcPr marL="60772" marR="60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945,0</a:t>
                      </a:r>
                    </a:p>
                  </a:txBody>
                  <a:tcPr marL="60772" marR="60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950,0</a:t>
                      </a:r>
                    </a:p>
                  </a:txBody>
                  <a:tcPr marL="60772" marR="60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0772" marR="60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Количество молодых семей, получивших свидетельство о праве на получение социальной выплаты на приобретение (строительство) жилого помещения</a:t>
                      </a:r>
                    </a:p>
                  </a:txBody>
                  <a:tcPr marL="60772" marR="60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</a:tr>
              <a:tr h="8102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  1.1</a:t>
                      </a: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.</a:t>
                      </a:r>
                    </a:p>
                  </a:txBody>
                  <a:tcPr marL="60772" marR="60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Мероприятие </a:t>
                      </a: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1.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 Реализация мероприятий по обеспечению жильем молодых семей</a:t>
                      </a:r>
                    </a:p>
                  </a:txBody>
                  <a:tcPr marL="60772" marR="60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6332,3</a:t>
                      </a:r>
                    </a:p>
                  </a:txBody>
                  <a:tcPr marL="60772" marR="60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6107,8</a:t>
                      </a:r>
                    </a:p>
                  </a:txBody>
                  <a:tcPr marL="60772" marR="60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2985,0</a:t>
                      </a:r>
                    </a:p>
                  </a:txBody>
                  <a:tcPr marL="60772" marR="60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1227,8</a:t>
                      </a:r>
                    </a:p>
                  </a:txBody>
                  <a:tcPr marL="60772" marR="60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945,0</a:t>
                      </a:r>
                    </a:p>
                  </a:txBody>
                  <a:tcPr marL="60772" marR="60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950,0</a:t>
                      </a:r>
                    </a:p>
                  </a:txBody>
                  <a:tcPr marL="60772" marR="60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0772" marR="60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Количество молодых семей, получивших свидетельство о праве на получение социальной выплаты на приобретение (строительство) жилого помещения</a:t>
                      </a:r>
                    </a:p>
                  </a:txBody>
                  <a:tcPr marL="60772" marR="60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929275"/>
              </p:ext>
            </p:extLst>
          </p:nvPr>
        </p:nvGraphicFramePr>
        <p:xfrm>
          <a:off x="228600" y="3200400"/>
          <a:ext cx="8686799" cy="3352800"/>
        </p:xfrm>
        <a:graphic>
          <a:graphicData uri="http://schemas.openxmlformats.org/drawingml/2006/table">
            <a:tbl>
              <a:tblPr firstRow="1" firstCol="1" bandRow="1"/>
              <a:tblGrid>
                <a:gridCol w="381000"/>
                <a:gridCol w="2133600"/>
                <a:gridCol w="838200"/>
                <a:gridCol w="838200"/>
                <a:gridCol w="609600"/>
                <a:gridCol w="609600"/>
                <a:gridCol w="609600"/>
                <a:gridCol w="609600"/>
                <a:gridCol w="381000"/>
                <a:gridCol w="1676399"/>
              </a:tblGrid>
              <a:tr h="533400">
                <a:tc gridSpan="10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+mn-lt"/>
                          <a:ea typeface="Times New Roman"/>
                        </a:rPr>
                        <a:t>Подпрограмма III «Обеспечение жильем детей-сирот и детей, оставшихся без попечения родителей, лиц из числа детей-сирот и детей, оставшихся без попечения родителей» </a:t>
                      </a:r>
                      <a:endParaRPr lang="ru-RU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677" marR="64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677" marR="64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1.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677" marR="64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smtClean="0">
                          <a:effectLst/>
                          <a:latin typeface="+mn-lt"/>
                          <a:ea typeface="Times New Roman"/>
                        </a:rPr>
                        <a:t>Основное </a:t>
                      </a: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мероприятие 01 Оказание мер социальной поддержки детям-сиротам, детям, оставшимся без попечения родителей, лицам из числа указанной категории детей, а также гражданам, желающим взять детей на воспитание </a:t>
                      </a: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в </a:t>
                      </a:r>
                      <a:r>
                        <a:rPr lang="ru-RU" sz="1000" smtClean="0">
                          <a:effectLst/>
                          <a:latin typeface="+mn-lt"/>
                          <a:ea typeface="Times New Roman"/>
                        </a:rPr>
                        <a:t>семью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677" marR="64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26097,0</a:t>
                      </a:r>
                    </a:p>
                  </a:txBody>
                  <a:tcPr marL="64677" marR="64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194635,0</a:t>
                      </a:r>
                    </a:p>
                  </a:txBody>
                  <a:tcPr marL="64677" marR="64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35273,0</a:t>
                      </a:r>
                    </a:p>
                  </a:txBody>
                  <a:tcPr marL="64677" marR="64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46192,0</a:t>
                      </a:r>
                    </a:p>
                  </a:txBody>
                  <a:tcPr marL="64677" marR="64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39263,0</a:t>
                      </a:r>
                    </a:p>
                  </a:txBody>
                  <a:tcPr marL="64677" marR="64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73907,0</a:t>
                      </a:r>
                    </a:p>
                  </a:txBody>
                  <a:tcPr marL="64677" marR="64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4677" marR="64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677" marR="64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</a:tr>
              <a:tr h="1600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  1.1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.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677" marR="64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Мероприятие Предоставление жилых помещений детям-сиротам и детям, оставшимся без попечения родителей, лицам из числа детей-сирот и детей, оставшихся без попечения родителей по договорам найма специализированных жилых помещений</a:t>
                      </a:r>
                    </a:p>
                  </a:txBody>
                  <a:tcPr marL="64677" marR="64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26097,0</a:t>
                      </a:r>
                    </a:p>
                  </a:txBody>
                  <a:tcPr marL="64677" marR="64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194635,0</a:t>
                      </a:r>
                    </a:p>
                  </a:txBody>
                  <a:tcPr marL="64677" marR="64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35273,0</a:t>
                      </a:r>
                    </a:p>
                  </a:txBody>
                  <a:tcPr marL="64677" marR="64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46192,0</a:t>
                      </a:r>
                    </a:p>
                  </a:txBody>
                  <a:tcPr marL="64677" marR="64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39263,0</a:t>
                      </a:r>
                    </a:p>
                  </a:txBody>
                  <a:tcPr marL="64677" marR="64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73907,0</a:t>
                      </a:r>
                    </a:p>
                  </a:txBody>
                  <a:tcPr marL="64677" marR="64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4677" marR="64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Количество детей-сирот и детей, оставшихся без попечения родителей, лиц из числа детей-сирот и детей, оставшихся без попечения родителей для обеспечения жилыми помещениями в текущем году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677" marR="64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71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304800"/>
          </a:xfrm>
        </p:spPr>
        <p:txBody>
          <a:bodyPr>
            <a:normAutofit fontScale="90000"/>
          </a:bodyPr>
          <a:lstStyle/>
          <a:p>
            <a:r>
              <a:rPr lang="ru-RU" sz="1800" b="1" dirty="0">
                <a:solidFill>
                  <a:prstClr val="black"/>
                </a:solidFill>
              </a:rPr>
              <a:t>Муниципальная программа «Жилище»</a:t>
            </a:r>
            <a:endParaRPr lang="ru-RU" sz="1800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2920402"/>
              </p:ext>
            </p:extLst>
          </p:nvPr>
        </p:nvGraphicFramePr>
        <p:xfrm>
          <a:off x="76200" y="381000"/>
          <a:ext cx="8915400" cy="5867400"/>
        </p:xfrm>
        <a:graphic>
          <a:graphicData uri="http://schemas.openxmlformats.org/drawingml/2006/table">
            <a:tbl>
              <a:tblPr firstRow="1" firstCol="1" bandRow="1"/>
              <a:tblGrid>
                <a:gridCol w="457200"/>
                <a:gridCol w="2137094"/>
                <a:gridCol w="453706"/>
                <a:gridCol w="590724"/>
                <a:gridCol w="569851"/>
                <a:gridCol w="592025"/>
                <a:gridCol w="533400"/>
                <a:gridCol w="609600"/>
                <a:gridCol w="548376"/>
                <a:gridCol w="2423424"/>
              </a:tblGrid>
              <a:tr h="334854">
                <a:tc gridSpan="10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+mn-lt"/>
                          <a:ea typeface="Times New Roman"/>
                        </a:rPr>
                        <a:t>Подпрограммы VII</a:t>
                      </a:r>
                      <a:r>
                        <a:rPr lang="ru-RU" sz="1000" b="1" baseline="0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000" b="1" dirty="0" smtClean="0">
                          <a:effectLst/>
                          <a:latin typeface="+mn-lt"/>
                          <a:ea typeface="Times New Roman"/>
                        </a:rPr>
                        <a:t>«Улучшение жилищных условий отдельных категорий многодетных семей»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5179" marR="6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179" marR="6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179" marR="6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179" marR="6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45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1.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5179" marR="65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Основное мероприятие 01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Предоставление многодетным семьям жилищных субсидий на приобретение жилого помещения или строительство индивидуального жилого дома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5179" marR="65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5179" marR="65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13331,0</a:t>
                      </a:r>
                    </a:p>
                  </a:txBody>
                  <a:tcPr marL="65179" marR="65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5179" marR="65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5761,0</a:t>
                      </a:r>
                    </a:p>
                  </a:txBody>
                  <a:tcPr marL="65179" marR="65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5179" marR="65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7570,0</a:t>
                      </a:r>
                    </a:p>
                  </a:txBody>
                  <a:tcPr marL="65179" marR="65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5179" marR="65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5179" marR="6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</a:tr>
              <a:tr h="9409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1.1.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5179" marR="65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Мероприятие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Реализация мероприятий по улучшению жилищных условий многодетных семей       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5179" marR="65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5179" marR="65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13331,0</a:t>
                      </a:r>
                    </a:p>
                  </a:txBody>
                  <a:tcPr marL="65179" marR="65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5179" marR="65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5761,0</a:t>
                      </a:r>
                    </a:p>
                  </a:txBody>
                  <a:tcPr marL="65179" marR="65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5179" marR="65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7570,0</a:t>
                      </a:r>
                    </a:p>
                  </a:txBody>
                  <a:tcPr marL="65179" marR="65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5179" marR="65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Количество многодетных семей, получивших жилищную субсидию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5179" marR="65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</a:tr>
              <a:tr h="238451">
                <a:tc gridSpan="10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i="0" dirty="0" smtClean="0">
                          <a:effectLst/>
                          <a:latin typeface="+mn-lt"/>
                          <a:ea typeface="Times New Roman"/>
                        </a:rPr>
                        <a:t>Подпрограмма VIII «Обеспечение жильем отдельных категорий граждан, установленных федеральным законодательством» </a:t>
                      </a:r>
                    </a:p>
                  </a:txBody>
                  <a:tcPr marL="65179" marR="6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179" marR="6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179" marR="65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179" marR="65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179" marR="65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179" marR="65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91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+mn-lt"/>
                          <a:ea typeface="Times New Roman"/>
                        </a:rPr>
                        <a:t>2.</a:t>
                      </a:r>
                    </a:p>
                  </a:txBody>
                  <a:tcPr marL="36026" marR="360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Основное мероприятие 02.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Оказание государственной поддержки по обеспечению жильем отдельных категорий граждан, установленных федеральными законами от 12 января 1995 года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№ 5-ФЗ «О ветеранах»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и от 24 ноября 1995 года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№ 181-ФЗ «О социальной защите инвалидов в Российской Федерации»</a:t>
                      </a:r>
                    </a:p>
                  </a:txBody>
                  <a:tcPr marL="36026" marR="360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026" marR="360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1230,0</a:t>
                      </a:r>
                    </a:p>
                  </a:txBody>
                  <a:tcPr marL="36026" marR="360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026" marR="360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1230,0</a:t>
                      </a:r>
                    </a:p>
                  </a:txBody>
                  <a:tcPr marL="36026" marR="360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026" marR="360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026" marR="360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026" marR="360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1. Количество инвалидов и семей, имеющих детей-инвалидов, получивших государственную поддержку по обеспечению жилыми помещениями за счет средств федерального бюджета  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2. Количество инвалидов и ветеранов боевых действий, членов семей погибших (умерших) инвалидов и ветеранов боевых действий, получивших государственную поддержку по обеспечению жилыми помещениями за счет средств федерального бюджета 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026" marR="36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</a:tr>
              <a:tr h="1339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+mn-lt"/>
                          <a:ea typeface="Times New Roman"/>
                        </a:rPr>
                        <a:t>2.1</a:t>
                      </a:r>
                      <a:endParaRPr lang="ru-RU" sz="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026" marR="360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Мероприятие.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Осуществление полномочий по обеспечению жильем отдельных категорий граждан, установленных Федеральным законом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от 12 января 1995 года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№ 5-ФЗ «О ветеранах»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026" marR="360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026" marR="360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026" marR="360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026" marR="360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026" marR="360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026" marR="360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026" marR="360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026" marR="360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1. Количество инвалидов и ветеранов боевых действий, членов семей погибших (умерших) инвалидов и ветеранов боевых действий, получивших государственную поддержку по обеспечению жилыми помещениями за счет средств федерального бюджета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026" marR="36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00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82562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Муниципальная программа «Жилище»</a:t>
            </a:r>
            <a:endParaRPr lang="ru-RU" sz="1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2371463"/>
              </p:ext>
            </p:extLst>
          </p:nvPr>
        </p:nvGraphicFramePr>
        <p:xfrm>
          <a:off x="152400" y="457200"/>
          <a:ext cx="8915399" cy="5486400"/>
        </p:xfrm>
        <a:graphic>
          <a:graphicData uri="http://schemas.openxmlformats.org/drawingml/2006/table">
            <a:tbl>
              <a:tblPr firstRow="1" firstCol="1" bandRow="1"/>
              <a:tblGrid>
                <a:gridCol w="381000"/>
                <a:gridCol w="3048000"/>
                <a:gridCol w="381000"/>
                <a:gridCol w="685800"/>
                <a:gridCol w="533400"/>
                <a:gridCol w="533400"/>
                <a:gridCol w="457200"/>
                <a:gridCol w="457200"/>
                <a:gridCol w="349047"/>
                <a:gridCol w="2089352"/>
              </a:tblGrid>
              <a:tr h="137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2.2.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026" marR="36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Мероприятие.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Осуществление полномочий по обеспечению жильем отдельных категорий граждан, установленных Федеральным законом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от 24 ноября 1995 № 181-ФЗ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«О социальной защите инвалидов в Российской Федерации»</a:t>
                      </a:r>
                    </a:p>
                  </a:txBody>
                  <a:tcPr marL="36026" marR="36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026" marR="360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1230,0</a:t>
                      </a:r>
                    </a:p>
                  </a:txBody>
                  <a:tcPr marL="36026" marR="360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026" marR="360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1230,0</a:t>
                      </a:r>
                    </a:p>
                  </a:txBody>
                  <a:tcPr marL="36026" marR="360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026" marR="360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026" marR="360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026" marR="360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1. Количество инвалидов и семей, имеющих детей-инвалидов, получивших государственную поддержку по обеспечению жилыми помещениями за счет средств федерального бюджета  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026" marR="36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</a:tr>
              <a:tr h="19594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3.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026" marR="36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Основное мероприятие 03. Оказание государственной поддержки по обеспечению жильем граждан, уволенных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с военной службы,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и 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приравненных к ним лиц в соответствии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с 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Федеральным законом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от 8 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декабря 2010 года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№ 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342-ФЗ «О внесении изменений в Федеральный закон «О статусе военнослужащих» и об обеспечении жилыми помещениями некоторых категорий граждан»</a:t>
                      </a:r>
                    </a:p>
                  </a:txBody>
                  <a:tcPr marL="36026" marR="36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026" marR="360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026" marR="360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026" marR="360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026" marR="360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026" marR="360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026" marR="360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026" marR="360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Количество граждан, уволенных с военной службы, и приравненных к ним лиц, получивших государственную поддержку по обеспечению жилыми помещениями за счет средств федерального бюджета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026" marR="36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</a:tr>
              <a:tr h="21553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3.1.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026" marR="360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Мероприятие.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Осуществление полномочий по обеспечению жильем граждан, уволенных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с 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военной службы,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и приравненных к ним лиц, в соответствии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с 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Федеральным законом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от 8 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декабря 2010 года № 342-ФЗ «О внесении изменений в Федеральный закон «О статусе военнослужащих» и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об обеспечении жилыми помещениями некоторых категорий граждан»</a:t>
                      </a:r>
                    </a:p>
                  </a:txBody>
                  <a:tcPr marL="36026" marR="360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026" marR="36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026" marR="36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026" marR="36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026" marR="36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026" marR="36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026" marR="36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026" marR="36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Количество граждан, уволенных с военной службы, и приравненных к ним лиц, получивших государственную поддержку по обеспечению жилыми помещениями за счет средств федерального бюджета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026" marR="360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9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Муниципальная программа «Развитие инженерной инфраструктуры и энергоэффективности»</a:t>
            </a:r>
            <a:endParaRPr lang="ru-RU" sz="20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1024718"/>
              </p:ext>
            </p:extLst>
          </p:nvPr>
        </p:nvGraphicFramePr>
        <p:xfrm>
          <a:off x="152400" y="762000"/>
          <a:ext cx="8839199" cy="5311317"/>
        </p:xfrm>
        <a:graphic>
          <a:graphicData uri="http://schemas.openxmlformats.org/drawingml/2006/table">
            <a:tbl>
              <a:tblPr/>
              <a:tblGrid>
                <a:gridCol w="381000"/>
                <a:gridCol w="2133600"/>
                <a:gridCol w="752618"/>
                <a:gridCol w="1228582"/>
                <a:gridCol w="1041443"/>
                <a:gridCol w="825774"/>
                <a:gridCol w="825774"/>
                <a:gridCol w="825204"/>
                <a:gridCol w="825204"/>
              </a:tblGrid>
              <a:tr h="30263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Times New Roman"/>
                        </a:rPr>
                        <a:t>№ п/п</a:t>
                      </a:r>
                    </a:p>
                  </a:txBody>
                  <a:tcPr marL="38137" marR="38137" marT="62742" marB="627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49804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Times New Roman"/>
                        </a:rPr>
                        <a:t>Планируемые результаты реализации программы</a:t>
                      </a:r>
                    </a:p>
                  </a:txBody>
                  <a:tcPr marL="38137" marR="38137" marT="62742" marB="627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49804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Times New Roman"/>
                        </a:rPr>
                        <a:t>Единица измерения</a:t>
                      </a:r>
                    </a:p>
                  </a:txBody>
                  <a:tcPr marL="38137" marR="38137" marT="62742" marB="627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49804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Times New Roman"/>
                        </a:rPr>
                        <a:t>Базовое значение на начало реализации подпрограммы</a:t>
                      </a:r>
                    </a:p>
                  </a:txBody>
                  <a:tcPr marL="38137" marR="38137" marT="62742" marB="627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49804"/>
                      </a:srgb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Times New Roman"/>
                        </a:rPr>
                        <a:t>Планируемое значение по годам реализации</a:t>
                      </a:r>
                    </a:p>
                  </a:txBody>
                  <a:tcPr marL="38137" marR="38137" marT="62742" marB="627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4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55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>
                          <a:effectLst/>
                          <a:latin typeface="+mn-lt"/>
                          <a:ea typeface="Times New Roman"/>
                        </a:rPr>
                        <a:t>2020</a:t>
                      </a:r>
                    </a:p>
                  </a:txBody>
                  <a:tcPr marL="38137" marR="38137" marT="62742" marB="62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>
                          <a:effectLst/>
                          <a:latin typeface="+mn-lt"/>
                          <a:ea typeface="Times New Roman"/>
                        </a:rPr>
                        <a:t>2021</a:t>
                      </a:r>
                    </a:p>
                  </a:txBody>
                  <a:tcPr marL="38137" marR="38137" marT="62742" marB="62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Times New Roman"/>
                        </a:rPr>
                        <a:t>2022</a:t>
                      </a:r>
                    </a:p>
                  </a:txBody>
                  <a:tcPr marL="38137" marR="38137" marT="62742" marB="62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Times New Roman"/>
                        </a:rPr>
                        <a:t>2023</a:t>
                      </a:r>
                    </a:p>
                  </a:txBody>
                  <a:tcPr marL="38137" marR="38137" marT="62742" marB="62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Times New Roman"/>
                        </a:rPr>
                        <a:t>2024</a:t>
                      </a:r>
                    </a:p>
                  </a:txBody>
                  <a:tcPr marL="38137" marR="38137" marT="62742" marB="62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49804"/>
                      </a:srgbClr>
                    </a:solidFill>
                  </a:tcPr>
                </a:tc>
              </a:tr>
              <a:tr h="302637"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Times New Roman"/>
                        </a:rPr>
                        <a:t>Подпрограмма </a:t>
                      </a:r>
                      <a:r>
                        <a:rPr lang="en-US" sz="1100" b="1" dirty="0">
                          <a:effectLst/>
                          <a:latin typeface="+mn-lt"/>
                          <a:ea typeface="Times New Roman"/>
                        </a:rPr>
                        <a:t>I</a:t>
                      </a:r>
                      <a:r>
                        <a:rPr lang="ru-RU" sz="1100" b="1" dirty="0">
                          <a:effectLst/>
                          <a:latin typeface="+mn-lt"/>
                          <a:ea typeface="Times New Roman"/>
                        </a:rPr>
                        <a:t> «Чистая вода»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8137" marR="38137" marT="62742" marB="627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69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1.1</a:t>
                      </a:r>
                    </a:p>
                  </a:txBody>
                  <a:tcPr marL="38137" marR="38137" marT="62742" marB="627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Количество созданных и восстановленных  ВЗУ, ВНС и станций водоподготовки</a:t>
                      </a:r>
                    </a:p>
                  </a:txBody>
                  <a:tcPr marL="38137" marR="38137" marT="62742" marB="627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Ед.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38137" marR="38137" marT="62742" marB="62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1</a:t>
                      </a:r>
                    </a:p>
                  </a:txBody>
                  <a:tcPr marL="38137" marR="38137" marT="62742" marB="62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1</a:t>
                      </a:r>
                    </a:p>
                  </a:txBody>
                  <a:tcPr marL="38137" marR="38137" marT="62742" marB="62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1</a:t>
                      </a:r>
                    </a:p>
                  </a:txBody>
                  <a:tcPr marL="38137" marR="38137" marT="62742" marB="62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6</a:t>
                      </a:r>
                    </a:p>
                  </a:txBody>
                  <a:tcPr marL="38137" marR="38137" marT="62742" marB="62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8137" marR="38137" marT="62742" marB="62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8137" marR="38137" marT="62742" marB="62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</a:tr>
              <a:tr h="10112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1.2</a:t>
                      </a:r>
                    </a:p>
                  </a:txBody>
                  <a:tcPr marL="38137" marR="38137" marT="62742" marB="627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Увеличение доли населения, обеспеченного доброкачественной питьевой водой из централизованных источников водоснабжения</a:t>
                      </a:r>
                    </a:p>
                  </a:txBody>
                  <a:tcPr marL="38137" marR="38137" marT="62742" marB="627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%</a:t>
                      </a:r>
                    </a:p>
                  </a:txBody>
                  <a:tcPr marL="38137" marR="38137" marT="62742" marB="62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97</a:t>
                      </a:r>
                    </a:p>
                  </a:txBody>
                  <a:tcPr marL="38137" marR="38137" marT="62742" marB="62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97</a:t>
                      </a:r>
                    </a:p>
                  </a:txBody>
                  <a:tcPr marL="38137" marR="38137" marT="62742" marB="62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97</a:t>
                      </a:r>
                    </a:p>
                  </a:txBody>
                  <a:tcPr marL="38137" marR="38137" marT="62742" marB="62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97</a:t>
                      </a:r>
                    </a:p>
                  </a:txBody>
                  <a:tcPr marL="38137" marR="38137" marT="62742" marB="62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97,5</a:t>
                      </a:r>
                    </a:p>
                  </a:txBody>
                  <a:tcPr marL="38137" marR="38137" marT="62742" marB="62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98</a:t>
                      </a:r>
                    </a:p>
                  </a:txBody>
                  <a:tcPr marL="38137" marR="38137" marT="62742" marB="62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</a:tr>
              <a:tr h="302637"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Times New Roman"/>
                        </a:rPr>
                        <a:t>Подпрограмма </a:t>
                      </a:r>
                      <a:r>
                        <a:rPr lang="en-US" sz="1100" b="1" dirty="0">
                          <a:effectLst/>
                          <a:latin typeface="+mn-lt"/>
                          <a:ea typeface="Times New Roman"/>
                        </a:rPr>
                        <a:t>II</a:t>
                      </a:r>
                      <a:r>
                        <a:rPr lang="ru-RU" sz="1100" b="1" dirty="0">
                          <a:effectLst/>
                          <a:latin typeface="+mn-lt"/>
                          <a:ea typeface="Times New Roman"/>
                        </a:rPr>
                        <a:t> «Системы водоотведения»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8137" marR="38137" marT="62742" marB="62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884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2.1</a:t>
                      </a:r>
                    </a:p>
                  </a:txBody>
                  <a:tcPr marL="38137" marR="38137" marT="62742" marB="627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Количество построенных, реконструированных, отремонтированных коллекторов (участков), канализационных насосных станций </a:t>
                      </a:r>
                    </a:p>
                  </a:txBody>
                  <a:tcPr marL="38137" marR="38137" marT="62742" marB="62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Ед.</a:t>
                      </a:r>
                    </a:p>
                  </a:txBody>
                  <a:tcPr marL="38137" marR="38137" marT="62742" marB="62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</a:t>
                      </a:r>
                    </a:p>
                  </a:txBody>
                  <a:tcPr marL="38137" marR="38137" marT="62742" marB="62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1</a:t>
                      </a:r>
                    </a:p>
                  </a:txBody>
                  <a:tcPr marL="38137" marR="38137" marT="62742" marB="62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2</a:t>
                      </a:r>
                    </a:p>
                  </a:txBody>
                  <a:tcPr marL="38137" marR="38137" marT="62742" marB="62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8137" marR="38137" marT="62742" marB="62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8137" marR="38137" marT="62742" marB="62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8137" marR="38137" marT="62742" marB="62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</a:tr>
              <a:tr h="10112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2.2</a:t>
                      </a:r>
                    </a:p>
                  </a:txBody>
                  <a:tcPr marL="38137" marR="38137" marT="62742" marB="627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Количество созданных и восстановленных объектов очистки сточных вод суммарной производительностью </a:t>
                      </a:r>
                    </a:p>
                  </a:txBody>
                  <a:tcPr marL="38137" marR="38137" marT="62742" marB="62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Ед./ тыс. куб. м</a:t>
                      </a:r>
                    </a:p>
                  </a:txBody>
                  <a:tcPr marL="38137" marR="38137" marT="62742" marB="62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8137" marR="38137" marT="62742" marB="62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</a:t>
                      </a:r>
                    </a:p>
                  </a:txBody>
                  <a:tcPr marL="38137" marR="38137" marT="62742" marB="62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8137" marR="38137" marT="62742" marB="62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</a:t>
                      </a:r>
                    </a:p>
                  </a:txBody>
                  <a:tcPr marL="38137" marR="38137" marT="62742" marB="62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8137" marR="38137" marT="62742" marB="62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1</a:t>
                      </a:r>
                    </a:p>
                  </a:txBody>
                  <a:tcPr marL="38137" marR="38137" marT="62742" marB="62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89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660400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Основные задачи бюджетной политики городского округа Серпухов на 2021-2023 гг.</a:t>
            </a:r>
            <a:endParaRPr lang="ru-RU" sz="1800" b="1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60198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400" dirty="0" smtClean="0"/>
              <a:t>расширение </a:t>
            </a:r>
            <a:r>
              <a:rPr lang="ru-RU" sz="1400" dirty="0"/>
              <a:t>доходной базы бюджета; 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400" dirty="0" smtClean="0"/>
              <a:t>стимулирование </a:t>
            </a:r>
            <a:r>
              <a:rPr lang="ru-RU" sz="1400" dirty="0"/>
              <a:t>инвестиций;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400" dirty="0" smtClean="0"/>
              <a:t>обеспечение </a:t>
            </a:r>
            <a:r>
              <a:rPr lang="ru-RU" sz="1400" dirty="0"/>
              <a:t>реализации всех действующих и принимаемых обязательств;        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400" dirty="0" smtClean="0"/>
              <a:t>консервативное </a:t>
            </a:r>
            <a:r>
              <a:rPr lang="ru-RU" sz="1400" dirty="0"/>
              <a:t>бюджетное планирование, исходя из возможностей доходного потенциала;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400" dirty="0" smtClean="0"/>
              <a:t>реализация </a:t>
            </a:r>
            <a:r>
              <a:rPr lang="ru-RU" sz="1400" dirty="0"/>
              <a:t>мероприятий по проведению взвешенной налоговой политики и расширение собственной налоговой базы бюджета городского округа;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400" dirty="0" smtClean="0"/>
              <a:t>оптимизация </a:t>
            </a:r>
            <a:r>
              <a:rPr lang="ru-RU" sz="1400" dirty="0"/>
              <a:t>расходных обязательств;          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400" dirty="0" smtClean="0"/>
              <a:t>повышение </a:t>
            </a:r>
            <a:r>
              <a:rPr lang="ru-RU" sz="1400" dirty="0"/>
              <a:t>эффективности управления муниципальным имуществом;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400" dirty="0" smtClean="0"/>
              <a:t>режим </a:t>
            </a:r>
            <a:r>
              <a:rPr lang="ru-RU" sz="1400" dirty="0"/>
              <a:t>жесткой экономии бюджетных средств;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400" dirty="0" smtClean="0"/>
              <a:t>повышение </a:t>
            </a:r>
            <a:r>
              <a:rPr lang="ru-RU" sz="1400" dirty="0"/>
              <a:t>качества бюджетного планирования, отказ от второстепенных и менее значимых расходов;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400" dirty="0" smtClean="0"/>
              <a:t>повышение </a:t>
            </a:r>
            <a:r>
              <a:rPr lang="ru-RU" sz="1400" dirty="0"/>
              <a:t>качества финансового менеджмента главных распорядителей бюджетных средств;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400" dirty="0" smtClean="0"/>
              <a:t>совершенствование </a:t>
            </a:r>
            <a:r>
              <a:rPr lang="ru-RU" sz="1400" dirty="0"/>
              <a:t>организации муниципальных закупок;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400" dirty="0" smtClean="0"/>
              <a:t>взвешенная </a:t>
            </a:r>
            <a:r>
              <a:rPr lang="ru-RU" sz="1400" dirty="0"/>
              <a:t>политика в сфере заимствований и управления муниципальным долгом.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45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45720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Муниципальная программа «Развитие инженерной инфраструктуры и энергоэффективности»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2299399"/>
              </p:ext>
            </p:extLst>
          </p:nvPr>
        </p:nvGraphicFramePr>
        <p:xfrm>
          <a:off x="76201" y="500256"/>
          <a:ext cx="8915400" cy="6310344"/>
        </p:xfrm>
        <a:graphic>
          <a:graphicData uri="http://schemas.openxmlformats.org/drawingml/2006/table">
            <a:tbl>
              <a:tblPr/>
              <a:tblGrid>
                <a:gridCol w="346887"/>
                <a:gridCol w="2472512"/>
                <a:gridCol w="762000"/>
                <a:gridCol w="855513"/>
                <a:gridCol w="971777"/>
                <a:gridCol w="898552"/>
                <a:gridCol w="899793"/>
                <a:gridCol w="809193"/>
                <a:gridCol w="899173"/>
              </a:tblGrid>
              <a:tr h="686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2.3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683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Прирост мощности очистных сооружений, обеспечивающих сокращение отведения в реку Волгу загрязненных сточных вод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  <a:latin typeface="+mn-lt"/>
                          <a:ea typeface="Times New Roman"/>
                        </a:rPr>
                        <a:t>Куб.км</a:t>
                      </a: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/год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</a:tr>
              <a:tr h="174920"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  <a:ea typeface="Times New Roman"/>
                        </a:rPr>
                        <a:t>Подпрограмма </a:t>
                      </a:r>
                      <a:r>
                        <a:rPr lang="en-US" sz="1000" b="1" dirty="0">
                          <a:effectLst/>
                          <a:latin typeface="+mn-lt"/>
                          <a:ea typeface="Times New Roman"/>
                        </a:rPr>
                        <a:t>III</a:t>
                      </a:r>
                      <a:r>
                        <a:rPr lang="ru-RU" sz="1000" b="1" dirty="0">
                          <a:effectLst/>
                          <a:latin typeface="+mn-lt"/>
                          <a:ea typeface="Times New Roman"/>
                        </a:rPr>
                        <a:t> «Создание условий для обеспечения качественными коммунальными службами»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44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3.1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Количество созданных и восстановленных объектов коммунальной инфраструктуры (котельные, ЦТП, сети)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Ед.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1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3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1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4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</a:tr>
              <a:tr h="7892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3.2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Доля актуализированных схем теплоснабжения, водоснабжения и водоотведения, программ комплексного развития систем коммунальной инфраструктуры.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%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</a:tr>
              <a:tr h="174920"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  <a:ea typeface="Times New Roman"/>
                        </a:rPr>
                        <a:t>Подпрограмма </a:t>
                      </a:r>
                      <a:r>
                        <a:rPr lang="en-US" sz="1000" b="1" dirty="0">
                          <a:effectLst/>
                          <a:latin typeface="+mn-lt"/>
                          <a:ea typeface="Times New Roman"/>
                        </a:rPr>
                        <a:t>IV</a:t>
                      </a:r>
                      <a:r>
                        <a:rPr lang="ru-RU" sz="1000" b="1" dirty="0">
                          <a:effectLst/>
                          <a:latin typeface="+mn-lt"/>
                          <a:ea typeface="Times New Roman"/>
                        </a:rPr>
                        <a:t> «Энергосбережение и повышение энергетической эффективности»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16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4.1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Доля зданий, строений, сооружений органов местного самоуправления и муниципальных учреждений, оснащенных приборами учета потребляемых энергетических ресурсов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%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67,88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</a:tr>
              <a:tr h="99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4.2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Доля зданий, строений, сооружений муниципальной собственности, соответствующих нормальному уровню энергетической эффективности и выше (</a:t>
                      </a:r>
                      <a:r>
                        <a:rPr lang="en-US" sz="1000">
                          <a:effectLst/>
                          <a:latin typeface="+mn-lt"/>
                          <a:ea typeface="Times New Roman"/>
                        </a:rPr>
                        <a:t>A</a:t>
                      </a: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, </a:t>
                      </a:r>
                      <a:r>
                        <a:rPr lang="en-US" sz="1000">
                          <a:effectLst/>
                          <a:latin typeface="+mn-lt"/>
                          <a:ea typeface="Times New Roman"/>
                        </a:rPr>
                        <a:t>B</a:t>
                      </a: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, </a:t>
                      </a:r>
                      <a:r>
                        <a:rPr lang="en-US" sz="1000">
                          <a:effectLst/>
                          <a:latin typeface="+mn-lt"/>
                          <a:ea typeface="Times New Roman"/>
                        </a:rPr>
                        <a:t>C</a:t>
                      </a: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, </a:t>
                      </a:r>
                      <a:r>
                        <a:rPr lang="en-US" sz="1000">
                          <a:effectLst/>
                          <a:latin typeface="+mn-lt"/>
                          <a:ea typeface="Times New Roman"/>
                        </a:rPr>
                        <a:t>D</a:t>
                      </a: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)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%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19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21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23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25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27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9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</a:tr>
              <a:tr h="5844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4.3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Бережливый учет - оснащенность многоквартирных домов общедомовыми приборами учета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%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59,83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68,4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76,9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85,4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93,9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</a:tr>
              <a:tr h="4820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4.4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Доля многоквартирных домов с присвоенными классами энергоэффективности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%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51,59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55,6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59,9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64,0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68,5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72,8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</a:tr>
              <a:tr h="174920"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  <a:ea typeface="Times New Roman"/>
                        </a:rPr>
                        <a:t>Подпрограмма </a:t>
                      </a:r>
                      <a:r>
                        <a:rPr lang="en-US" sz="1000" b="1" dirty="0">
                          <a:effectLst/>
                          <a:latin typeface="+mn-lt"/>
                          <a:ea typeface="Times New Roman"/>
                        </a:rPr>
                        <a:t>VIII</a:t>
                      </a:r>
                      <a:r>
                        <a:rPr lang="ru-RU" sz="1000" b="1" dirty="0">
                          <a:effectLst/>
                          <a:latin typeface="+mn-lt"/>
                          <a:ea typeface="Times New Roman"/>
                        </a:rPr>
                        <a:t> «Обеспечивающая подпрограмма»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20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5.1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Создание условий для реализации полномочий органов местного самоуправления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Да/нет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Да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Да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Да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Да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Да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Да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90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81000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Муниципальная программа «Предпринимательство»</a:t>
            </a:r>
            <a:endParaRPr lang="ru-RU" sz="1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3666510"/>
              </p:ext>
            </p:extLst>
          </p:nvPr>
        </p:nvGraphicFramePr>
        <p:xfrm>
          <a:off x="110065" y="457200"/>
          <a:ext cx="9033935" cy="6151590"/>
        </p:xfrm>
        <a:graphic>
          <a:graphicData uri="http://schemas.openxmlformats.org/drawingml/2006/table">
            <a:tbl>
              <a:tblPr firstRow="1" firstCol="1" bandRow="1"/>
              <a:tblGrid>
                <a:gridCol w="347135"/>
                <a:gridCol w="3429000"/>
                <a:gridCol w="762000"/>
                <a:gridCol w="1106439"/>
                <a:gridCol w="697567"/>
                <a:gridCol w="697567"/>
                <a:gridCol w="698156"/>
                <a:gridCol w="698156"/>
                <a:gridCol w="597915"/>
              </a:tblGrid>
              <a:tr h="42507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i="0" u="sng" dirty="0">
                          <a:effectLst/>
                          <a:latin typeface="+mn-lt"/>
                          <a:ea typeface="Times New Roman"/>
                        </a:rPr>
                        <a:t>№ п/п</a:t>
                      </a:r>
                    </a:p>
                  </a:txBody>
                  <a:tcPr marL="38417" marR="38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i="0" u="sng">
                          <a:effectLst/>
                          <a:latin typeface="+mn-lt"/>
                          <a:ea typeface="Times New Roman"/>
                        </a:rPr>
                        <a:t>Планируемые результаты реализации программы</a:t>
                      </a:r>
                    </a:p>
                  </a:txBody>
                  <a:tcPr marL="38417" marR="38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i="0" u="sng" dirty="0">
                          <a:effectLst/>
                          <a:latin typeface="+mn-lt"/>
                          <a:ea typeface="Times New Roman"/>
                        </a:rPr>
                        <a:t>Единица измерения</a:t>
                      </a:r>
                    </a:p>
                  </a:txBody>
                  <a:tcPr marL="38417" marR="38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i="0" u="sng" dirty="0">
                          <a:effectLst/>
                          <a:latin typeface="+mn-lt"/>
                          <a:ea typeface="Times New Roman"/>
                        </a:rPr>
                        <a:t>Базовое значение на начало реализации подпрограммы</a:t>
                      </a:r>
                    </a:p>
                  </a:txBody>
                  <a:tcPr marL="38417" marR="38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i="0" u="sng" dirty="0">
                          <a:effectLst/>
                          <a:latin typeface="+mn-lt"/>
                          <a:ea typeface="Times New Roman"/>
                        </a:rPr>
                        <a:t>Планируемое значение по годам реализации</a:t>
                      </a:r>
                    </a:p>
                  </a:txBody>
                  <a:tcPr marL="38417" marR="38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78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i="0" u="sng">
                          <a:effectLst/>
                          <a:latin typeface="+mn-lt"/>
                          <a:ea typeface="Times New Roman"/>
                        </a:rPr>
                        <a:t>2020 год</a:t>
                      </a:r>
                    </a:p>
                  </a:txBody>
                  <a:tcPr marL="38417" marR="38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i="0" u="sng" dirty="0">
                          <a:effectLst/>
                          <a:latin typeface="+mn-lt"/>
                          <a:ea typeface="Calibri"/>
                        </a:rPr>
                        <a:t>2021</a:t>
                      </a:r>
                      <a:r>
                        <a:rPr lang="ru-RU" sz="1100" b="0" i="0" u="sng" dirty="0">
                          <a:effectLst/>
                          <a:latin typeface="+mn-lt"/>
                          <a:ea typeface="Times New Roman"/>
                        </a:rPr>
                        <a:t> год</a:t>
                      </a:r>
                    </a:p>
                  </a:txBody>
                  <a:tcPr marL="38417" marR="38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i="0" u="sng" dirty="0">
                          <a:effectLst/>
                          <a:latin typeface="+mn-lt"/>
                          <a:ea typeface="Calibri"/>
                        </a:rPr>
                        <a:t>2022</a:t>
                      </a:r>
                      <a:r>
                        <a:rPr lang="ru-RU" sz="1100" b="0" i="0" u="sng" dirty="0">
                          <a:effectLst/>
                          <a:latin typeface="+mn-lt"/>
                          <a:ea typeface="Times New Roman"/>
                        </a:rPr>
                        <a:t> год</a:t>
                      </a:r>
                    </a:p>
                  </a:txBody>
                  <a:tcPr marL="38417" marR="38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i="0" u="sng">
                          <a:effectLst/>
                          <a:latin typeface="+mn-lt"/>
                          <a:ea typeface="Calibri"/>
                        </a:rPr>
                        <a:t>2023</a:t>
                      </a:r>
                      <a:r>
                        <a:rPr lang="ru-RU" sz="1100" b="0" i="0" u="sng">
                          <a:effectLst/>
                          <a:latin typeface="+mn-lt"/>
                          <a:ea typeface="Times New Roman"/>
                        </a:rPr>
                        <a:t>год</a:t>
                      </a:r>
                    </a:p>
                  </a:txBody>
                  <a:tcPr marL="38417" marR="38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i="0" u="sng" dirty="0">
                          <a:effectLst/>
                          <a:latin typeface="+mn-lt"/>
                          <a:ea typeface="Calibri"/>
                        </a:rPr>
                        <a:t>2024</a:t>
                      </a:r>
                      <a:r>
                        <a:rPr lang="ru-RU" sz="1100" b="0" i="0" u="sng" dirty="0">
                          <a:effectLst/>
                          <a:latin typeface="+mn-lt"/>
                          <a:ea typeface="Times New Roman"/>
                        </a:rPr>
                        <a:t> год</a:t>
                      </a:r>
                    </a:p>
                  </a:txBody>
                  <a:tcPr marL="38417" marR="38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</a:tr>
              <a:tr h="228600"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Times New Roman"/>
                        </a:rPr>
                        <a:t>Подпрограмма </a:t>
                      </a:r>
                      <a:r>
                        <a:rPr lang="en-US" sz="1100" b="1" dirty="0">
                          <a:effectLst/>
                          <a:latin typeface="+mn-lt"/>
                          <a:ea typeface="Times New Roman"/>
                        </a:rPr>
                        <a:t>I</a:t>
                      </a:r>
                      <a:r>
                        <a:rPr lang="ru-RU" sz="1100" b="1" dirty="0">
                          <a:effectLst/>
                          <a:latin typeface="+mn-lt"/>
                          <a:ea typeface="Times New Roman"/>
                        </a:rPr>
                        <a:t> «Инвестиции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»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38417" marR="38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A3B">
                        <a:alpha val="6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417" marR="38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417" marR="38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417" marR="38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417" marR="38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417" marR="38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417" marR="38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1.1</a:t>
                      </a: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Показатель </a:t>
                      </a: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1.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spc="15" dirty="0">
                          <a:effectLst/>
                          <a:latin typeface="+mn-lt"/>
                          <a:ea typeface="Times New Roman"/>
                        </a:rPr>
                        <a:t>Объем инвестиций, привлеченных 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spc="15" dirty="0">
                          <a:effectLst/>
                          <a:latin typeface="+mn-lt"/>
                          <a:ea typeface="Times New Roman"/>
                        </a:rPr>
                        <a:t>в основной капитал (без учета бюджетных инвестиций), на душу населения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15" dirty="0">
                          <a:effectLst/>
                          <a:latin typeface="+mn-lt"/>
                          <a:ea typeface="Times New Roman"/>
                        </a:rPr>
                        <a:t>тыс. руб.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spc="15" dirty="0">
                          <a:effectLst/>
                          <a:latin typeface="+mn-lt"/>
                          <a:ea typeface="Times New Roman"/>
                        </a:rPr>
                        <a:t>13</a:t>
                      </a:r>
                      <a:r>
                        <a:rPr lang="ru-RU" sz="1100" spc="15" dirty="0">
                          <a:effectLst/>
                          <a:latin typeface="+mn-lt"/>
                          <a:ea typeface="Times New Roman"/>
                        </a:rPr>
                        <a:t>,88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15" dirty="0">
                          <a:effectLst/>
                          <a:latin typeface="+mn-lt"/>
                          <a:ea typeface="Times New Roman"/>
                        </a:rPr>
                        <a:t>16,5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15">
                          <a:effectLst/>
                          <a:latin typeface="+mn-lt"/>
                          <a:ea typeface="Times New Roman"/>
                        </a:rPr>
                        <a:t>17,1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17,4</a:t>
                      </a: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17,6</a:t>
                      </a: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17,9</a:t>
                      </a: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1.2</a:t>
                      </a: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Показатель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2.</a:t>
                      </a:r>
                      <a:r>
                        <a:rPr lang="ru-RU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Процент </a:t>
                      </a: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заполняемости многопрофильных индустриальных парков, технологических парков, промышленных площадок индустриальных парков</a:t>
                      </a: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spc="2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процент</a:t>
                      </a:r>
                      <a:endParaRPr lang="ru-RU" sz="1100" spc="25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15" dirty="0">
                          <a:effectLst/>
                          <a:latin typeface="+mn-lt"/>
                          <a:ea typeface="Times New Roman"/>
                        </a:rPr>
                        <a:t>23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15">
                          <a:effectLst/>
                          <a:latin typeface="+mn-lt"/>
                          <a:ea typeface="Times New Roman"/>
                        </a:rPr>
                        <a:t>33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15" dirty="0">
                          <a:effectLst/>
                          <a:latin typeface="+mn-lt"/>
                          <a:ea typeface="Times New Roman"/>
                        </a:rPr>
                        <a:t>43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53</a:t>
                      </a: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63</a:t>
                      </a: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73</a:t>
                      </a: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</a:tr>
              <a:tr h="3756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1.3</a:t>
                      </a: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Показатель 3.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Количество многопрофильных индустриальных парков, технологических парков, промышленных площадок</a:t>
                      </a:r>
                    </a:p>
                  </a:txBody>
                  <a:tcPr marL="38417" marR="38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spc="2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единица</a:t>
                      </a:r>
                      <a:endParaRPr lang="ru-RU" sz="1100" spc="25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spc="2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  <a:endParaRPr lang="ru-RU" sz="1100" spc="25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2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7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2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7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7</a:t>
                      </a: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7</a:t>
                      </a: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7</a:t>
                      </a: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</a:tr>
              <a:tr h="563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1.4</a:t>
                      </a: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Показатель 4.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Количество привлеченных резидентов на территории городского округа Серпухов Московской области</a:t>
                      </a: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spc="2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единица</a:t>
                      </a:r>
                      <a:endParaRPr lang="ru-RU" sz="1100" spc="25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spc="2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  <a:endParaRPr lang="ru-RU" sz="1100" spc="25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2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1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2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1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1</a:t>
                      </a: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</a:t>
                      </a: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</a:t>
                      </a: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1.5</a:t>
                      </a: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Показатель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5.</a:t>
                      </a:r>
                      <a:r>
                        <a:rPr lang="ru-RU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Площадь </a:t>
                      </a: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территории, на которую привлечены новые резиденты</a:t>
                      </a: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spc="2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га</a:t>
                      </a:r>
                      <a:endParaRPr lang="ru-RU" sz="1100" spc="25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spc="20">
                          <a:effectLst/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  <a:endParaRPr lang="ru-RU" sz="1100" spc="25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2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3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2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4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5</a:t>
                      </a: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6</a:t>
                      </a: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7</a:t>
                      </a: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</a:tr>
              <a:tr h="4695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1.6</a:t>
                      </a: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Показатель 6. </a:t>
                      </a:r>
                      <a:r>
                        <a:rPr lang="ru-RU" sz="1100" spc="2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Увеличение </a:t>
                      </a:r>
                      <a:r>
                        <a:rPr lang="ru-RU" sz="1100" spc="2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среднемесячной заработной платы работников организаций, не относящихся 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spc="2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к субъектам малого предпринимательства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2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процент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2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104,5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2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106,2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2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105,1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105,1</a:t>
                      </a: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105,1</a:t>
                      </a: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105,1</a:t>
                      </a: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1.7</a:t>
                      </a: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Показатель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7.Количество </a:t>
                      </a: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высокопроизводительных рабочих мест во внебюджетном секторе</a:t>
                      </a: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2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единица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20">
                          <a:effectLst/>
                          <a:latin typeface="+mn-lt"/>
                          <a:ea typeface="Calibri"/>
                        </a:rPr>
                        <a:t>2,2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2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3,3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2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3,2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3,8</a:t>
                      </a: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3,9</a:t>
                      </a: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3,9</a:t>
                      </a: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1.8</a:t>
                      </a: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Показатель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8.Производительность </a:t>
                      </a: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труда в базовых </a:t>
                      </a:r>
                      <a:r>
                        <a:rPr lang="ru-RU" sz="11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несырьевых</a:t>
                      </a: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отраслях</a:t>
                      </a:r>
                    </a:p>
                  </a:txBody>
                  <a:tcPr marL="38417" marR="38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2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процент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20">
                          <a:effectLst/>
                          <a:latin typeface="+mn-lt"/>
                          <a:ea typeface="Calibri"/>
                        </a:rPr>
                        <a:t>11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2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12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2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13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14</a:t>
                      </a: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15</a:t>
                      </a: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15</a:t>
                      </a: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</a:tr>
              <a:tr h="4695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1.9</a:t>
                      </a: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Показатель 9. </a:t>
                      </a:r>
                      <a:r>
                        <a:rPr lang="ru-RU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spc="15" dirty="0" smtClean="0">
                          <a:effectLst/>
                          <a:latin typeface="+mn-lt"/>
                          <a:ea typeface="Times New Roman"/>
                        </a:rPr>
                        <a:t>Объем </a:t>
                      </a:r>
                      <a:r>
                        <a:rPr lang="ru-RU" sz="1100" spc="15" dirty="0">
                          <a:effectLst/>
                          <a:latin typeface="+mn-lt"/>
                          <a:ea typeface="Times New Roman"/>
                        </a:rPr>
                        <a:t>инвестиций в основной капитал за исключением инвестиций инфраструктурных монополий ФБ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2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млн. руб.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20">
                          <a:effectLst/>
                          <a:latin typeface="+mn-lt"/>
                          <a:ea typeface="Calibri"/>
                        </a:rPr>
                        <a:t>6304,3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2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6665,5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2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7191,5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7769,6</a:t>
                      </a: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8391,2</a:t>
                      </a: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9062,5</a:t>
                      </a: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</a:tr>
              <a:tr h="3756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1.10</a:t>
                      </a: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Показатель 10.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Количество созданных рабочих мест</a:t>
                      </a:r>
                    </a:p>
                  </a:txBody>
                  <a:tcPr marL="38417" marR="38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2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мест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20">
                          <a:effectLst/>
                          <a:latin typeface="+mn-lt"/>
                          <a:ea typeface="Calibri"/>
                        </a:rPr>
                        <a:t>1424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2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1406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2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1406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1406</a:t>
                      </a: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1406</a:t>
                      </a: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1406</a:t>
                      </a: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18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6933"/>
            <a:ext cx="8229600" cy="364067"/>
          </a:xfrm>
        </p:spPr>
        <p:txBody>
          <a:bodyPr>
            <a:noAutofit/>
          </a:bodyPr>
          <a:lstStyle/>
          <a:p>
            <a:r>
              <a:rPr lang="ru-RU" sz="1800" b="1" dirty="0"/>
              <a:t>Муниципальная программа «Предпринимательство»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4891963"/>
              </p:ext>
            </p:extLst>
          </p:nvPr>
        </p:nvGraphicFramePr>
        <p:xfrm>
          <a:off x="152400" y="381000"/>
          <a:ext cx="8915399" cy="5080889"/>
        </p:xfrm>
        <a:graphic>
          <a:graphicData uri="http://schemas.openxmlformats.org/drawingml/2006/table">
            <a:tbl>
              <a:tblPr firstRow="1" firstCol="1" bandRow="1"/>
              <a:tblGrid>
                <a:gridCol w="304800"/>
                <a:gridCol w="3581400"/>
                <a:gridCol w="747028"/>
                <a:gridCol w="815536"/>
                <a:gridCol w="713595"/>
                <a:gridCol w="713595"/>
                <a:gridCol w="713595"/>
                <a:gridCol w="714198"/>
                <a:gridCol w="611652"/>
              </a:tblGrid>
              <a:tr h="162941"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spc="15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Подпрограмма </a:t>
                      </a:r>
                      <a:r>
                        <a:rPr lang="en-US" sz="1100" b="1" spc="1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II</a:t>
                      </a:r>
                      <a:r>
                        <a:rPr lang="ru-RU" sz="1100" b="1" spc="1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«Развитие конкуренции</a:t>
                      </a:r>
                      <a:r>
                        <a:rPr lang="ru-RU" sz="1100" b="1" spc="15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1061" marR="41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A3B">
                        <a:alpha val="6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061" marR="41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061" marR="41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061" marR="41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061" marR="41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061" marR="41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061" marR="41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061" marR="41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061" marR="41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58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2.1</a:t>
                      </a: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Показатель 1.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Доля </a:t>
                      </a: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обоснованных, частично обоснованных жалоб в Федеральную антимонопольную службу (ФАС России) (от общего количества опубликованных торгов)</a:t>
                      </a: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процент</a:t>
                      </a: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Times New Roman"/>
                        </a:rPr>
                        <a:t>3</a:t>
                      </a: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,6</a:t>
                      </a: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Times New Roman"/>
                        </a:rPr>
                        <a:t>3</a:t>
                      </a: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,6</a:t>
                      </a: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Times New Roman"/>
                        </a:rPr>
                        <a:t>3</a:t>
                      </a: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,6</a:t>
                      </a: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Times New Roman"/>
                        </a:rPr>
                        <a:t>3</a:t>
                      </a: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,6</a:t>
                      </a: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Times New Roman"/>
                        </a:rPr>
                        <a:t>3</a:t>
                      </a: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,6</a:t>
                      </a: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</a:tr>
              <a:tr h="3258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2.2</a:t>
                      </a: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Показатель 2.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Доля 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несостоявшихся торгов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от общего количества объявленных торгов</a:t>
                      </a:r>
                    </a:p>
                  </a:txBody>
                  <a:tcPr marL="41061" marR="41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процент</a:t>
                      </a: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40</a:t>
                      </a: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40</a:t>
                      </a: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40</a:t>
                      </a: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40</a:t>
                      </a: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40</a:t>
                      </a: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</a:tr>
              <a:tr h="3406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2.3</a:t>
                      </a: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Показатель 3.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Доля </a:t>
                      </a: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общей экономии денежных средств от общей суммы объявленных торгов</a:t>
                      </a:r>
                    </a:p>
                  </a:txBody>
                  <a:tcPr marL="41061" marR="41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процент</a:t>
                      </a: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7</a:t>
                      </a: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7</a:t>
                      </a: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</a:tr>
              <a:tr h="11405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2.4</a:t>
                      </a: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Показатель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4.Доля 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закупок среди субъектов малого и среднего предпринимательства, социально ориентированных некоммерческих организаций, осуществляемых в соответствии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с 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Федеральным законом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от 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05.04.2013 № 44-ФЗ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«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О контрактной системе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в 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сфере закупок товаров, работ, услуг для обеспечения государственных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и 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муниципальных нужд»</a:t>
                      </a: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процент</a:t>
                      </a: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30</a:t>
                      </a: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31</a:t>
                      </a: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32</a:t>
                      </a: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33</a:t>
                      </a: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33</a:t>
                      </a: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</a:tr>
              <a:tr h="3406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2.5</a:t>
                      </a: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Показатель 5.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Среднее </a:t>
                      </a: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количество участников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на торгах</a:t>
                      </a:r>
                    </a:p>
                  </a:txBody>
                  <a:tcPr marL="41061" marR="41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единица</a:t>
                      </a: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3,4</a:t>
                      </a: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3,4</a:t>
                      </a: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3,4</a:t>
                      </a: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3,4</a:t>
                      </a: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3,4</a:t>
                      </a: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</a:tr>
              <a:tr h="3703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2.6</a:t>
                      </a: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Показатель 6.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Количество </a:t>
                      </a: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реализованных требований Стандарта развития конкуренции в Московской области</a:t>
                      </a: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единица</a:t>
                      </a: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5</a:t>
                      </a: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5</a:t>
                      </a: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5</a:t>
                      </a: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5</a:t>
                      </a: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5</a:t>
                      </a: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5</a:t>
                      </a: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</a:tr>
              <a:tr h="162941"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spc="15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Подпрограмма </a:t>
                      </a:r>
                      <a:r>
                        <a:rPr lang="en-US" sz="1100" b="1" spc="1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III</a:t>
                      </a:r>
                      <a:r>
                        <a:rPr lang="ru-RU" sz="1100" b="1" spc="1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«Развитие малого и среднего предпринимательства</a:t>
                      </a:r>
                      <a:r>
                        <a:rPr lang="ru-RU" sz="1100" b="1" spc="15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»</a:t>
                      </a:r>
                      <a:endParaRPr lang="ru-RU" sz="11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A3B">
                        <a:alpha val="6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061" marR="41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061" marR="41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061" marR="41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061" marR="41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061" marR="41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061" marR="41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061" marR="41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061" marR="41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39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3.1</a:t>
                      </a: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Показатель 1.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Доля </a:t>
                      </a: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среднесписочной численности работников (без внешних совместителей) малых и средних предприятий в среднесписочной численности работников (без внешних совместителей) всех предприятий и организаций</a:t>
                      </a:r>
                    </a:p>
                  </a:txBody>
                  <a:tcPr marL="41061" marR="41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15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1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-</a:t>
                      </a: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27,1</a:t>
                      </a: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27,1</a:t>
                      </a: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27,1</a:t>
                      </a: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27,1</a:t>
                      </a: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27,1</a:t>
                      </a: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</a:tr>
              <a:tr h="5853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3.2</a:t>
                      </a: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Показатель 2.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Число </a:t>
                      </a: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субъектов МСП в расчете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на 10 тыс. человек населения</a:t>
                      </a:r>
                    </a:p>
                  </a:txBody>
                  <a:tcPr marL="41061" marR="41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15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единица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-</a:t>
                      </a: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438</a:t>
                      </a: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440</a:t>
                      </a: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443</a:t>
                      </a: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446</a:t>
                      </a: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450</a:t>
                      </a: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60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67"/>
            <a:ext cx="8229600" cy="347133"/>
          </a:xfrm>
        </p:spPr>
        <p:txBody>
          <a:bodyPr>
            <a:noAutofit/>
          </a:bodyPr>
          <a:lstStyle/>
          <a:p>
            <a:r>
              <a:rPr lang="ru-RU" sz="1800" b="1" dirty="0"/>
              <a:t>Муниципальная программа «Предпринимательство»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2966340"/>
              </p:ext>
            </p:extLst>
          </p:nvPr>
        </p:nvGraphicFramePr>
        <p:xfrm>
          <a:off x="228600" y="381000"/>
          <a:ext cx="8839202" cy="6088382"/>
        </p:xfrm>
        <a:graphic>
          <a:graphicData uri="http://schemas.openxmlformats.org/drawingml/2006/table">
            <a:tbl>
              <a:tblPr firstRow="1" firstCol="1" bandRow="1"/>
              <a:tblGrid>
                <a:gridCol w="304801"/>
                <a:gridCol w="3657600"/>
                <a:gridCol w="914400"/>
                <a:gridCol w="525399"/>
                <a:gridCol w="707495"/>
                <a:gridCol w="707495"/>
                <a:gridCol w="707495"/>
                <a:gridCol w="708093"/>
                <a:gridCol w="606424"/>
              </a:tblGrid>
              <a:tr h="6454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3.3</a:t>
                      </a: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Показатель 3. </a:t>
                      </a:r>
                      <a:r>
                        <a:rPr lang="ru-RU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Малый </a:t>
                      </a: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бизнес большого региона. Прирост количества субъектов малого и среднего предпринимательства на 10 тыс. населения</a:t>
                      </a: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15">
                          <a:effectLst/>
                          <a:latin typeface="+mn-lt"/>
                          <a:ea typeface="Times New Roman"/>
                        </a:rPr>
                        <a:t>единица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-</a:t>
                      </a: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81,6</a:t>
                      </a:r>
                      <a:r>
                        <a:rPr lang="en-US" sz="11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81,6</a:t>
                      </a:r>
                      <a:r>
                        <a:rPr lang="en-US" sz="1100"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Times New Roman"/>
                        </a:rPr>
                        <a:t>81</a:t>
                      </a: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,</a:t>
                      </a:r>
                      <a:r>
                        <a:rPr lang="en-US" sz="1100">
                          <a:effectLst/>
                          <a:latin typeface="+mn-lt"/>
                          <a:ea typeface="Times New Roman"/>
                        </a:rPr>
                        <a:t>62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81,63</a:t>
                      </a: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81,64</a:t>
                      </a: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</a:tr>
              <a:tr h="4085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3.4</a:t>
                      </a: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Показатель 4.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Вновь 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созданные предприятия МСП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в сфере производства или услуг</a:t>
                      </a:r>
                    </a:p>
                  </a:txBody>
                  <a:tcPr marL="48818" marR="48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15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единица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-</a:t>
                      </a: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213</a:t>
                      </a: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215</a:t>
                      </a: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217</a:t>
                      </a: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219</a:t>
                      </a: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221</a:t>
                      </a: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</a:tr>
              <a:tr h="3594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3.5</a:t>
                      </a: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Показатель 5. </a:t>
                      </a:r>
                      <a:r>
                        <a:rPr lang="ru-RU" sz="1100" spc="15" dirty="0" smtClean="0">
                          <a:effectLst/>
                          <a:latin typeface="+mn-lt"/>
                          <a:ea typeface="Times New Roman"/>
                        </a:rPr>
                        <a:t>Количество </a:t>
                      </a:r>
                      <a:r>
                        <a:rPr lang="ru-RU" sz="1100" spc="15" dirty="0">
                          <a:effectLst/>
                          <a:latin typeface="+mn-lt"/>
                          <a:ea typeface="Times New Roman"/>
                        </a:rPr>
                        <a:t>вновь созданных субъектов МСП участниками проекта 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818" marR="48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15">
                          <a:effectLst/>
                          <a:latin typeface="+mn-lt"/>
                          <a:ea typeface="Times New Roman"/>
                        </a:rPr>
                        <a:t>тыс. единиц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15">
                          <a:effectLst/>
                          <a:latin typeface="+mn-lt"/>
                          <a:ea typeface="Times New Roman"/>
                        </a:rPr>
                        <a:t>-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15">
                          <a:effectLst/>
                          <a:latin typeface="+mn-lt"/>
                          <a:ea typeface="Times New Roman"/>
                        </a:rPr>
                        <a:t>0,016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15">
                          <a:effectLst/>
                          <a:latin typeface="+mn-lt"/>
                          <a:ea typeface="Times New Roman"/>
                        </a:rPr>
                        <a:t>0,016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15" dirty="0">
                          <a:effectLst/>
                          <a:latin typeface="+mn-lt"/>
                          <a:ea typeface="Times New Roman"/>
                        </a:rPr>
                        <a:t>0,012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15" dirty="0">
                          <a:effectLst/>
                          <a:latin typeface="+mn-lt"/>
                          <a:ea typeface="Times New Roman"/>
                        </a:rPr>
                        <a:t>0,011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15">
                          <a:effectLst/>
                          <a:latin typeface="+mn-lt"/>
                          <a:ea typeface="Times New Roman"/>
                        </a:rPr>
                        <a:t>0,009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</a:tr>
              <a:tr h="5392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3.6</a:t>
                      </a: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Показатель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6</a:t>
                      </a:r>
                      <a:r>
                        <a:rPr lang="ru-RU" sz="1100" baseline="0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Численность 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занятых в сфере малого и среднего предпринимательства, включая индивидуальных предпринимателей за отчетный период (прошедший год)</a:t>
                      </a:r>
                    </a:p>
                  </a:txBody>
                  <a:tcPr marL="48818" marR="48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человек</a:t>
                      </a: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15">
                          <a:effectLst/>
                          <a:latin typeface="+mn-lt"/>
                          <a:ea typeface="Times New Roman"/>
                        </a:rPr>
                        <a:t>-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15">
                          <a:effectLst/>
                          <a:latin typeface="+mn-lt"/>
                          <a:ea typeface="Times New Roman"/>
                        </a:rPr>
                        <a:t>22362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15">
                          <a:effectLst/>
                          <a:latin typeface="+mn-lt"/>
                          <a:ea typeface="Times New Roman"/>
                        </a:rPr>
                        <a:t>23333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15">
                          <a:effectLst/>
                          <a:latin typeface="+mn-lt"/>
                          <a:ea typeface="Times New Roman"/>
                        </a:rPr>
                        <a:t>2</a:t>
                      </a:r>
                      <a:r>
                        <a:rPr lang="en-US" sz="1100" spc="15">
                          <a:effectLst/>
                          <a:latin typeface="+mn-lt"/>
                          <a:ea typeface="Times New Roman"/>
                        </a:rPr>
                        <a:t>50</a:t>
                      </a:r>
                      <a:r>
                        <a:rPr lang="ru-RU" sz="1100" spc="15">
                          <a:effectLst/>
                          <a:latin typeface="+mn-lt"/>
                          <a:ea typeface="Times New Roman"/>
                        </a:rPr>
                        <a:t>62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15">
                          <a:effectLst/>
                          <a:latin typeface="+mn-lt"/>
                          <a:ea typeface="Times New Roman"/>
                        </a:rPr>
                        <a:t>26636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15" dirty="0">
                          <a:effectLst/>
                          <a:latin typeface="+mn-lt"/>
                          <a:ea typeface="Times New Roman"/>
                        </a:rPr>
                        <a:t>28015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</a:tr>
              <a:tr h="245108"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spc="15" dirty="0" smtClean="0">
                          <a:effectLst/>
                          <a:latin typeface="+mn-lt"/>
                          <a:ea typeface="Times New Roman"/>
                        </a:rPr>
                        <a:t>Подпрограмма </a:t>
                      </a:r>
                      <a:r>
                        <a:rPr lang="en-US" sz="1100" b="1" spc="15" dirty="0" smtClean="0">
                          <a:effectLst/>
                          <a:latin typeface="+mn-lt"/>
                          <a:ea typeface="Times New Roman"/>
                        </a:rPr>
                        <a:t>IV</a:t>
                      </a:r>
                      <a:r>
                        <a:rPr lang="ru-RU" sz="1100" b="1" spc="15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100" b="1" spc="15" dirty="0">
                          <a:effectLst/>
                          <a:latin typeface="+mn-lt"/>
                          <a:ea typeface="Times New Roman"/>
                        </a:rPr>
                        <a:t>«Развитие потребительского рынка и услуг</a:t>
                      </a:r>
                      <a:r>
                        <a:rPr lang="ru-RU" sz="1100" b="1" spc="15" dirty="0" smtClean="0">
                          <a:effectLst/>
                          <a:latin typeface="+mn-lt"/>
                          <a:ea typeface="Times New Roman"/>
                        </a:rPr>
                        <a:t>»</a:t>
                      </a:r>
                      <a:endParaRPr lang="ru-RU" sz="11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A3B">
                        <a:alpha val="6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818" marR="48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818" marR="48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818" marR="48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818" marR="48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818" marR="48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5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4.1</a:t>
                      </a: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Показатель 1.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Обеспеченность 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населения площадью торговых объектов</a:t>
                      </a:r>
                    </a:p>
                  </a:txBody>
                  <a:tcPr marL="48818" marR="48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15">
                          <a:effectLst/>
                          <a:latin typeface="+mn-lt"/>
                          <a:ea typeface="Times New Roman"/>
                        </a:rPr>
                        <a:t>кв.м/ 1000 человек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15" dirty="0">
                          <a:effectLst/>
                          <a:latin typeface="+mn-lt"/>
                          <a:ea typeface="Times New Roman"/>
                        </a:rPr>
                        <a:t>1368,3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15">
                          <a:effectLst/>
                          <a:latin typeface="+mn-lt"/>
                          <a:ea typeface="Times New Roman"/>
                        </a:rPr>
                        <a:t>1374,2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15">
                          <a:effectLst/>
                          <a:latin typeface="+mn-lt"/>
                          <a:ea typeface="Times New Roman"/>
                        </a:rPr>
                        <a:t>1377,4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15">
                          <a:effectLst/>
                          <a:latin typeface="+mn-lt"/>
                          <a:ea typeface="Times New Roman"/>
                        </a:rPr>
                        <a:t>1380,5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15">
                          <a:effectLst/>
                          <a:latin typeface="+mn-lt"/>
                          <a:ea typeface="Times New Roman"/>
                        </a:rPr>
                        <a:t>1383,6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15">
                          <a:effectLst/>
                          <a:latin typeface="+mn-lt"/>
                          <a:ea typeface="Times New Roman"/>
                        </a:rPr>
                        <a:t>1386,7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</a:tr>
              <a:tr h="2558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4.2</a:t>
                      </a: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Показатель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2.</a:t>
                      </a:r>
                      <a:r>
                        <a:rPr lang="ru-RU" sz="1100" baseline="0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Прирост 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площадей торговых объектов</a:t>
                      </a: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15">
                          <a:effectLst/>
                          <a:latin typeface="+mn-lt"/>
                          <a:ea typeface="Times New Roman"/>
                        </a:rPr>
                        <a:t>тыс. кв.м.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15">
                          <a:effectLst/>
                          <a:latin typeface="+mn-lt"/>
                          <a:ea typeface="Times New Roman"/>
                        </a:rPr>
                        <a:t>-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15">
                          <a:effectLst/>
                          <a:latin typeface="+mn-lt"/>
                          <a:ea typeface="Times New Roman"/>
                        </a:rPr>
                        <a:t>0,5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15" dirty="0">
                          <a:effectLst/>
                          <a:latin typeface="+mn-lt"/>
                          <a:ea typeface="Times New Roman"/>
                        </a:rPr>
                        <a:t>0,5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15">
                          <a:effectLst/>
                          <a:latin typeface="+mn-lt"/>
                          <a:ea typeface="Times New Roman"/>
                        </a:rPr>
                        <a:t>0,5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15">
                          <a:effectLst/>
                          <a:latin typeface="+mn-lt"/>
                          <a:ea typeface="Times New Roman"/>
                        </a:rPr>
                        <a:t>0,5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15">
                          <a:effectLst/>
                          <a:latin typeface="+mn-lt"/>
                          <a:ea typeface="Times New Roman"/>
                        </a:rPr>
                        <a:t>0,5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</a:tr>
              <a:tr h="3838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4.3</a:t>
                      </a: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Показатель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3.</a:t>
                      </a:r>
                      <a:r>
                        <a:rPr lang="ru-RU" sz="1100" baseline="0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Ликвидация 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незаконных нестационарных торговых объектов</a:t>
                      </a: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баллы</a:t>
                      </a: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15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15">
                          <a:effectLst/>
                          <a:latin typeface="+mn-lt"/>
                          <a:ea typeface="Times New Roman"/>
                        </a:rPr>
                        <a:t>1200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15">
                          <a:effectLst/>
                          <a:latin typeface="+mn-lt"/>
                          <a:ea typeface="Times New Roman"/>
                        </a:rPr>
                        <a:t>1200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15">
                          <a:effectLst/>
                          <a:latin typeface="+mn-lt"/>
                          <a:ea typeface="Times New Roman"/>
                        </a:rPr>
                        <a:t>1200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15">
                          <a:effectLst/>
                          <a:latin typeface="+mn-lt"/>
                          <a:ea typeface="Times New Roman"/>
                        </a:rPr>
                        <a:t>1200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15">
                          <a:effectLst/>
                          <a:latin typeface="+mn-lt"/>
                          <a:ea typeface="Times New Roman"/>
                        </a:rPr>
                        <a:t>1200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</a:tr>
              <a:tr h="15353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4.4</a:t>
                      </a: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Показатель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4.</a:t>
                      </a:r>
                      <a:r>
                        <a:rPr lang="ru-RU" sz="1100" baseline="0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Доля 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обслуживаемых населенных пунктов от общего числа населенных пунктов муниципального образования, соответствующих критериям отбора получателей </a:t>
                      </a:r>
                      <a:r>
                        <a:rPr lang="ru-RU" sz="1100" baseline="0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на 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частичную компенсацию транспортных расходов организаций и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индивидуальных</a:t>
                      </a:r>
                      <a:r>
                        <a:rPr lang="ru-RU" sz="1100" baseline="0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предпринимателей 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по доставке продовольственных 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и 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непродовольственных товаров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в 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сельские населенные пункты муниципального образования</a:t>
                      </a: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процент</a:t>
                      </a: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15">
                          <a:effectLst/>
                          <a:latin typeface="+mn-lt"/>
                          <a:ea typeface="Times New Roman"/>
                        </a:rPr>
                        <a:t>-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15">
                          <a:effectLst/>
                          <a:latin typeface="+mn-lt"/>
                          <a:ea typeface="Times New Roman"/>
                        </a:rPr>
                        <a:t>70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15">
                          <a:effectLst/>
                          <a:latin typeface="+mn-lt"/>
                          <a:ea typeface="Times New Roman"/>
                        </a:rPr>
                        <a:t>70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15">
                          <a:effectLst/>
                          <a:latin typeface="+mn-lt"/>
                          <a:ea typeface="Times New Roman"/>
                        </a:rPr>
                        <a:t>70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75</a:t>
                      </a: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75</a:t>
                      </a: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</a:tr>
              <a:tr h="3838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4.5</a:t>
                      </a: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Показатель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5.Прирост 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посадочных мест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на объектах общественного питания</a:t>
                      </a: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посадочные места</a:t>
                      </a: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15">
                          <a:effectLst/>
                          <a:latin typeface="+mn-lt"/>
                          <a:ea typeface="Times New Roman"/>
                        </a:rPr>
                        <a:t>177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15">
                          <a:effectLst/>
                          <a:latin typeface="+mn-lt"/>
                          <a:ea typeface="Times New Roman"/>
                        </a:rPr>
                        <a:t>115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15">
                          <a:effectLst/>
                          <a:latin typeface="+mn-lt"/>
                          <a:ea typeface="Times New Roman"/>
                        </a:rPr>
                        <a:t>116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15">
                          <a:effectLst/>
                          <a:latin typeface="+mn-lt"/>
                          <a:ea typeface="Times New Roman"/>
                        </a:rPr>
                        <a:t>117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15">
                          <a:effectLst/>
                          <a:latin typeface="+mn-lt"/>
                          <a:ea typeface="Times New Roman"/>
                        </a:rPr>
                        <a:t>118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15">
                          <a:effectLst/>
                          <a:latin typeface="+mn-lt"/>
                          <a:ea typeface="Times New Roman"/>
                        </a:rPr>
                        <a:t>119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</a:tr>
              <a:tr h="3838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4.6</a:t>
                      </a: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Показатель 6.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Прирост 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рабочих мест на объектах бытового обслуживания</a:t>
                      </a: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рабочих мест</a:t>
                      </a: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15">
                          <a:effectLst/>
                          <a:latin typeface="+mn-lt"/>
                          <a:ea typeface="Times New Roman"/>
                        </a:rPr>
                        <a:t>23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15">
                          <a:effectLst/>
                          <a:latin typeface="+mn-lt"/>
                          <a:ea typeface="Times New Roman"/>
                        </a:rPr>
                        <a:t>48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15">
                          <a:effectLst/>
                          <a:latin typeface="+mn-lt"/>
                          <a:ea typeface="Times New Roman"/>
                        </a:rPr>
                        <a:t>49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15">
                          <a:effectLst/>
                          <a:latin typeface="+mn-lt"/>
                          <a:ea typeface="Times New Roman"/>
                        </a:rPr>
                        <a:t>50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15">
                          <a:effectLst/>
                          <a:latin typeface="+mn-lt"/>
                          <a:ea typeface="Times New Roman"/>
                        </a:rPr>
                        <a:t>51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15">
                          <a:effectLst/>
                          <a:latin typeface="+mn-lt"/>
                          <a:ea typeface="Times New Roman"/>
                        </a:rPr>
                        <a:t>52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</a:tr>
              <a:tr h="5392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4.7</a:t>
                      </a: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Показатель 7.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Доля 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обращений по вопросу защиты прав потребителей от общего количества поступивших обращений</a:t>
                      </a: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процент</a:t>
                      </a: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15">
                          <a:effectLst/>
                          <a:latin typeface="+mn-lt"/>
                          <a:ea typeface="Times New Roman"/>
                        </a:rPr>
                        <a:t>-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15">
                          <a:effectLst/>
                          <a:latin typeface="+mn-lt"/>
                          <a:ea typeface="Times New Roman"/>
                        </a:rPr>
                        <a:t>0,13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15">
                          <a:effectLst/>
                          <a:latin typeface="+mn-lt"/>
                          <a:ea typeface="Times New Roman"/>
                        </a:rPr>
                        <a:t>0,13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15">
                          <a:effectLst/>
                          <a:latin typeface="+mn-lt"/>
                          <a:ea typeface="Times New Roman"/>
                        </a:rPr>
                        <a:t>0,13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15">
                          <a:effectLst/>
                          <a:latin typeface="+mn-lt"/>
                          <a:ea typeface="Times New Roman"/>
                        </a:rPr>
                        <a:t>0,13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15" dirty="0">
                          <a:effectLst/>
                          <a:latin typeface="+mn-lt"/>
                          <a:ea typeface="Times New Roman"/>
                        </a:rPr>
                        <a:t>0,13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33488" y="312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alt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36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Муниципальная программа «Управлением имуществом и муниципальными финансами»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6764857"/>
              </p:ext>
            </p:extLst>
          </p:nvPr>
        </p:nvGraphicFramePr>
        <p:xfrm>
          <a:off x="152400" y="685800"/>
          <a:ext cx="8864126" cy="5834020"/>
        </p:xfrm>
        <a:graphic>
          <a:graphicData uri="http://schemas.openxmlformats.org/drawingml/2006/table">
            <a:tbl>
              <a:tblPr firstRow="1" firstCol="1" bandRow="1"/>
              <a:tblGrid>
                <a:gridCol w="381000"/>
                <a:gridCol w="3505200"/>
                <a:gridCol w="850366"/>
                <a:gridCol w="838200"/>
                <a:gridCol w="685800"/>
                <a:gridCol w="609600"/>
                <a:gridCol w="685800"/>
                <a:gridCol w="686394"/>
                <a:gridCol w="621766"/>
              </a:tblGrid>
              <a:tr h="29133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u="sng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№ п/п</a:t>
                      </a:r>
                      <a:endParaRPr lang="ru-RU" sz="900" u="sng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Планируемые результаты реализации программы</a:t>
                      </a:r>
                      <a:endParaRPr lang="ru-RU" sz="900" u="sng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Единица измерения</a:t>
                      </a:r>
                      <a:endParaRPr lang="ru-RU" sz="900" u="sng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Базовое значение показателя (2019 г.)</a:t>
                      </a:r>
                      <a:endParaRPr lang="ru-RU" sz="900" u="sng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Планируемое значение показателя по годам реализации</a:t>
                      </a:r>
                      <a:endParaRPr lang="ru-RU" sz="900" u="sng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82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2020 г.</a:t>
                      </a:r>
                      <a:endParaRPr lang="ru-RU" sz="900" u="sng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2021 г.</a:t>
                      </a:r>
                      <a:endParaRPr lang="ru-RU" sz="900" u="sng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2022 г.</a:t>
                      </a:r>
                      <a:endParaRPr lang="ru-RU" sz="900" u="sng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2023 г.</a:t>
                      </a:r>
                      <a:endParaRPr lang="ru-RU" sz="900" u="sng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2024 г.</a:t>
                      </a:r>
                      <a:endParaRPr lang="ru-RU" sz="900" u="sng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28600"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Times New Roman"/>
                        </a:rPr>
                        <a:t>Подпрограмма </a:t>
                      </a:r>
                      <a:r>
                        <a:rPr lang="en-US" sz="1100" b="1" dirty="0">
                          <a:effectLst/>
                          <a:latin typeface="+mn-lt"/>
                          <a:ea typeface="Times New Roman"/>
                        </a:rPr>
                        <a:t>1 </a:t>
                      </a:r>
                      <a:r>
                        <a:rPr lang="ru-RU" sz="1100" b="1" dirty="0">
                          <a:effectLst/>
                          <a:latin typeface="+mn-lt"/>
                          <a:ea typeface="Times New Roman"/>
                        </a:rPr>
                        <a:t>«Развитие имущественного комплекса»</a:t>
                      </a:r>
                      <a:endParaRPr lang="ru-RU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8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1.1</a:t>
                      </a:r>
                      <a:endParaRPr lang="ru-RU" sz="9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Эффективность работы по взысканию задолженности по арендной плате за земельные участки, государственная собственность на которые не разграничена</a:t>
                      </a:r>
                      <a:endParaRPr lang="ru-RU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Процент</a:t>
                      </a:r>
                      <a:endParaRPr lang="ru-RU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  <a:endParaRPr lang="ru-RU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  <a:endParaRPr lang="ru-RU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  <a:endParaRPr lang="ru-RU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  <a:endParaRPr lang="ru-RU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  <a:endParaRPr lang="ru-RU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  <a:endParaRPr lang="ru-RU" sz="9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1.2</a:t>
                      </a:r>
                      <a:endParaRPr lang="ru-RU" sz="9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Эффективность работы по взысканию задолженности по арендной плате за муниципальное имущество и землю</a:t>
                      </a:r>
                      <a:endParaRPr lang="ru-RU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Процент</a:t>
                      </a:r>
                      <a:endParaRPr lang="ru-RU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  <a:endParaRPr lang="ru-RU" sz="9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  <a:endParaRPr lang="ru-RU" sz="9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  <a:endParaRPr lang="ru-RU" sz="9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  <a:endParaRPr lang="ru-RU" sz="9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  <a:endParaRPr lang="ru-RU" sz="9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  <a:endParaRPr lang="ru-RU" sz="9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7075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1.3</a:t>
                      </a:r>
                      <a:endParaRPr lang="ru-RU" sz="9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Поступления доходов в бюджет муниципального образования от распоряжения земельными участками, государственная собственность на которые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не</a:t>
                      </a:r>
                      <a:r>
                        <a:rPr lang="ru-RU" sz="1100" baseline="0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разграничена</a:t>
                      </a:r>
                      <a:endParaRPr lang="ru-RU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Процент</a:t>
                      </a:r>
                      <a:endParaRPr lang="ru-RU" sz="9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  <a:endParaRPr lang="ru-RU" sz="9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  <a:endParaRPr lang="ru-RU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  <a:endParaRPr lang="ru-RU" sz="9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  <a:endParaRPr lang="ru-RU" sz="9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  <a:endParaRPr lang="ru-RU" sz="9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  <a:endParaRPr lang="ru-RU" sz="9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1.4 </a:t>
                      </a:r>
                      <a:endParaRPr lang="ru-RU" sz="9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Поступления доходов в бюджет муниципального образования от распоряжения муниципальным имуществом и землей</a:t>
                      </a:r>
                      <a:endParaRPr lang="ru-RU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Процент</a:t>
                      </a:r>
                      <a:endParaRPr lang="ru-RU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9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  <a:endParaRPr lang="ru-RU" sz="9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  <a:endParaRPr lang="ru-RU" sz="9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  <a:endParaRPr lang="ru-RU" sz="9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  <a:endParaRPr lang="ru-RU" sz="9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  <a:endParaRPr lang="ru-RU" sz="9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41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1.5</a:t>
                      </a:r>
                      <a:endParaRPr lang="ru-RU" sz="9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Предоставление земельных участков многодетным семьям</a:t>
                      </a:r>
                      <a:endParaRPr lang="ru-RU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Процент</a:t>
                      </a:r>
                      <a:endParaRPr lang="ru-RU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  <a:endParaRPr lang="ru-RU" sz="9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  <a:endParaRPr lang="ru-RU" sz="9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  <a:endParaRPr lang="ru-RU" sz="9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  <a:endParaRPr lang="ru-RU" sz="9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  <a:endParaRPr lang="ru-RU" sz="9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  <a:endParaRPr lang="ru-RU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685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1.6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2492" marR="5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Проверка использования земель</a:t>
                      </a:r>
                    </a:p>
                  </a:txBody>
                  <a:tcPr marL="52492" marR="52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Процент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2492" marR="5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2492" marR="5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2492" marR="5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2492" marR="5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2492" marR="5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2492" marR="5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2492" marR="5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41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1.7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2492" marR="5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Доля государственных и муниципальных услуг в области земельных отношений, по которым соблюдены регламентные сроки оказания услуг, к общему количеству государственных и муниципальных услуг в области земельных отношений, оказанных ОМС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2492" marR="52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Процент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2492" marR="52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</a:p>
                  </a:txBody>
                  <a:tcPr marL="52492" marR="5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</a:p>
                  </a:txBody>
                  <a:tcPr marL="52492" marR="5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</a:p>
                  </a:txBody>
                  <a:tcPr marL="52492" marR="5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</a:p>
                  </a:txBody>
                  <a:tcPr marL="52492" marR="5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</a:p>
                  </a:txBody>
                  <a:tcPr marL="52492" marR="5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</a:p>
                  </a:txBody>
                  <a:tcPr marL="52492" marR="5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1.8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2492" marR="5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Исключение незаконных решений по земле</a:t>
                      </a:r>
                    </a:p>
                  </a:txBody>
                  <a:tcPr marL="52492" marR="52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Шт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.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2492" marR="52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52492" marR="5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52492" marR="5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52492" marR="5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52492" marR="5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52492" marR="5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52492" marR="5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41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1.9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2492" marR="5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Доля объектов недвижимого имущества, поставленных на кадастровый учет,  от выявленных земельных участков с объектами без прав</a:t>
                      </a:r>
                    </a:p>
                  </a:txBody>
                  <a:tcPr marL="52492" marR="52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Процент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2492" marR="52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33</a:t>
                      </a:r>
                    </a:p>
                  </a:txBody>
                  <a:tcPr marL="52492" marR="5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33</a:t>
                      </a:r>
                    </a:p>
                  </a:txBody>
                  <a:tcPr marL="52492" marR="5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33</a:t>
                      </a:r>
                    </a:p>
                  </a:txBody>
                  <a:tcPr marL="52492" marR="5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33</a:t>
                      </a:r>
                    </a:p>
                  </a:txBody>
                  <a:tcPr marL="52492" marR="5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33</a:t>
                      </a:r>
                    </a:p>
                  </a:txBody>
                  <a:tcPr marL="52492" marR="5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33</a:t>
                      </a:r>
                    </a:p>
                  </a:txBody>
                  <a:tcPr marL="52492" marR="5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41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1.10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2492" marR="5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Прирост земельного налога</a:t>
                      </a:r>
                    </a:p>
                  </a:txBody>
                  <a:tcPr marL="52492" marR="52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Процент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2492" marR="52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</a:p>
                  </a:txBody>
                  <a:tcPr marL="52492" marR="5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</a:p>
                  </a:txBody>
                  <a:tcPr marL="52492" marR="5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</a:p>
                  </a:txBody>
                  <a:tcPr marL="52492" marR="5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</a:p>
                  </a:txBody>
                  <a:tcPr marL="52492" marR="5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</a:p>
                  </a:txBody>
                  <a:tcPr marL="52492" marR="5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</a:p>
                  </a:txBody>
                  <a:tcPr marL="52492" marR="5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94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ru-RU" sz="1800" b="1" dirty="0"/>
              <a:t>Муниципальная программа «Управлением имуществом и муниципальными финансами»</a:t>
            </a:r>
            <a:endParaRPr lang="ru-RU" sz="18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7623785"/>
              </p:ext>
            </p:extLst>
          </p:nvPr>
        </p:nvGraphicFramePr>
        <p:xfrm>
          <a:off x="152400" y="609600"/>
          <a:ext cx="8829266" cy="5575603"/>
        </p:xfrm>
        <a:graphic>
          <a:graphicData uri="http://schemas.openxmlformats.org/drawingml/2006/table">
            <a:tbl>
              <a:tblPr firstRow="1" firstCol="1" bandRow="1"/>
              <a:tblGrid>
                <a:gridCol w="457200"/>
                <a:gridCol w="4038600"/>
                <a:gridCol w="990600"/>
                <a:gridCol w="533400"/>
                <a:gridCol w="551240"/>
                <a:gridCol w="609600"/>
                <a:gridCol w="609600"/>
                <a:gridCol w="533400"/>
                <a:gridCol w="505626"/>
              </a:tblGrid>
              <a:tr h="8760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1.11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2492" marR="5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Доля объектов недвижимости,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у которых адреса приведены структуре федеральной информационной адресной системе, внесены в федеральную информационную адресную систему и имеют географические координаты</a:t>
                      </a:r>
                    </a:p>
                  </a:txBody>
                  <a:tcPr marL="52492" marR="52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Процент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2492" marR="5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52492" marR="5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</a:p>
                  </a:txBody>
                  <a:tcPr marL="52492" marR="5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</a:p>
                  </a:txBody>
                  <a:tcPr marL="52492" marR="5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</a:p>
                  </a:txBody>
                  <a:tcPr marL="52492" marR="5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</a:p>
                  </a:txBody>
                  <a:tcPr marL="52492" marR="5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</a:p>
                  </a:txBody>
                  <a:tcPr marL="52492" marR="5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7241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1.12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2492" marR="5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Процент проведенных аукционов на право заключения договоров аренды земельных участков для субъектов малого и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среднего</a:t>
                      </a:r>
                      <a:r>
                        <a:rPr lang="ru-RU" sz="1100" baseline="0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предпринимательства 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от общего количества таких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торгов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2492" marR="52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Показатель регионального проекта Процент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2492" marR="5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52492" marR="5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20</a:t>
                      </a:r>
                    </a:p>
                  </a:txBody>
                  <a:tcPr marL="52492" marR="5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20</a:t>
                      </a:r>
                    </a:p>
                  </a:txBody>
                  <a:tcPr marL="52492" marR="5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20</a:t>
                      </a:r>
                    </a:p>
                  </a:txBody>
                  <a:tcPr marL="52492" marR="5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20</a:t>
                      </a:r>
                    </a:p>
                  </a:txBody>
                  <a:tcPr marL="52492" marR="5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20</a:t>
                      </a:r>
                    </a:p>
                  </a:txBody>
                  <a:tcPr marL="52492" marR="5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75217"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Подпрограмма 3 «Совершенствование муниципальной службы Московской области</a:t>
                      </a: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»</a:t>
                      </a:r>
                      <a:endParaRPr lang="ru-RU" sz="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2492" marR="5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760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3.1</a:t>
                      </a:r>
                    </a:p>
                  </a:txBody>
                  <a:tcPr marL="49524" marR="495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Доля выборных должностных лиц местного самоуправления, депутатов представительных органов муниципального образования, муниципальных служащих и работников муниципальных учреждений, прошедших обучение по программам дополнительного профессионального образования</a:t>
                      </a:r>
                    </a:p>
                  </a:txBody>
                  <a:tcPr marL="49524" marR="49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Человек</a:t>
                      </a:r>
                    </a:p>
                  </a:txBody>
                  <a:tcPr marL="49524" marR="495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20</a:t>
                      </a:r>
                    </a:p>
                  </a:txBody>
                  <a:tcPr marL="49524" marR="495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20</a:t>
                      </a:r>
                    </a:p>
                  </a:txBody>
                  <a:tcPr marL="49524" marR="495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20</a:t>
                      </a:r>
                    </a:p>
                  </a:txBody>
                  <a:tcPr marL="49524" marR="495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20</a:t>
                      </a:r>
                    </a:p>
                  </a:txBody>
                  <a:tcPr marL="49524" marR="495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20</a:t>
                      </a:r>
                    </a:p>
                  </a:txBody>
                  <a:tcPr marL="49524" marR="495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20</a:t>
                      </a:r>
                    </a:p>
                  </a:txBody>
                  <a:tcPr marL="49524" marR="495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03492"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Times New Roman"/>
                        </a:rPr>
                        <a:t>Подпрограмма 4 «Управление муниципальными финансами»</a:t>
                      </a:r>
                    </a:p>
                  </a:txBody>
                  <a:tcPr marL="49524" marR="495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24" marR="49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24" marR="495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24" marR="495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24" marR="495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24" marR="495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04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4.1</a:t>
                      </a:r>
                    </a:p>
                  </a:txBody>
                  <a:tcPr marL="49524" marR="495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Исполнение бюджета городского округа Серпухов по налоговым и неналоговым доходам к первоначально утвержденному уровню</a:t>
                      </a:r>
                    </a:p>
                  </a:txBody>
                  <a:tcPr marL="49524" marR="49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Процент</a:t>
                      </a:r>
                    </a:p>
                  </a:txBody>
                  <a:tcPr marL="49524" marR="495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</a:p>
                  </a:txBody>
                  <a:tcPr marL="49524" marR="495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&gt; 100</a:t>
                      </a:r>
                    </a:p>
                  </a:txBody>
                  <a:tcPr marL="49524" marR="495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&gt; 100</a:t>
                      </a:r>
                    </a:p>
                  </a:txBody>
                  <a:tcPr marL="49524" marR="495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&gt; 100</a:t>
                      </a:r>
                    </a:p>
                  </a:txBody>
                  <a:tcPr marL="49524" marR="495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&gt; 100</a:t>
                      </a:r>
                    </a:p>
                  </a:txBody>
                  <a:tcPr marL="49524" marR="495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&gt; 100</a:t>
                      </a:r>
                    </a:p>
                  </a:txBody>
                  <a:tcPr marL="49524" marR="495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256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4.2</a:t>
                      </a:r>
                    </a:p>
                  </a:txBody>
                  <a:tcPr marL="49524" marR="495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Снижение доли налоговой задолженности к собственным налоговым поступлениям в консолидированный бюджет Московской области</a:t>
                      </a:r>
                    </a:p>
                  </a:txBody>
                  <a:tcPr marL="49524" marR="49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коэффициент</a:t>
                      </a:r>
                    </a:p>
                  </a:txBody>
                  <a:tcPr marL="49524" marR="495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-</a:t>
                      </a:r>
                    </a:p>
                  </a:txBody>
                  <a:tcPr marL="49524" marR="495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&lt; 0,09</a:t>
                      </a:r>
                    </a:p>
                  </a:txBody>
                  <a:tcPr marL="49524" marR="495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&lt; 0,09</a:t>
                      </a:r>
                    </a:p>
                  </a:txBody>
                  <a:tcPr marL="49524" marR="495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&lt; 0,09</a:t>
                      </a:r>
                    </a:p>
                  </a:txBody>
                  <a:tcPr marL="49524" marR="495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&lt; 0,09</a:t>
                      </a:r>
                    </a:p>
                  </a:txBody>
                  <a:tcPr marL="49524" marR="495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&lt; 0,09</a:t>
                      </a:r>
                    </a:p>
                  </a:txBody>
                  <a:tcPr marL="49524" marR="495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8760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4.3</a:t>
                      </a:r>
                    </a:p>
                  </a:txBody>
                  <a:tcPr marL="49524" marR="495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Отношение объема муниципального долга городского округа Серпухов к годовому объему доходов бюджета городского округа Серпухов без учета безвозмездных поступлений и (или) поступлений налоговых доходов по дополнительным нормативам отчислений</a:t>
                      </a:r>
                    </a:p>
                  </a:txBody>
                  <a:tcPr marL="49524" marR="49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Процент</a:t>
                      </a:r>
                    </a:p>
                  </a:txBody>
                  <a:tcPr marL="49524" marR="495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42,4</a:t>
                      </a:r>
                    </a:p>
                  </a:txBody>
                  <a:tcPr marL="49524" marR="495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&lt; 50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49524" marR="495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&lt; 50</a:t>
                      </a:r>
                    </a:p>
                  </a:txBody>
                  <a:tcPr marL="49524" marR="495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&lt;50</a:t>
                      </a:r>
                    </a:p>
                  </a:txBody>
                  <a:tcPr marL="49524" marR="495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&lt;50</a:t>
                      </a:r>
                    </a:p>
                  </a:txBody>
                  <a:tcPr marL="49524" marR="495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&lt;50</a:t>
                      </a:r>
                    </a:p>
                  </a:txBody>
                  <a:tcPr marL="49524" marR="495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90302">
                <a:tc gridSpan="9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Times New Roman"/>
                        </a:rPr>
                        <a:t>Подпрограмма 5 «Обеспечивающая подпрограмма»</a:t>
                      </a:r>
                      <a:endParaRPr lang="ru-RU" sz="1100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9524" marR="495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24" marR="49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24" marR="495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24" marR="495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24" marR="495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24" marR="495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56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5.1</a:t>
                      </a:r>
                    </a:p>
                  </a:txBody>
                  <a:tcPr marL="49524" marR="495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Среднее значение доли выплаченных объемов денежного содержания, прочих и иных выплат, уплаченных страховых взносов и прочих налогов от запланированных</a:t>
                      </a:r>
                    </a:p>
                  </a:txBody>
                  <a:tcPr marL="49524" marR="49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Процент</a:t>
                      </a:r>
                    </a:p>
                  </a:txBody>
                  <a:tcPr marL="49524" marR="495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-</a:t>
                      </a:r>
                    </a:p>
                  </a:txBody>
                  <a:tcPr marL="49524" marR="495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</a:p>
                  </a:txBody>
                  <a:tcPr marL="49524" marR="495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</a:p>
                  </a:txBody>
                  <a:tcPr marL="49524" marR="495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</a:p>
                  </a:txBody>
                  <a:tcPr marL="49524" marR="495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</a:p>
                  </a:txBody>
                  <a:tcPr marL="49524" marR="495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</a:p>
                  </a:txBody>
                  <a:tcPr marL="49524" marR="495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53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" y="-152400"/>
            <a:ext cx="8991600" cy="838200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400" b="1" dirty="0" smtClean="0"/>
              <a:t>Муниципальная программа «Развитие </a:t>
            </a:r>
            <a:r>
              <a:rPr lang="ru-RU" sz="1400" b="1" dirty="0"/>
              <a:t>институтов гражданского </a:t>
            </a:r>
            <a:r>
              <a:rPr lang="ru-RU" sz="1400" b="1" dirty="0" smtClean="0"/>
              <a:t>общества</a:t>
            </a:r>
            <a:r>
              <a:rPr lang="ru-RU" sz="1400" b="1" dirty="0"/>
              <a:t>, </a:t>
            </a:r>
            <a:r>
              <a:rPr lang="ru-RU" sz="1400" b="1" dirty="0" smtClean="0"/>
              <a:t>повышение эффективности местного </a:t>
            </a:r>
            <a:r>
              <a:rPr lang="ru-RU" sz="1400" b="1" dirty="0"/>
              <a:t>самоуправления и реализации </a:t>
            </a:r>
            <a:r>
              <a:rPr lang="ru-RU" sz="1400" b="1" dirty="0" smtClean="0"/>
              <a:t>молодежной </a:t>
            </a:r>
            <a:r>
              <a:rPr lang="ru-RU" sz="1400" b="1" dirty="0"/>
              <a:t>политики»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1921225"/>
              </p:ext>
            </p:extLst>
          </p:nvPr>
        </p:nvGraphicFramePr>
        <p:xfrm>
          <a:off x="76200" y="533400"/>
          <a:ext cx="8839200" cy="6303302"/>
        </p:xfrm>
        <a:graphic>
          <a:graphicData uri="http://schemas.openxmlformats.org/drawingml/2006/table">
            <a:tbl>
              <a:tblPr/>
              <a:tblGrid>
                <a:gridCol w="265818"/>
                <a:gridCol w="2688715"/>
                <a:gridCol w="765026"/>
                <a:gridCol w="609600"/>
                <a:gridCol w="609600"/>
                <a:gridCol w="533400"/>
                <a:gridCol w="533400"/>
                <a:gridCol w="533400"/>
                <a:gridCol w="609600"/>
                <a:gridCol w="1690641"/>
              </a:tblGrid>
              <a:tr h="34271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latin typeface="+mn-lt"/>
                          <a:ea typeface="Times New Roman"/>
                        </a:rPr>
                        <a:t>№ п/п</a:t>
                      </a:r>
                    </a:p>
                  </a:txBody>
                  <a:tcPr marL="15290" marR="15290" marT="15290" marB="15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latin typeface="+mn-lt"/>
                          <a:ea typeface="Times New Roman"/>
                        </a:rPr>
                        <a:t>Мероприятия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latin typeface="+mn-lt"/>
                          <a:ea typeface="Times New Roman"/>
                        </a:rPr>
                        <a:t>программы</a:t>
                      </a:r>
                    </a:p>
                  </a:txBody>
                  <a:tcPr marL="15290" marR="15290" marT="15290" marB="15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latin typeface="+mn-lt"/>
                          <a:ea typeface="Times New Roman"/>
                        </a:rPr>
                        <a:t>Объём финансиро-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latin typeface="+mn-lt"/>
                          <a:ea typeface="Times New Roman"/>
                        </a:rPr>
                        <a:t>вания  мероприятия в 2019 году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latin typeface="+mn-lt"/>
                          <a:ea typeface="Times New Roman"/>
                        </a:rPr>
                        <a:t>(тыс. руб.)</a:t>
                      </a:r>
                    </a:p>
                  </a:txBody>
                  <a:tcPr marL="15290" marR="15290" marT="15290" marB="15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latin typeface="+mn-lt"/>
                          <a:ea typeface="Times New Roman"/>
                        </a:rPr>
                        <a:t>Всего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latin typeface="+mn-lt"/>
                          <a:ea typeface="Times New Roman"/>
                        </a:rPr>
                        <a:t>(тыс. руб.)</a:t>
                      </a:r>
                    </a:p>
                  </a:txBody>
                  <a:tcPr marL="15290" marR="15290" marT="15290" marB="15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latin typeface="+mn-lt"/>
                          <a:ea typeface="Times New Roman"/>
                        </a:rPr>
                        <a:t>Объем финансирования по годам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latin typeface="+mn-lt"/>
                          <a:ea typeface="Times New Roman"/>
                        </a:rPr>
                        <a:t>(тыс. руб.)</a:t>
                      </a:r>
                    </a:p>
                  </a:txBody>
                  <a:tcPr marL="15290" marR="15290" marT="15290" marB="15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latin typeface="+mn-lt"/>
                          <a:ea typeface="Times New Roman"/>
                        </a:rPr>
                        <a:t>Результаты выполнения мероприятий программы</a:t>
                      </a:r>
                    </a:p>
                  </a:txBody>
                  <a:tcPr marL="15290" marR="15290" marT="15290" marB="15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6266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latin typeface="+mn-lt"/>
                          <a:ea typeface="Times New Roman"/>
                        </a:rPr>
                        <a:t>2020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latin typeface="+mn-lt"/>
                          <a:ea typeface="Times New Roman"/>
                        </a:rPr>
                        <a:t>год</a:t>
                      </a:r>
                    </a:p>
                  </a:txBody>
                  <a:tcPr marL="15290" marR="15290" marT="15290" marB="15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latin typeface="+mn-lt"/>
                          <a:ea typeface="Times New Roman"/>
                        </a:rPr>
                        <a:t>2021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latin typeface="+mn-lt"/>
                          <a:ea typeface="Times New Roman"/>
                        </a:rPr>
                        <a:t>год</a:t>
                      </a:r>
                    </a:p>
                  </a:txBody>
                  <a:tcPr marL="15290" marR="15290" marT="15290" marB="15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latin typeface="+mn-lt"/>
                          <a:ea typeface="Times New Roman"/>
                        </a:rPr>
                        <a:t>2022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latin typeface="+mn-lt"/>
                          <a:ea typeface="Times New Roman"/>
                        </a:rPr>
                        <a:t>год</a:t>
                      </a:r>
                    </a:p>
                  </a:txBody>
                  <a:tcPr marL="15290" marR="15290" marT="15290" marB="15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latin typeface="+mn-lt"/>
                          <a:ea typeface="Times New Roman"/>
                        </a:rPr>
                        <a:t>2023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latin typeface="+mn-lt"/>
                          <a:ea typeface="Times New Roman"/>
                        </a:rPr>
                        <a:t>год</a:t>
                      </a:r>
                    </a:p>
                  </a:txBody>
                  <a:tcPr marL="15290" marR="15290" marT="15290" marB="15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latin typeface="+mn-lt"/>
                          <a:ea typeface="Times New Roman"/>
                        </a:rPr>
                        <a:t>2024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latin typeface="+mn-lt"/>
                          <a:ea typeface="Times New Roman"/>
                        </a:rPr>
                        <a:t>год</a:t>
                      </a:r>
                    </a:p>
                  </a:txBody>
                  <a:tcPr marL="15290" marR="15290" marT="15290" marB="15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4068">
                <a:tc gridSpan="1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Times New Roman"/>
                        </a:rPr>
                        <a:t>Подпрограмма I «Развитие системы информирования населения о деятельности органов местного самоуправления Московской области, создание доступной современной </a:t>
                      </a:r>
                      <a:r>
                        <a:rPr lang="ru-RU" sz="1100" b="1" dirty="0" err="1">
                          <a:effectLst/>
                          <a:latin typeface="+mn-lt"/>
                          <a:ea typeface="Times New Roman"/>
                        </a:rPr>
                        <a:t>медиасреды</a:t>
                      </a:r>
                      <a:r>
                        <a:rPr lang="ru-RU" sz="1100" b="1" dirty="0">
                          <a:effectLst/>
                          <a:latin typeface="+mn-lt"/>
                          <a:ea typeface="Times New Roman"/>
                        </a:rPr>
                        <a:t>»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5290" marR="15290" marT="15290" marB="15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543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1.</a:t>
                      </a:r>
                    </a:p>
                  </a:txBody>
                  <a:tcPr marL="15290" marR="15290" marT="15290" marB="15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Основное мероприятие 1«Информирование населения об основных событиях социально-экономического развития и общественно-политической жизни»</a:t>
                      </a:r>
                    </a:p>
                  </a:txBody>
                  <a:tcPr marL="15290" marR="15290" marT="15290" marB="15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46 568,3</a:t>
                      </a:r>
                    </a:p>
                  </a:txBody>
                  <a:tcPr marL="15290" marR="15290" marT="15290" marB="15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160 404,1</a:t>
                      </a:r>
                    </a:p>
                  </a:txBody>
                  <a:tcPr marL="15290" marR="15290" marT="15290" marB="15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41 166,9</a:t>
                      </a:r>
                    </a:p>
                  </a:txBody>
                  <a:tcPr marL="15290" marR="15290" marT="15290" marB="15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33 481,3</a:t>
                      </a:r>
                    </a:p>
                  </a:txBody>
                  <a:tcPr marL="15290" marR="15290" marT="15290" marB="15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25 081,3</a:t>
                      </a:r>
                    </a:p>
                  </a:txBody>
                  <a:tcPr marL="15290" marR="15290" marT="15290" marB="15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30 337,3</a:t>
                      </a:r>
                    </a:p>
                  </a:txBody>
                  <a:tcPr marL="15290" marR="15290" marT="15290" marB="15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30 337,3</a:t>
                      </a:r>
                    </a:p>
                  </a:txBody>
                  <a:tcPr marL="15290" marR="15290" marT="15290" marB="15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Осуществление финансирования на проведение мероприятий по информированию населения</a:t>
                      </a:r>
                    </a:p>
                  </a:txBody>
                  <a:tcPr marL="15290" marR="15290" marT="15290" marB="15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9543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1.1</a:t>
                      </a:r>
                    </a:p>
                  </a:txBody>
                  <a:tcPr marL="15290" marR="15290" marT="15290" marB="15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Информирование населения об основных событиях социально-экономического развития, общественно-политической жизни, освещение деятельности в печатных СМИ</a:t>
                      </a:r>
                    </a:p>
                  </a:txBody>
                  <a:tcPr marL="15290" marR="15290" marT="15290" marB="15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17730,3</a:t>
                      </a:r>
                    </a:p>
                  </a:txBody>
                  <a:tcPr marL="15290" marR="15290" marT="15290" marB="15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35 017,8</a:t>
                      </a:r>
                    </a:p>
                  </a:txBody>
                  <a:tcPr marL="15290" marR="15290" marT="15290" marB="15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11 797,8</a:t>
                      </a:r>
                    </a:p>
                  </a:txBody>
                  <a:tcPr marL="15290" marR="15290" marT="15290" marB="15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12105,0</a:t>
                      </a:r>
                    </a:p>
                  </a:txBody>
                  <a:tcPr marL="15290" marR="15290" marT="15290" marB="15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3 705,0</a:t>
                      </a:r>
                    </a:p>
                  </a:txBody>
                  <a:tcPr marL="15290" marR="15290" marT="15290" marB="15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3 705,0</a:t>
                      </a:r>
                    </a:p>
                  </a:txBody>
                  <a:tcPr marL="15290" marR="15290" marT="15290" marB="15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3 705,0</a:t>
                      </a:r>
                    </a:p>
                  </a:txBody>
                  <a:tcPr marL="15290" marR="15290" marT="15290" marB="15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Осуществление финансирования на проведение мероприятий по информированию населения</a:t>
                      </a:r>
                    </a:p>
                  </a:txBody>
                  <a:tcPr marL="15290" marR="15290" marT="15290" marB="15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1575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1.2</a:t>
                      </a:r>
                    </a:p>
                  </a:txBody>
                  <a:tcPr marL="15290" marR="15290" marT="15290" marB="15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Информирование населения об основных событиях социально экономического развития, общественно-политической жизни, освещение деятельности путем изготовления и распространения (вещания) радиопрограммы</a:t>
                      </a:r>
                    </a:p>
                  </a:txBody>
                  <a:tcPr marL="15290" marR="15290" marT="15290" marB="15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1862,78</a:t>
                      </a:r>
                    </a:p>
                  </a:txBody>
                  <a:tcPr marL="15290" marR="15290" marT="15290" marB="15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922,8</a:t>
                      </a:r>
                    </a:p>
                  </a:txBody>
                  <a:tcPr marL="15290" marR="15290" marT="15290" marB="15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922,8</a:t>
                      </a:r>
                    </a:p>
                  </a:txBody>
                  <a:tcPr marL="15290" marR="15290" marT="15290" marB="15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5290" marR="15290" marT="15290" marB="15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5290" marR="15290" marT="15290" marB="15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5290" marR="15290" marT="15290" marB="15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5290" marR="15290" marT="15290" marB="15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Осуществление финансирования на проведение мероприятий по информированию населения путем изготовления и распространения (вещания) радиопрограмм</a:t>
                      </a:r>
                    </a:p>
                  </a:txBody>
                  <a:tcPr marL="15290" marR="15290" marT="15290" marB="15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14204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1.3</a:t>
                      </a:r>
                    </a:p>
                  </a:txBody>
                  <a:tcPr marL="15290" marR="15290" marT="15290" marB="15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Информирование населения об основных событиях социально экономического развития, общественно-политической жизни, освещение деятельности путем изготовления и распространения (вещания) телепередач</a:t>
                      </a:r>
                    </a:p>
                  </a:txBody>
                  <a:tcPr marL="15290" marR="15290" marT="15290" marB="15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26357,00</a:t>
                      </a:r>
                    </a:p>
                  </a:txBody>
                  <a:tcPr marL="15290" marR="15290" marT="15290" marB="15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5290" marR="15290" marT="15290" marB="15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5290" marR="15290" marT="15290" marB="15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5290" marR="15290" marT="15290" marB="15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5290" marR="15290" marT="15290" marB="15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5290" marR="15290" marT="15290" marB="15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5290" marR="15290" marT="15290" marB="15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Осуществление финансирования на проведение мероприятий по информированию населения путем изготовления и распространения (вещания) телепередач</a:t>
                      </a:r>
                    </a:p>
                  </a:txBody>
                  <a:tcPr marL="15290" marR="15290" marT="15290" marB="15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6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0939125"/>
              </p:ext>
            </p:extLst>
          </p:nvPr>
        </p:nvGraphicFramePr>
        <p:xfrm>
          <a:off x="76202" y="589195"/>
          <a:ext cx="8991599" cy="6053688"/>
        </p:xfrm>
        <a:graphic>
          <a:graphicData uri="http://schemas.openxmlformats.org/drawingml/2006/table">
            <a:tbl>
              <a:tblPr/>
              <a:tblGrid>
                <a:gridCol w="228598"/>
                <a:gridCol w="3048000"/>
                <a:gridCol w="533400"/>
                <a:gridCol w="685800"/>
                <a:gridCol w="609600"/>
                <a:gridCol w="533400"/>
                <a:gridCol w="609600"/>
                <a:gridCol w="533400"/>
                <a:gridCol w="533400"/>
                <a:gridCol w="1676401"/>
              </a:tblGrid>
              <a:tr h="12396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1.4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5889" marR="15889" marT="15889" marB="158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Информирование населения</a:t>
                      </a:r>
                      <a:r>
                        <a:rPr lang="ru-RU" sz="1000" baseline="0" dirty="0" smtClean="0">
                          <a:effectLst/>
                          <a:latin typeface="+mn-lt"/>
                          <a:ea typeface="Times New Roman"/>
                        </a:rPr>
                        <a:t> об основных событиях социально-экономического развития, общественно-политической жизни, освещение деятельности в электронных СМИ, распространяемых в сети Интернет (сетевых изданиях). Создание и ведение информационных ресурсов и баз данных муниципального образования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5889" marR="15889" marT="15889" marB="158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492,0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5889" marR="15889" marT="15889" marB="158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510,0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5889" marR="15889" marT="15889" marB="158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510,0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5889" marR="15889" marT="15889" marB="158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5889" marR="15889" marT="15889" marB="158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5889" marR="15889" marT="15889" marB="158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5889" marR="15889" marT="15889" marB="158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5889" marR="15889" marT="15889" marB="158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Осуществление</a:t>
                      </a:r>
                      <a:r>
                        <a:rPr lang="ru-RU" sz="1000" baseline="0" dirty="0" smtClean="0">
                          <a:effectLst/>
                          <a:latin typeface="+mn-lt"/>
                          <a:ea typeface="Times New Roman"/>
                        </a:rPr>
                        <a:t> финансирования на проведение мероприятий по информированию населения путем освещения деятельности в электронных СМИ, распространяемых в сети Интернет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5889" marR="15889" marT="15889" marB="158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14890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1.5</a:t>
                      </a:r>
                    </a:p>
                  </a:txBody>
                  <a:tcPr marL="15889" marR="15889" marT="15889" marB="158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Информирование населения путем изготовления и распространения полиграфической продукции о социально значимых вопросах в деятельности органов местного самоуправления муниципального образования, формирование положительного образа муниципального образования как социально ориентированного, комфортного для жизни и ведения предпринимательской деятельности</a:t>
                      </a:r>
                    </a:p>
                  </a:txBody>
                  <a:tcPr marL="15889" marR="15889" marT="15889" marB="158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26,27</a:t>
                      </a:r>
                    </a:p>
                  </a:txBody>
                  <a:tcPr marL="15889" marR="15889" marT="15889" marB="158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5889" marR="15889" marT="15889" marB="158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5889" marR="15889" marT="15889" marB="158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5889" marR="15889" marT="15889" marB="158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5889" marR="15889" marT="15889" marB="158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5889" marR="15889" marT="15889" marB="158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5889" marR="15889" marT="15889" marB="158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Осуществление финансирования на проведение мероприятий по распространению полиграфической продукции о социально значимых вопросах в деятельности органов местного самоуправления</a:t>
                      </a:r>
                    </a:p>
                  </a:txBody>
                  <a:tcPr marL="15889" marR="15889" marT="15889" marB="158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10518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1.6</a:t>
                      </a:r>
                    </a:p>
                  </a:txBody>
                  <a:tcPr marL="15889" marR="15889" marT="15889" marB="158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Осуществление взаимодействия органов местного самоуправления с печатными СМИ в области подписки, доставки и распространения тиражей печатных изданий</a:t>
                      </a:r>
                    </a:p>
                  </a:txBody>
                  <a:tcPr marL="15889" marR="15889" marT="15889" marB="158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99,95</a:t>
                      </a:r>
                    </a:p>
                  </a:txBody>
                  <a:tcPr marL="15889" marR="15889" marT="15889" marB="158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5889" marR="15889" marT="15889" marB="158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5889" marR="15889" marT="15889" marB="158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5889" marR="15889" marT="15889" marB="158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5889" marR="15889" marT="15889" marB="158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5889" marR="15889" marT="15889" marB="158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5889" marR="15889" marT="15889" marB="158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Осуществление финансирования на проведение мероприятий по взаимодействию органов местного самоуправления с печатными СМИ в области подписки, доставки</a:t>
                      </a:r>
                    </a:p>
                  </a:txBody>
                  <a:tcPr marL="15889" marR="15889" marT="15889" marB="158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7604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1.7</a:t>
                      </a:r>
                    </a:p>
                  </a:txBody>
                  <a:tcPr marL="15889" marR="15889" marT="15889" marB="158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Расходы на обеспечение деятельности (оказание услуг) муниципальных учреждений в сфере информационной политики</a:t>
                      </a:r>
                    </a:p>
                  </a:txBody>
                  <a:tcPr marL="15889" marR="15889" marT="15889" marB="158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5800,0</a:t>
                      </a:r>
                    </a:p>
                  </a:txBody>
                  <a:tcPr marL="15889" marR="15889" marT="15889" marB="158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123 953,5</a:t>
                      </a:r>
                    </a:p>
                  </a:txBody>
                  <a:tcPr marL="15889" marR="15889" marT="15889" marB="158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27 936,3</a:t>
                      </a:r>
                    </a:p>
                  </a:txBody>
                  <a:tcPr marL="15889" marR="15889" marT="15889" marB="158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21 376,3</a:t>
                      </a:r>
                    </a:p>
                  </a:txBody>
                  <a:tcPr marL="15889" marR="15889" marT="15889" marB="158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21 376,3</a:t>
                      </a:r>
                    </a:p>
                  </a:txBody>
                  <a:tcPr marL="15889" marR="15889" marT="15889" marB="158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26 632,3</a:t>
                      </a:r>
                    </a:p>
                  </a:txBody>
                  <a:tcPr marL="15889" marR="15889" marT="15889" marB="158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26 632,3</a:t>
                      </a:r>
                    </a:p>
                  </a:txBody>
                  <a:tcPr marL="15889" marR="15889" marT="15889" marB="158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Организация мероприятий по оказанию услуг муниципальных учреждений в сфере информационной политики</a:t>
                      </a:r>
                    </a:p>
                  </a:txBody>
                  <a:tcPr marL="15889" marR="15889" marT="15889" marB="158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11976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2</a:t>
                      </a:r>
                    </a:p>
                  </a:txBody>
                  <a:tcPr marL="15889" marR="15889" marT="15889" marB="158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Основное мероприятие 2. Разработка новых эффективных и высокотехнологичных (интерактивных) информационных проектов, повышающих степень интереса населения и бизнеса к проблематике Московской области по социально значимым темам, в СМИ,  интернет-ресурсах,  социальных сетях и блогосфере</a:t>
                      </a:r>
                    </a:p>
                  </a:txBody>
                  <a:tcPr marL="15889" marR="15889" marT="15889" marB="158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5889" marR="15889" marT="15889" marB="158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5889" marR="15889" marT="15889" marB="158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5889" marR="15889" marT="15889" marB="158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5889" marR="15889" marT="15889" marB="158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5889" marR="15889" marT="15889" marB="158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5889" marR="15889" marT="15889" marB="158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5889" marR="15889" marT="15889" marB="158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Организация мероприятий по разработке новых эффективных и высокотехнологичных (интерактивных) информационных проектов</a:t>
                      </a:r>
                    </a:p>
                  </a:txBody>
                  <a:tcPr marL="15889" marR="15889" marT="15889" marB="158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19050"/>
            <a:ext cx="8229600" cy="590550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600" b="1" dirty="0" smtClean="0"/>
              <a:t>Муниципальная программа «Развитие </a:t>
            </a:r>
            <a:r>
              <a:rPr lang="ru-RU" sz="1600" b="1" dirty="0"/>
              <a:t>институтов гражданского </a:t>
            </a:r>
            <a:r>
              <a:rPr lang="ru-RU" sz="1600" b="1" dirty="0" smtClean="0"/>
              <a:t>общества, повышение </a:t>
            </a:r>
            <a:r>
              <a:rPr lang="ru-RU" sz="1600" b="1" dirty="0"/>
              <a:t>эффективности </a:t>
            </a:r>
            <a:r>
              <a:rPr lang="ru-RU" sz="1600" b="1" dirty="0" smtClean="0"/>
              <a:t> местного </a:t>
            </a:r>
            <a:r>
              <a:rPr lang="ru-RU" sz="1600" b="1" dirty="0"/>
              <a:t>самоуправления и реализации </a:t>
            </a:r>
            <a:r>
              <a:rPr lang="ru-RU" sz="1600" b="1" dirty="0" smtClean="0"/>
              <a:t>молодежной </a:t>
            </a:r>
            <a:r>
              <a:rPr lang="ru-RU" sz="1600" b="1" dirty="0"/>
              <a:t>политики»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58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2685121"/>
              </p:ext>
            </p:extLst>
          </p:nvPr>
        </p:nvGraphicFramePr>
        <p:xfrm>
          <a:off x="76200" y="533400"/>
          <a:ext cx="8991601" cy="6195316"/>
        </p:xfrm>
        <a:graphic>
          <a:graphicData uri="http://schemas.openxmlformats.org/drawingml/2006/table">
            <a:tbl>
              <a:tblPr/>
              <a:tblGrid>
                <a:gridCol w="252500"/>
                <a:gridCol w="2369111"/>
                <a:gridCol w="883589"/>
                <a:gridCol w="780185"/>
                <a:gridCol w="755721"/>
                <a:gridCol w="675703"/>
                <a:gridCol w="588574"/>
                <a:gridCol w="587981"/>
                <a:gridCol w="503814"/>
                <a:gridCol w="1594423"/>
              </a:tblGrid>
              <a:tr h="4775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2.1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6180" marR="16180" marT="16180" marB="16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Информирование населения муниципального образования о деятельности органов местного самоуправления муниципального образования Московской области посредством социальных сетей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6180" marR="16180" marT="16180" marB="161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6180" marR="16180" marT="16180" marB="16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6180" marR="16180" marT="16180" marB="16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6180" marR="16180" marT="16180" marB="16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6180" marR="16180" marT="16180" marB="16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6180" marR="16180" marT="16180" marB="16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6180" marR="16180" marT="16180" marB="16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6180" marR="16180" marT="16180" marB="16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Организация мероприятий информированию населения о деятельности органов местного самоуправления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6180" marR="16180" marT="16180" marB="161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4775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2.2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6180" marR="16180" marT="16180" marB="16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Организация мониторинга СМИ, </a:t>
                      </a:r>
                      <a:r>
                        <a:rPr lang="ru-RU" sz="1000" dirty="0" err="1" smtClean="0">
                          <a:effectLst/>
                          <a:latin typeface="+mn-lt"/>
                          <a:ea typeface="Times New Roman"/>
                        </a:rPr>
                        <a:t>блогосферы</a:t>
                      </a: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, проведение медиа-исследований аудитории СМИ на территории муниципального образования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6180" marR="16180" marT="16180" marB="161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6180" marR="16180" marT="16180" marB="16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6180" marR="16180" marT="16180" marB="16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6180" marR="16180" marT="16180" marB="16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6180" marR="16180" marT="16180" marB="16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6180" marR="16180" marT="16180" marB="16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6180" marR="16180" marT="16180" marB="16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6180" marR="16180" marT="16180" marB="16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Организация мероприятий по проведению медиа-исследований аудитории СМИ на территории муниципального образования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6180" marR="16180" marT="16180" marB="161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4775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7.</a:t>
                      </a:r>
                    </a:p>
                  </a:txBody>
                  <a:tcPr marL="16180" marR="16180" marT="16180" marB="16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Основное мероприятие 7.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Организация создания и эксплуатации сети объектов наружной рекламы</a:t>
                      </a:r>
                    </a:p>
                  </a:txBody>
                  <a:tcPr marL="16180" marR="16180" marT="16180" marB="161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16300,0</a:t>
                      </a:r>
                    </a:p>
                  </a:txBody>
                  <a:tcPr marL="16180" marR="16180" marT="16180" marB="16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6180" marR="16180" marT="16180" marB="16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6180" marR="16180" marT="16180" marB="16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6180" marR="16180" marT="16180" marB="16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6180" marR="16180" marT="16180" marB="16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6180" marR="16180" marT="16180" marB="16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6180" marR="16180" marT="16180" marB="16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Организация мероприятий по созданию и эксплуатации сети объектов наружной рекламы</a:t>
                      </a:r>
                    </a:p>
                  </a:txBody>
                  <a:tcPr marL="16180" marR="16180" marT="16180" marB="161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9227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7.1</a:t>
                      </a:r>
                    </a:p>
                  </a:txBody>
                  <a:tcPr marL="16180" marR="16180" marT="16180" marB="16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Приведение в соответствие количества и фактического расположения рекламных конструкций на территории муниципального образования согласованной Правительством Московской области схеме размещения рекламных конструкций</a:t>
                      </a:r>
                    </a:p>
                  </a:txBody>
                  <a:tcPr marL="16180" marR="16180" marT="16180" marB="161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6180" marR="16180" marT="16180" marB="16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6180" marR="16180" marT="16180" marB="16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6180" marR="16180" marT="16180" marB="16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6180" marR="16180" marT="16180" marB="16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6180" marR="16180" marT="16180" marB="16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6180" marR="16180" marT="16180" marB="16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6180" marR="16180" marT="16180" marB="16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Организация мероприятий по соответствию количества и фактического расположения рекламных конструкций</a:t>
                      </a:r>
                    </a:p>
                  </a:txBody>
                  <a:tcPr marL="16180" marR="16180" marT="16180" marB="161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16646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7.2</a:t>
                      </a:r>
                    </a:p>
                  </a:txBody>
                  <a:tcPr marL="16180" marR="16180" marT="16180" marB="16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Проведение мероприятий, к которым обеспечено праздничное/тематическое оформление территории муниципального образования в соответствии с постановлением Правительства Московской области от 21.05.2014 № 363/16 «Об утверждении Методических рекомендаций по размещению и эксплуатации элементов праздничного, тематического и праздничного светового оформления на территории Московской области»</a:t>
                      </a:r>
                    </a:p>
                  </a:txBody>
                  <a:tcPr marL="16180" marR="16180" marT="16180" marB="161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16300,0</a:t>
                      </a:r>
                    </a:p>
                  </a:txBody>
                  <a:tcPr marL="16180" marR="16180" marT="16180" marB="16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6180" marR="16180" marT="16180" marB="16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6180" marR="16180" marT="16180" marB="16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6180" marR="16180" marT="16180" marB="16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6180" marR="16180" marT="16180" marB="16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6180" marR="16180" marT="16180" marB="16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6180" marR="16180" marT="16180" marB="16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Закуплены световые декоративные композиции на опорах освещения (консоли), иллюминационные гирлянды к мероприятиям, в соответствии с проектом праздничного тематического оформления на 2019 год</a:t>
                      </a:r>
                    </a:p>
                  </a:txBody>
                  <a:tcPr marL="16180" marR="16180" marT="16180" marB="161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87362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600" b="1" dirty="0" smtClean="0"/>
              <a:t>Муниципальная программа «Развитие </a:t>
            </a:r>
            <a:r>
              <a:rPr lang="ru-RU" sz="1600" b="1" dirty="0"/>
              <a:t>институтов гражданского </a:t>
            </a:r>
            <a:r>
              <a:rPr lang="ru-RU" sz="1600" b="1" dirty="0" smtClean="0"/>
              <a:t>общества</a:t>
            </a:r>
            <a:r>
              <a:rPr lang="ru-RU" sz="1600" b="1" dirty="0"/>
              <a:t>, </a:t>
            </a:r>
            <a:r>
              <a:rPr lang="ru-RU" sz="1600" b="1" dirty="0" smtClean="0"/>
              <a:t>повышение эффективности </a:t>
            </a:r>
            <a:r>
              <a:rPr lang="ru-RU" sz="1600" b="1" dirty="0"/>
              <a:t> </a:t>
            </a:r>
            <a:r>
              <a:rPr lang="ru-RU" sz="1600" b="1" dirty="0" smtClean="0"/>
              <a:t>местного </a:t>
            </a:r>
            <a:r>
              <a:rPr lang="ru-RU" sz="1600" b="1" dirty="0"/>
              <a:t>самоуправления и реализации </a:t>
            </a:r>
            <a:r>
              <a:rPr lang="ru-RU" sz="1600" b="1" dirty="0" smtClean="0"/>
              <a:t>молодежной </a:t>
            </a:r>
            <a:r>
              <a:rPr lang="ru-RU" sz="1600" b="1" dirty="0"/>
              <a:t>политики»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52400" y="12398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47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9890393"/>
              </p:ext>
            </p:extLst>
          </p:nvPr>
        </p:nvGraphicFramePr>
        <p:xfrm>
          <a:off x="76200" y="577172"/>
          <a:ext cx="8993426" cy="5994128"/>
        </p:xfrm>
        <a:graphic>
          <a:graphicData uri="http://schemas.openxmlformats.org/drawingml/2006/table">
            <a:tbl>
              <a:tblPr/>
              <a:tblGrid>
                <a:gridCol w="304800"/>
                <a:gridCol w="2895600"/>
                <a:gridCol w="478966"/>
                <a:gridCol w="685800"/>
                <a:gridCol w="609600"/>
                <a:gridCol w="533400"/>
                <a:gridCol w="609600"/>
                <a:gridCol w="609600"/>
                <a:gridCol w="609600"/>
                <a:gridCol w="1656460"/>
              </a:tblGrid>
              <a:tr h="12954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7.3</a:t>
                      </a:r>
                      <a:endParaRPr lang="ru-RU" sz="1050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246" marR="37246" marT="61276" marB="612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+mn-lt"/>
                          <a:cs typeface="Times New Roman" panose="02020603050405020304" pitchFamily="18" charset="0"/>
                        </a:rPr>
                        <a:t>Информирование населения об основных событиях социально-экономического развития и общественно-политической жизни посредством размещения социальной рекламы на объектах наружной рекламы и информации</a:t>
                      </a:r>
                    </a:p>
                  </a:txBody>
                  <a:tcPr marL="37246" marR="37246" marT="61276" marB="612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7246" marR="37246" marT="61276" marB="612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7246" marR="37246" marT="61276" marB="612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7246" marR="37246" marT="61276" marB="612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7246" marR="37246" marT="61276" marB="612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7246" marR="37246" marT="61276" marB="612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7246" marR="37246" marT="61276" marB="612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7246" marR="37246" marT="61276" marB="612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+mn-lt"/>
                          <a:cs typeface="Times New Roman" panose="02020603050405020304" pitchFamily="18" charset="0"/>
                        </a:rPr>
                        <a:t>Организация мероприятий по освещению населения об основных событиях социально-экономического развития и общественно-политической жизни посредством рекламы</a:t>
                      </a:r>
                    </a:p>
                  </a:txBody>
                  <a:tcPr marL="37246" marR="37246" marT="61276" marB="612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7.4</a:t>
                      </a:r>
                      <a:endParaRPr lang="ru-RU" sz="1050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246" marR="37246" marT="61276" marB="612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+mn-lt"/>
                          <a:cs typeface="Times New Roman" panose="02020603050405020304" pitchFamily="18" charset="0"/>
                        </a:rPr>
                        <a:t>Осуществление мониторинга задолженности за установку и эксплуатацию рекламных конструкций и реализация мер по её взысканию</a:t>
                      </a:r>
                    </a:p>
                    <a:p>
                      <a:endParaRPr lang="ru-RU" sz="105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7246" marR="37246" marT="61276" marB="612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7246" marR="37246" marT="61276" marB="612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7246" marR="37246" marT="61276" marB="612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7246" marR="37246" marT="61276" marB="612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7246" marR="37246" marT="61276" marB="612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7246" marR="37246" marT="61276" marB="612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7246" marR="37246" marT="61276" marB="612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7246" marR="37246" marT="61276" marB="612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+mn-lt"/>
                          <a:cs typeface="Times New Roman" panose="02020603050405020304" pitchFamily="18" charset="0"/>
                        </a:rPr>
                        <a:t>Организация мероприятий и осуществление мониторинга задолженности за установку и эксплуатацию рекламных конструкций</a:t>
                      </a:r>
                    </a:p>
                  </a:txBody>
                  <a:tcPr marL="37246" marR="37246" marT="61276" marB="612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268631">
                <a:tc gridSpan="1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Подпрограмма III «Эффективное местное самоуправление Московской области»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246" marR="37246" marT="61276" marB="612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879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1.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246" marR="37246" marT="61276" marB="612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Основное мероприятие 7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«Реализация практик муниципального бюджетирования на территории муниципального образования Московской области</a:t>
                      </a: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</a:rPr>
                        <a:t>»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246" marR="37246" marT="61276" marB="612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246" marR="37246" marT="61276" marB="612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21 572,0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246" marR="37246" marT="61276" marB="612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16513,0</a:t>
                      </a:r>
                    </a:p>
                  </a:txBody>
                  <a:tcPr marL="37246" marR="37246" marT="61276" marB="612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5059,0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246" marR="37246" marT="61276" marB="612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246" marR="37246" marT="61276" marB="612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246" marR="37246" marT="61276" marB="612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246" marR="37246" marT="61276" marB="612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Реализация общественных инициатив и проектов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246" marR="37246" marT="61276" marB="612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6790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1.1.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246" marR="37246" marT="61276" marB="612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Мероприятие 7.1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Реализация проектов граждан, сформированных в рамках практик инициативного бюджетирования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246" marR="37246" marT="61276" marB="612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5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246" marR="37246" marT="61276" marB="612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21 572,0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246" marR="37246" marT="61276" marB="612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16513,0</a:t>
                      </a:r>
                    </a:p>
                  </a:txBody>
                  <a:tcPr marL="37246" marR="37246" marT="61276" marB="612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5059,0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246" marR="37246" marT="61276" marB="612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5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246" marR="37246" marT="61276" marB="612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5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246" marR="37246" marT="61276" marB="612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246" marR="37246" marT="61276" marB="612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Реализация общественных инициатив и проектов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246" marR="37246" marT="61276" marB="612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173051">
                <a:tc gridSpan="1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+mn-lt"/>
                          <a:ea typeface="Times New Roman"/>
                        </a:rPr>
                        <a:t>Подпрограмма </a:t>
                      </a:r>
                      <a:r>
                        <a:rPr lang="en-US" sz="1050" b="1" dirty="0" smtClean="0">
                          <a:effectLst/>
                          <a:latin typeface="+mn-lt"/>
                          <a:ea typeface="Times New Roman"/>
                        </a:rPr>
                        <a:t>IV «</a:t>
                      </a:r>
                      <a:r>
                        <a:rPr lang="ru-RU" sz="1050" b="1" dirty="0" smtClean="0">
                          <a:effectLst/>
                          <a:latin typeface="+mn-lt"/>
                          <a:ea typeface="Times New Roman"/>
                        </a:rPr>
                        <a:t>Молодежь Подмосковья»</a:t>
                      </a:r>
                    </a:p>
                  </a:txBody>
                  <a:tcPr marL="37246" marR="37246" marT="61276" marB="612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246" marR="37246" marT="61276" marB="612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246" marR="37246" marT="61276" marB="612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096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+mn-lt"/>
                          <a:ea typeface="Times New Roman"/>
                        </a:rPr>
                        <a:t>1</a:t>
                      </a:r>
                    </a:p>
                  </a:txBody>
                  <a:tcPr marL="37246" marR="37246" marT="61276" marB="612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+mn-lt"/>
                          <a:cs typeface="Times New Roman" panose="02020603050405020304" pitchFamily="18" charset="0"/>
                        </a:rPr>
                        <a:t>Основное мероприятие 1.</a:t>
                      </a:r>
                    </a:p>
                    <a:p>
                      <a:r>
                        <a:rPr lang="ru-RU" sz="1050" dirty="0" smtClean="0">
                          <a:latin typeface="+mn-lt"/>
                          <a:cs typeface="Times New Roman" panose="02020603050405020304" pitchFamily="18" charset="0"/>
                        </a:rPr>
                        <a:t>Организация и проведение мероприятий по гражданско-патриотическому и духовно-нравственному воспитанию молодежи, а также по вовлечению молодежи в международное, межрегиональное и межмуниципальное сотрудничество</a:t>
                      </a:r>
                    </a:p>
                  </a:txBody>
                  <a:tcPr marL="37246" marR="37246" marT="61276" marB="612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3702" marR="23702" marT="38994" marB="3899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213 149,5</a:t>
                      </a:r>
                    </a:p>
                  </a:txBody>
                  <a:tcPr marL="23702" marR="23702" marT="38994" marB="3899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42 465,9</a:t>
                      </a:r>
                    </a:p>
                  </a:txBody>
                  <a:tcPr marL="23702" marR="23702" marT="38994" marB="3899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42 670,9</a:t>
                      </a:r>
                    </a:p>
                  </a:txBody>
                  <a:tcPr marL="23702" marR="23702" marT="38994" marB="3899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42 670,9</a:t>
                      </a:r>
                    </a:p>
                  </a:txBody>
                  <a:tcPr marL="23702" marR="23702" marT="38994" marB="3899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42 670,9</a:t>
                      </a:r>
                    </a:p>
                  </a:txBody>
                  <a:tcPr marL="23702" marR="23702" marT="38994" marB="3899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42 670,9</a:t>
                      </a:r>
                    </a:p>
                  </a:txBody>
                  <a:tcPr marL="23702" marR="23702" marT="38994" marB="3899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+mn-lt"/>
                          <a:cs typeface="Times New Roman" panose="02020603050405020304" pitchFamily="18" charset="0"/>
                        </a:rPr>
                        <a:t>Создание общего здорового морального облика молодых людей, формирование патриотизма и культуры социального государства</a:t>
                      </a:r>
                    </a:p>
                  </a:txBody>
                  <a:tcPr marL="37246" marR="37246" marT="61276" marB="612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639762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400" b="1" dirty="0"/>
              <a:t>Муниципальная программа «Развитие институтов гражданского общества, повышение эффективности  местного самоуправления и реализации молодежной политики»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5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6456986</TotalTime>
  <Words>21639</Words>
  <Application>Microsoft Office PowerPoint</Application>
  <PresentationFormat>Экран (4:3)</PresentationFormat>
  <Paragraphs>6344</Paragraphs>
  <Slides>123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123</vt:i4>
      </vt:variant>
    </vt:vector>
  </HeadingPairs>
  <TitlesOfParts>
    <vt:vector size="124" baseType="lpstr">
      <vt:lpstr>Office Theme</vt:lpstr>
      <vt:lpstr> </vt:lpstr>
      <vt:lpstr> Уважаемые жители городского округа Серпухов! </vt:lpstr>
      <vt:lpstr>Содержание</vt:lpstr>
      <vt:lpstr>Презентация PowerPoint</vt:lpstr>
      <vt:lpstr>Основа формирования бюджета городского округа Серпухов на 2021 - 2023 гг.</vt:lpstr>
      <vt:lpstr>Глоссарий</vt:lpstr>
      <vt:lpstr>Глоссарий</vt:lpstr>
      <vt:lpstr>Основные характеристики бюджета городского округа Серпухов на очередной финансовый год и плановый период в сравнении с предыдущими годами, тыс.руб.</vt:lpstr>
      <vt:lpstr>Основные задачи бюджетной политики городского округа Серпухов на 2021-2023 гг.</vt:lpstr>
      <vt:lpstr>Основные задачи налоговой политики городского округа Серпухов на 2021-2023 гг.</vt:lpstr>
      <vt:lpstr>Основные приоритеты бюджетной политики городского округа Серпухов на 2021-2023 гг.</vt:lpstr>
      <vt:lpstr>Презентация PowerPoint</vt:lpstr>
      <vt:lpstr>Основные показатели социально-экономического развития  городского округа Серпухов </vt:lpstr>
      <vt:lpstr>Основные показатели социально-экономического развития  городского округа Серпухов</vt:lpstr>
      <vt:lpstr>Основные показатели социально-экономического развития  городского округа Серпухов</vt:lpstr>
      <vt:lpstr>Основные показатели социально-экономического развития  городского округа Серпухов</vt:lpstr>
      <vt:lpstr>Основные показатели социально-экономического развития  городского округа Серпухов</vt:lpstr>
      <vt:lpstr>Основные показатели социально-экономического развития  городского округа Серпухов</vt:lpstr>
      <vt:lpstr>Основные показатели социально-экономического развития  городского округа Серпухов</vt:lpstr>
      <vt:lpstr>Основные показатели социально-экономического развития  городского округа Серпухов</vt:lpstr>
      <vt:lpstr>Основные показатели социально-экономического развития  городского округа Серпухов</vt:lpstr>
      <vt:lpstr>Структура инвестиций за 2020 год, млн.руб.  </vt:lpstr>
      <vt:lpstr>Презентация PowerPoint</vt:lpstr>
      <vt:lpstr> Объем налоговых и неналоговых доходов, а также межбюджетных трансфертов, поступающих в бюджет городского округа Серпухов , тыс.руб.</vt:lpstr>
      <vt:lpstr> Объем налоговых и неналоговых доходов, а также межбюджетных трансфертов, поступающих в бюджет городского округа Серпухов , тыс.руб.</vt:lpstr>
      <vt:lpstr>Структура налоговых и неналоговых доходов, а также безвозмездных поступлений   бюджета городского округа Серпухов , %</vt:lpstr>
      <vt:lpstr>Удельный объем налоговых и неналоговых доходов бюджета городского округа Серпухов в расчете на душу населения в сравнении с другими муниципальными образованиями Московской области  </vt:lpstr>
      <vt:lpstr>Презентация PowerPoint</vt:lpstr>
      <vt:lpstr>Налог на доходы физических лиц</vt:lpstr>
      <vt:lpstr> Доходы от уплаты акцизов на автомобильный и прямогонный бензин, дизельное топливо, моторные масла для дизельных и (или) карбюраторных (инжекторных) двигателей </vt:lpstr>
      <vt:lpstr>Налог, взимаемый в связи с применением упрощенной системы налогообложения</vt:lpstr>
      <vt:lpstr>Единый налог на вмененный доход для отдельных видов деятельности</vt:lpstr>
      <vt:lpstr>Единый сельскохозяйственный налог</vt:lpstr>
      <vt:lpstr>Презентация PowerPoint</vt:lpstr>
      <vt:lpstr>Презентация PowerPoint</vt:lpstr>
      <vt:lpstr>Налоговые льготы, предоставляемые городским округом Серпухов на период 2021-2023 гг.</vt:lpstr>
      <vt:lpstr>Налоговые льготы, предоставляемые городским округом Серпухов на период 2021-2023 гг.</vt:lpstr>
      <vt:lpstr>Презентация PowerPoint</vt:lpstr>
      <vt:lpstr>Презентация PowerPoint</vt:lpstr>
      <vt:lpstr>Межбюджетные трансферты, поступающие в бюджет городского округа Серпухов из бюджетов других уровней , тыс.руб.</vt:lpstr>
      <vt:lpstr>Презентация PowerPoint</vt:lpstr>
      <vt:lpstr>Расходы бюджета городского округа Серпухов по разделам и подразделам классификации расходов, тыс.руб.</vt:lpstr>
      <vt:lpstr>Расходы бюджета городского округа Серпухов по разделам и подразделам классификации расходов , тыс.руб.</vt:lpstr>
      <vt:lpstr>Презентация PowerPoint</vt:lpstr>
      <vt:lpstr>Объем расходов бюджета городского округа Серпухов в разрезе муниципальных программ, тыс.руб.</vt:lpstr>
      <vt:lpstr>Презентация PowerPoint</vt:lpstr>
      <vt:lpstr>Расходы бюджета городского округа Серпухов с учетом целевых групп пользователей, руб.</vt:lpstr>
      <vt:lpstr>Программа муниципальных внутренних заимствований городского округа Серпухов на 2021-2023 гг.</vt:lpstr>
      <vt:lpstr>Источники внутреннего финансирования дефицита бюджета                                                                   городского округа Серпухов Московской области на 2021 год, тыс.руб.</vt:lpstr>
      <vt:lpstr>Прогноз объема муниципального внутреннего долга городского округа Серпухов Московской области на период 2022-2024гг. </vt:lpstr>
      <vt:lpstr>Национальные проекты, в которых учувствует городской округ Серпухов  </vt:lpstr>
      <vt:lpstr>Информация об общественно-значимых проектах, реализуемых на территории городского округа Серпухов, тыс. руб.</vt:lpstr>
      <vt:lpstr>Муниципальная программа « Здравоохранение»</vt:lpstr>
      <vt:lpstr>Муниципальная программа «Культура»</vt:lpstr>
      <vt:lpstr>Муниципальная программа «Культура»</vt:lpstr>
      <vt:lpstr>Муниципальная программа «Культура»</vt:lpstr>
      <vt:lpstr>Муниципальная программа «Культура»</vt:lpstr>
      <vt:lpstr>Муниципальная программа «Культура»</vt:lpstr>
      <vt:lpstr>Муниципальная программа «Образование»</vt:lpstr>
      <vt:lpstr>Муниципальная программа «Образование»</vt:lpstr>
      <vt:lpstr>Муниципальная программа «Образование»</vt:lpstr>
      <vt:lpstr>Муниципальная программа «Образование»</vt:lpstr>
      <vt:lpstr>Муниципальная программа « Социальная защита населения»</vt:lpstr>
      <vt:lpstr>Муниципальная программа « Социальная защита населения»</vt:lpstr>
      <vt:lpstr>Муниципальная программа «Социальная защита населения»</vt:lpstr>
      <vt:lpstr>Муниципальная программа «Спорт»</vt:lpstr>
      <vt:lpstr>Муниципальная программа «Спорт»</vt:lpstr>
      <vt:lpstr>Муниципальная программа «Спорт»</vt:lpstr>
      <vt:lpstr>Муниципальная программа «Развитие сельского хозяйства»</vt:lpstr>
      <vt:lpstr>Муниципальная программа «Развитие сельского хозяйства»</vt:lpstr>
      <vt:lpstr>Муниципальная программа «Экология и окружающая среда»</vt:lpstr>
      <vt:lpstr>Муниципальная программа «Безопасность  и обеспечение безопасности жизнедеятельности населения» </vt:lpstr>
      <vt:lpstr>Муниципальная программа «Безопасность  и обеспечение безопасности жизнедеятельности населения» </vt:lpstr>
      <vt:lpstr>Муниципальная программа «Безопасность  и обеспечение безопасности жизнедеятельности населения» </vt:lpstr>
      <vt:lpstr>Муниципальная программа «Безопасность  и обеспечение безопасности жизнедеятельности населения» </vt:lpstr>
      <vt:lpstr>Муниципальная программа «Безопасность  и обеспечение безопасности жизнедеятельности населения» </vt:lpstr>
      <vt:lpstr>Муниципальная программа «Безопасность  и обеспечение безопасности жизнедеятельности населения» </vt:lpstr>
      <vt:lpstr>Муниципальная программа «Безопасность  и обеспечение безопасности жизнедеятельности населения» </vt:lpstr>
      <vt:lpstr>Муниципальная программа «Безопасность  и обеспечение безопасности жизнедеятельности населения» </vt:lpstr>
      <vt:lpstr>Муниципальная программа «Безопасность  и обеспечение безопасности жизнедеятельности населения» </vt:lpstr>
      <vt:lpstr>Муниципальная программа «Безопасность  и обеспечение безопасности жизнедеятельности населения» </vt:lpstr>
      <vt:lpstr>Муниципальная программа «Безопасность  и обеспечение безопасности жизнедеятельности населения» </vt:lpstr>
      <vt:lpstr>Муниципальная программа «Безопасность  и обеспечение безопасности жизнедеятельности населения» </vt:lpstr>
      <vt:lpstr>Муниципальная программа «Безопасность  и обеспечение безопасности жизнедеятельности населения» </vt:lpstr>
      <vt:lpstr>Муниципальная программа «Жилище»</vt:lpstr>
      <vt:lpstr>Муниципальная программа «Жилище»</vt:lpstr>
      <vt:lpstr>Муниципальная программа «Жилище»</vt:lpstr>
      <vt:lpstr>Муниципальная программа «Жилище»</vt:lpstr>
      <vt:lpstr>Муниципальная программа «Развитие инженерной инфраструктуры и энергоэффективности»</vt:lpstr>
      <vt:lpstr>Муниципальная программа «Развитие инженерной инфраструктуры и энергоэффективности»</vt:lpstr>
      <vt:lpstr>Муниципальная программа «Предпринимательство»</vt:lpstr>
      <vt:lpstr>Муниципальная программа «Предпринимательство»</vt:lpstr>
      <vt:lpstr>Муниципальная программа «Предпринимательство»</vt:lpstr>
      <vt:lpstr>Муниципальная программа «Управлением имуществом и муниципальными финансами»</vt:lpstr>
      <vt:lpstr>Муниципальная программа «Управлением имуществом и муниципальными финансами»</vt:lpstr>
      <vt:lpstr> Муниципальная программа «Развитие институтов гражданского общества, повышение эффективности местного самоуправления и реализации молодежной политики» </vt:lpstr>
      <vt:lpstr> Муниципальная программа «Развитие институтов гражданского общества, повышение эффективности  местного самоуправления и реализации молодежной политики» </vt:lpstr>
      <vt:lpstr> Муниципальная программа «Развитие институтов гражданского общества, повышение эффективности  местного самоуправления и реализации молодежной политики» </vt:lpstr>
      <vt:lpstr>  Муниципальная программа «Развитие институтов гражданского общества, повышение эффективности  местного самоуправления и реализации молодежной политики»  </vt:lpstr>
      <vt:lpstr>  Муниципальная программа «Развитие институтов гражданского общества, повышение эффективности  местного самоуправления и реализации молодежной политики»  </vt:lpstr>
      <vt:lpstr>  Муниципальная программа «Развитие институтов гражданского общества, повышение эффективности  местного самоуправления и реализации молодежной политики»  </vt:lpstr>
      <vt:lpstr>  Муниципальная программа «Развитие институтов гражданского общества, повышение эффективности  местного самоуправления и реализации молодежной политики»  </vt:lpstr>
      <vt:lpstr>  Муниципальная программа «Развитие и функционирование дорожно-транспортного комплекса»  </vt:lpstr>
      <vt:lpstr>  Муниципальная программа «Развитие и функционирование дорожно-транспортного комплекса»  </vt:lpstr>
      <vt:lpstr>  Муниципальная программа «Развитие и функционирование дорожно-транспортного комплекса»  </vt:lpstr>
      <vt:lpstr>  Муниципальная программа «Развитие и функционирование дорожно-транспортного комплекса»  </vt:lpstr>
      <vt:lpstr>  Муниципальная программа «Цифровое муниципальное образование»  </vt:lpstr>
      <vt:lpstr>Муниципальная программа «Цифровое муниципальное образование» </vt:lpstr>
      <vt:lpstr>Муниципальная программа «Цифровое муниципальное образование» </vt:lpstr>
      <vt:lpstr>Муниципальная программа «Цифровое муниципальное образование» </vt:lpstr>
      <vt:lpstr>Муниципальная программа «Цифровое муниципальное образование» </vt:lpstr>
      <vt:lpstr>Муниципальная программа «Цифровое муниципальное образование» </vt:lpstr>
      <vt:lpstr>Муниципальная программа «Цифровое муниципальное образование» </vt:lpstr>
      <vt:lpstr>Муниципальная программа «Архитектура и градостроительство»</vt:lpstr>
      <vt:lpstr> Муниципальная программа «Формирование современной комфортной городской среды»  </vt:lpstr>
      <vt:lpstr> Муниципальная программа «Формирование современной комфортной городской среды»  </vt:lpstr>
      <vt:lpstr> Муниципальная программа «Формирование современной комфортной городской среды»  </vt:lpstr>
      <vt:lpstr> Муниципальная программа «Формирование современной комфортной городской среды»  </vt:lpstr>
      <vt:lpstr> Муниципальная программа «Формирование современной комфортной городской среды»  </vt:lpstr>
      <vt:lpstr> Муниципальная программа «Формирование современной комфортной городской среды»  </vt:lpstr>
      <vt:lpstr>Муниципальная программа «Строительство объектов социальной инфраструктуры»</vt:lpstr>
      <vt:lpstr>Муниципальная программа «Переселение граждан из аварийного жилого фонда»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Карпачева Д.А.</dc:creator>
  <cp:lastModifiedBy>User</cp:lastModifiedBy>
  <cp:revision>1827</cp:revision>
  <dcterms:created xsi:type="dcterms:W3CDTF">2021-03-26T12:17:21Z</dcterms:created>
  <dcterms:modified xsi:type="dcterms:W3CDTF">2021-05-17T09:32:54Z</dcterms:modified>
</cp:coreProperties>
</file>